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56" r:id="rId4"/>
    <p:sldId id="257" r:id="rId5"/>
    <p:sldId id="258" r:id="rId6"/>
    <p:sldId id="259" r:id="rId7"/>
    <p:sldId id="260" r:id="rId8"/>
    <p:sldId id="262" r:id="rId9"/>
    <p:sldId id="261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9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microsoft.com/office/2016/11/relationships/changesInfo" Target="changesInfos/changesInfo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69D44B5D-9D3D-4723-B510-B5E7C9F6C352}"/>
    <pc:docChg chg="modSld">
      <pc:chgData name="Franck Galpin" userId="7b84b973-8f18-4f51-b749-aa8b68ae8c45" providerId="ADAL" clId="{69D44B5D-9D3D-4723-B510-B5E7C9F6C352}" dt="2024-05-18T15:02:29.735" v="32" actId="20577"/>
      <pc:docMkLst>
        <pc:docMk/>
      </pc:docMkLst>
      <pc:sldChg chg="modSp mod">
        <pc:chgData name="Franck Galpin" userId="7b84b973-8f18-4f51-b749-aa8b68ae8c45" providerId="ADAL" clId="{69D44B5D-9D3D-4723-B510-B5E7C9F6C352}" dt="2024-05-18T15:01:38.210" v="0" actId="13926"/>
        <pc:sldMkLst>
          <pc:docMk/>
          <pc:sldMk cId="2767231485" sldId="259"/>
        </pc:sldMkLst>
        <pc:spChg chg="mod">
          <ac:chgData name="Franck Galpin" userId="7b84b973-8f18-4f51-b749-aa8b68ae8c45" providerId="ADAL" clId="{69D44B5D-9D3D-4723-B510-B5E7C9F6C352}" dt="2024-05-18T15:01:38.210" v="0" actId="13926"/>
          <ac:spMkLst>
            <pc:docMk/>
            <pc:sldMk cId="2767231485" sldId="259"/>
            <ac:spMk id="3" creationId="{8607C1E2-2AC4-5DE3-61AD-2732CCBE978C}"/>
          </ac:spMkLst>
        </pc:spChg>
      </pc:sldChg>
      <pc:sldChg chg="modSp mod">
        <pc:chgData name="Franck Galpin" userId="7b84b973-8f18-4f51-b749-aa8b68ae8c45" providerId="ADAL" clId="{69D44B5D-9D3D-4723-B510-B5E7C9F6C352}" dt="2024-05-18T15:02:29.735" v="32" actId="20577"/>
        <pc:sldMkLst>
          <pc:docMk/>
          <pc:sldMk cId="3295614163" sldId="260"/>
        </pc:sldMkLst>
        <pc:spChg chg="mod">
          <ac:chgData name="Franck Galpin" userId="7b84b973-8f18-4f51-b749-aa8b68ae8c45" providerId="ADAL" clId="{69D44B5D-9D3D-4723-B510-B5E7C9F6C352}" dt="2024-05-18T15:02:29.735" v="32" actId="20577"/>
          <ac:spMkLst>
            <pc:docMk/>
            <pc:sldMk cId="3295614163" sldId="260"/>
            <ac:spMk id="3" creationId="{8607C1E2-2AC4-5DE3-61AD-2732CCBE978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4503E-E826-9899-E8B5-1CF5471E4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84F2CC-267C-17A2-B05D-804D623A1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F95A0-6A37-6FFD-95AA-42CFD64C4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8EDCC-CA27-396B-9C79-C3DBC23F6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E8E51-4136-1999-D003-A28110B02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6656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EBBA4-3EB7-69B1-8AF1-54D72E890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FF883D-493C-25F9-82D4-9E2244E5E7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BAE5A0-D85B-5C31-8B9D-1FE4BEB03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21FC2-A993-4885-8C8E-DBC8EA99A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5E9D2-75E3-B605-BF42-0107B38D9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000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17F43D-93A6-D57C-C811-3EC6E8AFD5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5FB377-3E72-6CF7-27C9-430D55422D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3F7EE-AF72-A88D-FDD2-14CB52D5C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55EB7-EA4B-1527-F5A7-C46CC38E4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FD20A-27B8-81E5-13C7-EB8344CF1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102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C2E34-0B40-31D7-D42E-DC230CD35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0E291-8D94-EB67-722C-2F9C4BEBF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E6745-AFC5-A88F-F933-A5602D6FC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FE3A5F-5391-5001-4543-E5B4FF2E5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BB0CF-59A7-812C-6EE3-741E6BC62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3390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5FC9A-8540-ADAE-F21F-B7A5F0824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016522-2F2F-CA16-D365-DFB21583B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EC24A8-4FAD-6605-F41D-6124CB645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D97C1B-E3CB-FCF9-4EB4-99BC7936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D94797-927C-230A-6A04-B94083022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0789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4FB39-A34A-52F6-F98F-50E6BD5AA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D9F6E0-69D0-BCF9-D288-1485E43FC3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9D95CB-21B5-FEA0-A6C3-9039020476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894DDE-A234-89D9-5399-77A7BDBF9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F715B1-E56D-B929-0A96-59BAB7860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592255-2624-635A-8BF5-129FAE3F6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815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8BF26-9F93-8985-F70E-BDB72050B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27F33-F3D2-C2A1-CE91-A437AB634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B8012-63FA-3EBE-A395-56AA4A53CB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337DB5-09CC-1D31-8CC2-AE5F3DE1F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722CFB-F72F-E286-A19F-F67D7C21DC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201CB6-4A2A-DF09-711D-F7826557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5556BD-A7C0-2F99-2D9F-FD6936C2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0E88D6-0792-2C4A-2934-33680506F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7809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7220F-84D6-2042-2644-10195F8A3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316A80-3CFA-1886-7DE6-5A986C9BC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A67447-8D66-CD87-8EC2-D71AC8E0D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E21D2A-ECE0-0BBC-A56E-3D6418D4B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2260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AE4DA8-7752-BAC4-0C8B-F754FF089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A0BF1A-51F9-EB7F-D34C-B060062F0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3C2624-0FEE-F98C-4C08-B211F1CE9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960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53062-E994-14CD-6B08-2D8DA1C06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03870-23F2-7364-EC74-84D8A0A9D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FDF697-714A-872E-97D0-C9FAF52920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7BF6C-A4CF-7810-8B53-946CC9231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33005E-FF61-EF33-434C-53D1862D5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B26A30-5E47-8156-177A-70569F2DA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4304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CAD81-A219-6E0E-8805-5B36972B6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73165-556D-E239-968B-B79456451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4FAFD3-3469-B2F1-1941-2B50F3B638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A082D1-3F6F-E956-78C3-FC2438BC9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1E70B6-BA21-D7C8-A3AC-8CCEE716E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01B7B-C721-B7CD-BE6F-A058BC572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0063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A3D8A4-FC41-9861-B41A-D10236725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AA99C1-D7BE-A425-1855-8F2511AE0E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1AD29F-8103-D358-6CF7-0481E69B0C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54F7-B9C0-4EFD-AEB0-DA9488017632}" type="datetimeFigureOut">
              <a:rPr lang="fr-FR" smtClean="0"/>
              <a:t>18/05/2024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7A9942-5EF7-EADF-4BF1-FBEBA44E18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CA298-E633-C7F6-6137-763C285C31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8E08A-9BE5-49B2-B75A-7B312D5DA50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2566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D6C99-3270-C595-7936-D4E8E59EC0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AhG11 telco 2024/05/17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C4CF92-800C-C515-5C67-647D6726C8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AhG14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7297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9500B-400F-DA31-A4E9-273C2D3BD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058" y="55826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Anchor NNVC-9.0 vs NNVC-8.0 results</a:t>
            </a:r>
            <a:endParaRPr lang="fr-F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7A3509-0DD8-F731-8D3E-235B79FCC6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158772"/>
              </p:ext>
            </p:extLst>
          </p:nvPr>
        </p:nvGraphicFramePr>
        <p:xfrm>
          <a:off x="9359" y="932945"/>
          <a:ext cx="6150142" cy="2003388"/>
        </p:xfrm>
        <a:graphic>
          <a:graphicData uri="http://schemas.openxmlformats.org/drawingml/2006/table">
            <a:tbl>
              <a:tblPr/>
              <a:tblGrid>
                <a:gridCol w="850441">
                  <a:extLst>
                    <a:ext uri="{9D8B030D-6E8A-4147-A177-3AD203B41FA5}">
                      <a16:colId xmlns:a16="http://schemas.microsoft.com/office/drawing/2014/main" val="3287009723"/>
                    </a:ext>
                  </a:extLst>
                </a:gridCol>
                <a:gridCol w="509487">
                  <a:extLst>
                    <a:ext uri="{9D8B030D-6E8A-4147-A177-3AD203B41FA5}">
                      <a16:colId xmlns:a16="http://schemas.microsoft.com/office/drawing/2014/main" val="608249978"/>
                    </a:ext>
                  </a:extLst>
                </a:gridCol>
                <a:gridCol w="509487">
                  <a:extLst>
                    <a:ext uri="{9D8B030D-6E8A-4147-A177-3AD203B41FA5}">
                      <a16:colId xmlns:a16="http://schemas.microsoft.com/office/drawing/2014/main" val="1317967315"/>
                    </a:ext>
                  </a:extLst>
                </a:gridCol>
                <a:gridCol w="509487">
                  <a:extLst>
                    <a:ext uri="{9D8B030D-6E8A-4147-A177-3AD203B41FA5}">
                      <a16:colId xmlns:a16="http://schemas.microsoft.com/office/drawing/2014/main" val="4095743986"/>
                    </a:ext>
                  </a:extLst>
                </a:gridCol>
                <a:gridCol w="509487">
                  <a:extLst>
                    <a:ext uri="{9D8B030D-6E8A-4147-A177-3AD203B41FA5}">
                      <a16:colId xmlns:a16="http://schemas.microsoft.com/office/drawing/2014/main" val="1887887717"/>
                    </a:ext>
                  </a:extLst>
                </a:gridCol>
                <a:gridCol w="509487">
                  <a:extLst>
                    <a:ext uri="{9D8B030D-6E8A-4147-A177-3AD203B41FA5}">
                      <a16:colId xmlns:a16="http://schemas.microsoft.com/office/drawing/2014/main" val="1949586484"/>
                    </a:ext>
                  </a:extLst>
                </a:gridCol>
                <a:gridCol w="509487">
                  <a:extLst>
                    <a:ext uri="{9D8B030D-6E8A-4147-A177-3AD203B41FA5}">
                      <a16:colId xmlns:a16="http://schemas.microsoft.com/office/drawing/2014/main" val="128575269"/>
                    </a:ext>
                  </a:extLst>
                </a:gridCol>
                <a:gridCol w="509487">
                  <a:extLst>
                    <a:ext uri="{9D8B030D-6E8A-4147-A177-3AD203B41FA5}">
                      <a16:colId xmlns:a16="http://schemas.microsoft.com/office/drawing/2014/main" val="1795497116"/>
                    </a:ext>
                  </a:extLst>
                </a:gridCol>
                <a:gridCol w="509487">
                  <a:extLst>
                    <a:ext uri="{9D8B030D-6E8A-4147-A177-3AD203B41FA5}">
                      <a16:colId xmlns:a16="http://schemas.microsoft.com/office/drawing/2014/main" val="2761191065"/>
                    </a:ext>
                  </a:extLst>
                </a:gridCol>
                <a:gridCol w="549675">
                  <a:extLst>
                    <a:ext uri="{9D8B030D-6E8A-4147-A177-3AD203B41FA5}">
                      <a16:colId xmlns:a16="http://schemas.microsoft.com/office/drawing/2014/main" val="1985916615"/>
                    </a:ext>
                  </a:extLst>
                </a:gridCol>
                <a:gridCol w="674130">
                  <a:extLst>
                    <a:ext uri="{9D8B030D-6E8A-4147-A177-3AD203B41FA5}">
                      <a16:colId xmlns:a16="http://schemas.microsoft.com/office/drawing/2014/main" val="3186402801"/>
                    </a:ext>
                  </a:extLst>
                </a:gridCol>
              </a:tblGrid>
              <a:tr h="232697">
                <a:tc>
                  <a:txBody>
                    <a:bodyPr/>
                    <a:lstStyle/>
                    <a:p>
                      <a:endParaRPr lang="fr-FR" sz="1500">
                        <a:effectLst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83" marR="79383" marT="39691" marB="396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8241317"/>
                  </a:ext>
                </a:extLst>
              </a:tr>
              <a:tr h="232697">
                <a:tc>
                  <a:txBody>
                    <a:bodyPr/>
                    <a:lstStyle/>
                    <a:p>
                      <a:endParaRPr lang="fr-FR" sz="1500">
                        <a:effectLst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NNVC-8.0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83" marR="79383" marT="39691" marB="3969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4123771"/>
                  </a:ext>
                </a:extLst>
              </a:tr>
              <a:tr h="232697">
                <a:tc>
                  <a:txBody>
                    <a:bodyPr/>
                    <a:lstStyle/>
                    <a:p>
                      <a:endParaRPr lang="fr-FR" sz="1500">
                        <a:effectLst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DecT GPU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 </a:t>
                      </a:r>
                      <a:r>
                        <a:rPr lang="fr-FR" sz="7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Overlap</a:t>
                      </a:r>
                      <a:endParaRPr lang="fr-FR" sz="9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0507483"/>
                  </a:ext>
                </a:extLst>
              </a:tr>
              <a:tr h="132234"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-2.39%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-2.41%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-2.65%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-4.67%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3048515"/>
                  </a:ext>
                </a:extLst>
              </a:tr>
              <a:tr h="132234"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1.54%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3752533"/>
                  </a:ext>
                </a:extLst>
              </a:tr>
              <a:tr h="132234"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-3.42%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-3.23%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9888731"/>
                  </a:ext>
                </a:extLst>
              </a:tr>
              <a:tr h="132234"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1.35%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2.93%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402908"/>
                  </a:ext>
                </a:extLst>
              </a:tr>
              <a:tr h="232697"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500">
                        <a:effectLst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500">
                        <a:effectLst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500">
                        <a:effectLst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9811912"/>
                  </a:ext>
                </a:extLst>
              </a:tr>
              <a:tr h="132234">
                <a:tc>
                  <a:txBody>
                    <a:bodyPr/>
                    <a:lstStyle/>
                    <a:p>
                      <a:pPr algn="ctr"/>
                      <a:r>
                        <a:rPr lang="fr-FR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-2.16%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1743414"/>
                  </a:ext>
                </a:extLst>
              </a:tr>
              <a:tr h="132234"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2.93%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4.18%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  <a:endParaRPr lang="fr-FR" sz="9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6850344"/>
                  </a:ext>
                </a:extLst>
              </a:tr>
              <a:tr h="132234"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2.26%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3.86%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0208249"/>
                  </a:ext>
                </a:extLst>
              </a:tr>
              <a:tr h="132234"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  <a:endParaRPr lang="fr-FR" sz="9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9" marR="7779" marT="77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034976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970E826A-0E46-A378-5FFF-623977A2D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0450" y="2786063"/>
            <a:ext cx="43370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inherit"/>
              </a:rPr>
            </a:br>
            <a:endParaRPr kumimoji="0" lang="fr-FR" altLang="fr-FR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1C64A735-F2D1-92ED-9FC5-24EE15D5C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0450" y="27860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53920" tIns="0" rIns="44436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D1533C-A2F2-A57D-7719-1B6C02DF7FBA}"/>
              </a:ext>
            </a:extLst>
          </p:cNvPr>
          <p:cNvSpPr txBox="1"/>
          <p:nvPr/>
        </p:nvSpPr>
        <p:spPr>
          <a:xfrm>
            <a:off x="6667500" y="1461837"/>
            <a:ext cx="340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Full RA Results courtesy of Xiang Li</a:t>
            </a:r>
            <a:endParaRPr lang="fr-FR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AF7FCD8-9AEF-6E24-D3E0-569F9FB266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874634"/>
              </p:ext>
            </p:extLst>
          </p:nvPr>
        </p:nvGraphicFramePr>
        <p:xfrm>
          <a:off x="0" y="3115991"/>
          <a:ext cx="6032499" cy="1781175"/>
        </p:xfrm>
        <a:graphic>
          <a:graphicData uri="http://schemas.openxmlformats.org/drawingml/2006/table">
            <a:tbl>
              <a:tblPr/>
              <a:tblGrid>
                <a:gridCol w="1433812">
                  <a:extLst>
                    <a:ext uri="{9D8B030D-6E8A-4147-A177-3AD203B41FA5}">
                      <a16:colId xmlns:a16="http://schemas.microsoft.com/office/drawing/2014/main" val="703896658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3475818806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2948479785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2025194573"/>
                    </a:ext>
                  </a:extLst>
                </a:gridCol>
                <a:gridCol w="550793">
                  <a:extLst>
                    <a:ext uri="{9D8B030D-6E8A-4147-A177-3AD203B41FA5}">
                      <a16:colId xmlns:a16="http://schemas.microsoft.com/office/drawing/2014/main" val="4171502685"/>
                    </a:ext>
                  </a:extLst>
                </a:gridCol>
                <a:gridCol w="533308">
                  <a:extLst>
                    <a:ext uri="{9D8B030D-6E8A-4147-A177-3AD203B41FA5}">
                      <a16:colId xmlns:a16="http://schemas.microsoft.com/office/drawing/2014/main" val="1120210871"/>
                    </a:ext>
                  </a:extLst>
                </a:gridCol>
                <a:gridCol w="515822">
                  <a:extLst>
                    <a:ext uri="{9D8B030D-6E8A-4147-A177-3AD203B41FA5}">
                      <a16:colId xmlns:a16="http://schemas.microsoft.com/office/drawing/2014/main" val="3744488263"/>
                    </a:ext>
                  </a:extLst>
                </a:gridCol>
                <a:gridCol w="620736">
                  <a:extLst>
                    <a:ext uri="{9D8B030D-6E8A-4147-A177-3AD203B41FA5}">
                      <a16:colId xmlns:a16="http://schemas.microsoft.com/office/drawing/2014/main" val="1768196854"/>
                    </a:ext>
                  </a:extLst>
                </a:gridCol>
                <a:gridCol w="620736">
                  <a:extLst>
                    <a:ext uri="{9D8B030D-6E8A-4147-A177-3AD203B41FA5}">
                      <a16:colId xmlns:a16="http://schemas.microsoft.com/office/drawing/2014/main" val="72522874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5497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312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21866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-4.43%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6541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2840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-3.14%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-3.12%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078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3189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-3.35%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-3.39%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6593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-2.73%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4686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353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960116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BEE0D68-9D3E-B04C-28DC-DE7F9257C8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874584"/>
              </p:ext>
            </p:extLst>
          </p:nvPr>
        </p:nvGraphicFramePr>
        <p:xfrm>
          <a:off x="117645" y="5076825"/>
          <a:ext cx="6032499" cy="1781175"/>
        </p:xfrm>
        <a:graphic>
          <a:graphicData uri="http://schemas.openxmlformats.org/drawingml/2006/table">
            <a:tbl>
              <a:tblPr/>
              <a:tblGrid>
                <a:gridCol w="1433812">
                  <a:extLst>
                    <a:ext uri="{9D8B030D-6E8A-4147-A177-3AD203B41FA5}">
                      <a16:colId xmlns:a16="http://schemas.microsoft.com/office/drawing/2014/main" val="313987832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3451988209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1749010369"/>
                    </a:ext>
                  </a:extLst>
                </a:gridCol>
                <a:gridCol w="585764">
                  <a:extLst>
                    <a:ext uri="{9D8B030D-6E8A-4147-A177-3AD203B41FA5}">
                      <a16:colId xmlns:a16="http://schemas.microsoft.com/office/drawing/2014/main" val="1483278274"/>
                    </a:ext>
                  </a:extLst>
                </a:gridCol>
                <a:gridCol w="550793">
                  <a:extLst>
                    <a:ext uri="{9D8B030D-6E8A-4147-A177-3AD203B41FA5}">
                      <a16:colId xmlns:a16="http://schemas.microsoft.com/office/drawing/2014/main" val="1023861492"/>
                    </a:ext>
                  </a:extLst>
                </a:gridCol>
                <a:gridCol w="533308">
                  <a:extLst>
                    <a:ext uri="{9D8B030D-6E8A-4147-A177-3AD203B41FA5}">
                      <a16:colId xmlns:a16="http://schemas.microsoft.com/office/drawing/2014/main" val="1698660211"/>
                    </a:ext>
                  </a:extLst>
                </a:gridCol>
                <a:gridCol w="515822">
                  <a:extLst>
                    <a:ext uri="{9D8B030D-6E8A-4147-A177-3AD203B41FA5}">
                      <a16:colId xmlns:a16="http://schemas.microsoft.com/office/drawing/2014/main" val="1005746220"/>
                    </a:ext>
                  </a:extLst>
                </a:gridCol>
                <a:gridCol w="620736">
                  <a:extLst>
                    <a:ext uri="{9D8B030D-6E8A-4147-A177-3AD203B41FA5}">
                      <a16:colId xmlns:a16="http://schemas.microsoft.com/office/drawing/2014/main" val="931137678"/>
                    </a:ext>
                  </a:extLst>
                </a:gridCol>
                <a:gridCol w="620736">
                  <a:extLst>
                    <a:ext uri="{9D8B030D-6E8A-4147-A177-3AD203B41FA5}">
                      <a16:colId xmlns:a16="http://schemas.microsoft.com/office/drawing/2014/main" val="11939901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310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64585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8564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4822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06952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86308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7.33%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10.62%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980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7.76%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9.19%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947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129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9.41%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9.45%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4705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0013873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EE25668F-6377-8730-9317-4215E817CF39}"/>
              </a:ext>
            </a:extLst>
          </p:cNvPr>
          <p:cNvSpPr/>
          <p:nvPr/>
        </p:nvSpPr>
        <p:spPr>
          <a:xfrm>
            <a:off x="3970421" y="1028700"/>
            <a:ext cx="2231858" cy="19076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297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41C47-4ADF-3D80-74A2-D805A8F5D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6604"/>
            <a:ext cx="10515600" cy="813970"/>
          </a:xfrm>
        </p:spPr>
        <p:txBody>
          <a:bodyPr/>
          <a:lstStyle/>
          <a:p>
            <a:r>
              <a:rPr lang="en-US" dirty="0"/>
              <a:t>NNVC 9.x progress</a:t>
            </a:r>
            <a:endParaRPr lang="fr-F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D5834FB-D104-24DC-0B11-7951D2F578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4194" y="1328425"/>
            <a:ext cx="4588043" cy="42011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NNVC 9.0rc1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 JVET-AH0080 (LOP3):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in MR204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after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correction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 JVET-AH0081 (LOP3):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in MR204 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after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correction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 JVET-AH0104 (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rpr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1.5): new MR in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progress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(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cleaning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 SADL update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 JVET-AH0064 (port Y0155):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integrated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, tests running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 JVET-AH0080 training:  MR211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DONE: mac count per layer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DONE: JVET-AH0106 new layer minimum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DONE: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better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overflow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detection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in SADL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 solve issue #86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 JVET-AH0205: SADL changes for attention model. 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 JVET-AH0096 (adaptive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filter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): SADL changes.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 JVET-AH0096 (adaptive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filter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): NNVC training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 JVET-AF0051 (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vlop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model)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DONE: JVET-AH0120: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add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new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sequences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in the training set (+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feature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to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specify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frame start)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DONE: </a:t>
            </a:r>
            <a:r>
              <a:rPr kumimoji="0" lang="fr-FR" alt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various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ptos" panose="020B0004020202020204" pitchFamily="34" charset="0"/>
                <a:cs typeface="Segoe UI" panose="020B0502040204020203" pitchFamily="34" charset="0"/>
              </a:rPr>
              <a:t> SADL issues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fr-FR" altLang="fr-FR" sz="1200" dirty="0">
                <a:solidFill>
                  <a:srgbClr val="000000"/>
                </a:solidFill>
                <a:latin typeface="Aptos" panose="020B0004020202020204" pitchFamily="34" charset="0"/>
                <a:cs typeface="Segoe UI" panose="020B0502040204020203" pitchFamily="34" charset="0"/>
              </a:rPr>
              <a:t>DONE: 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JVET-AH0096 (adaptive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filter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): NNVC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inference</a:t>
            </a:r>
            <a:endParaRPr lang="fr-FR" sz="1200" b="0" i="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674D652E-89DE-CCAA-6339-22836C9E7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0627" y="1152993"/>
            <a:ext cx="7154779" cy="260789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fr-FR" altLang="fr-FR" sz="1800" dirty="0">
                <a:latin typeface="Arial" panose="020B0604020202020204" pitchFamily="34" charset="0"/>
              </a:rPr>
              <a:t>NNVC 9.x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fr-FR" altLang="fr-FR" sz="1200" dirty="0"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 PROGRESS IN PROGRESS JVET-AH0106: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some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MR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needs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to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be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corrected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for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integer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version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 PROGRESS  JVET-AH0205 (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transformers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attention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only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) + JVET-AH0189 (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wide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activation) :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inference</a:t>
            </a:r>
            <a:endParaRPr lang="fr-FR" sz="1200" b="0" i="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 PROGRESS  JVET-AH0205 (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transformers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attention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only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) + JVET-AH0189 (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wide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activation) :</a:t>
            </a:r>
            <a:r>
              <a:rPr lang="fr-FR" sz="1200" dirty="0">
                <a:solidFill>
                  <a:srgbClr val="000000"/>
                </a:solidFill>
                <a:latin typeface="Aptos" panose="020B0004020202020204" pitchFamily="34" charset="0"/>
              </a:rPr>
              <a:t> training</a:t>
            </a:r>
            <a:endParaRPr lang="fr-FR" sz="1200" b="0" i="0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 PROGRESS  :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validate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jvet-ah0120 (MR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pending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)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TODO 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JVET-AH0205 (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transformers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attention 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only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) + JVET-AH0189 (</a:t>
            </a:r>
            <a:r>
              <a:rPr lang="fr-FR" sz="12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wide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activation) :</a:t>
            </a:r>
            <a:r>
              <a:rPr lang="fr-FR" sz="1200" dirty="0">
                <a:solidFill>
                  <a:srgbClr val="000000"/>
                </a:solidFill>
                <a:latin typeface="Aptos" panose="020B0004020202020204" pitchFamily="34" charset="0"/>
              </a:rPr>
              <a:t> 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model HOP4: after telco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IN PROGRESS JVET-AH0195 (avoid border): a POC has been submitted in MR62 but more work is needed in SADL</a:t>
            </a:r>
          </a:p>
        </p:txBody>
      </p:sp>
    </p:spTree>
    <p:extLst>
      <p:ext uri="{BB962C8B-B14F-4D97-AF65-F5344CB8AC3E}">
        <p14:creationId xmlns:p14="http://schemas.microsoft.com/office/powerpoint/2010/main" val="1463116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5A1B1-6935-E9C2-636E-F6F5857FB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311" y="138364"/>
            <a:ext cx="10515600" cy="854493"/>
          </a:xfrm>
        </p:spPr>
        <p:txBody>
          <a:bodyPr/>
          <a:lstStyle/>
          <a:p>
            <a:r>
              <a:rPr lang="en-US" dirty="0"/>
              <a:t>NNVC integration issues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07C1E2-2AC4-5DE3-61AD-2732CCBE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537" y="1398503"/>
            <a:ext cx="11149263" cy="532113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We had some issues during integration on similar topic:</a:t>
            </a:r>
          </a:p>
          <a:p>
            <a:r>
              <a:rPr lang="en-US" dirty="0"/>
              <a:t>Sometimes inference of the model requires some code adaptation</a:t>
            </a:r>
          </a:p>
          <a:p>
            <a:pPr lvl="1"/>
            <a:r>
              <a:rPr lang="en-US" dirty="0"/>
              <a:t>LOP3: the inputs need to be transformed. </a:t>
            </a:r>
          </a:p>
          <a:p>
            <a:pPr lvl="2"/>
            <a:r>
              <a:rPr lang="en-US" dirty="0"/>
              <a:t>The choice was to use an option at encoder/decoder to specify it. </a:t>
            </a:r>
          </a:p>
          <a:p>
            <a:pPr lvl="2"/>
            <a:r>
              <a:rPr lang="en-US" dirty="0"/>
              <a:t>On principle, this is a characteristics of the model: should be an information inside the model. Maybe we need this feature in SADL? Use the filename to detect the model?</a:t>
            </a:r>
          </a:p>
          <a:p>
            <a:pPr lvl="3"/>
            <a:r>
              <a:rPr lang="en-US" dirty="0"/>
              <a:t>Filename</a:t>
            </a:r>
          </a:p>
          <a:p>
            <a:pPr lvl="3"/>
            <a:r>
              <a:rPr lang="en-US" b="1" dirty="0" err="1"/>
              <a:t>Sps</a:t>
            </a:r>
            <a:r>
              <a:rPr lang="en-US" b="1" dirty="0"/>
              <a:t> flag: </a:t>
            </a:r>
            <a:r>
              <a:rPr lang="en-US" b="1" dirty="0">
                <a:highlight>
                  <a:srgbClr val="FFFF00"/>
                </a:highlight>
              </a:rPr>
              <a:t>reuse existing ID of </a:t>
            </a:r>
            <a:r>
              <a:rPr lang="en-US" b="1" dirty="0" err="1">
                <a:highlight>
                  <a:srgbClr val="FFFF00"/>
                </a:highlight>
              </a:rPr>
              <a:t>filterset</a:t>
            </a:r>
            <a:r>
              <a:rPr lang="en-US" b="1" dirty="0">
                <a:highlight>
                  <a:srgbClr val="FFFF00"/>
                </a:highlight>
              </a:rPr>
              <a:t> (maybe extend) to identify NN LF model (NNVC 9.1+)</a:t>
            </a:r>
          </a:p>
          <a:p>
            <a:pPr lvl="3"/>
            <a:r>
              <a:rPr lang="en-US" dirty="0" err="1"/>
              <a:t>Sadl</a:t>
            </a:r>
            <a:r>
              <a:rPr lang="en-US" dirty="0"/>
              <a:t> info (inside the model)</a:t>
            </a:r>
          </a:p>
          <a:p>
            <a:pPr lvl="3"/>
            <a:r>
              <a:rPr lang="en-US" dirty="0"/>
              <a:t>Command line (both encoder/decoder)</a:t>
            </a:r>
          </a:p>
          <a:p>
            <a:pPr marL="914400" lvl="2" indent="0">
              <a:buNone/>
            </a:pPr>
            <a:endParaRPr lang="en-US" dirty="0"/>
          </a:p>
          <a:p>
            <a:pPr lvl="1"/>
            <a:r>
              <a:rPr lang="en-US" dirty="0"/>
              <a:t>Adaptive content: the inference requires 2 modes: default one + multiplier activated one. </a:t>
            </a:r>
          </a:p>
          <a:p>
            <a:pPr lvl="2"/>
            <a:r>
              <a:rPr lang="en-US" dirty="0"/>
              <a:t>First attempt was to modify SADL: </a:t>
            </a:r>
            <a:r>
              <a:rPr lang="en-US" dirty="0">
                <a:highlight>
                  <a:srgbClr val="C0C0C0"/>
                </a:highlight>
              </a:rPr>
              <a:t>this is not a good option since SADL should remains a “generic” library, compatible with existing framework (</a:t>
            </a:r>
            <a:r>
              <a:rPr lang="en-US" dirty="0" err="1">
                <a:highlight>
                  <a:srgbClr val="C0C0C0"/>
                </a:highlight>
              </a:rPr>
              <a:t>onnx</a:t>
            </a:r>
            <a:r>
              <a:rPr lang="en-US" dirty="0">
                <a:highlight>
                  <a:srgbClr val="C0C0C0"/>
                </a:highlight>
              </a:rPr>
              <a:t>, </a:t>
            </a:r>
            <a:r>
              <a:rPr lang="en-US" dirty="0" err="1">
                <a:highlight>
                  <a:srgbClr val="C0C0C0"/>
                </a:highlight>
              </a:rPr>
              <a:t>tensorflow</a:t>
            </a:r>
            <a:r>
              <a:rPr lang="en-US" dirty="0">
                <a:highlight>
                  <a:srgbClr val="C0C0C0"/>
                </a:highlight>
              </a:rPr>
              <a:t>, </a:t>
            </a:r>
            <a:r>
              <a:rPr lang="en-US" dirty="0" err="1">
                <a:highlight>
                  <a:srgbClr val="C0C0C0"/>
                </a:highlight>
              </a:rPr>
              <a:t>pytorch</a:t>
            </a:r>
            <a:r>
              <a:rPr lang="en-US" dirty="0">
                <a:highlight>
                  <a:srgbClr val="C0C0C0"/>
                </a:highlight>
              </a:rPr>
              <a:t>)</a:t>
            </a:r>
          </a:p>
          <a:p>
            <a:pPr lvl="2"/>
            <a:r>
              <a:rPr lang="en-US" dirty="0"/>
              <a:t>Second attempt was very clean: the model was modified to integrate a conditional input (compatible with </a:t>
            </a:r>
            <a:r>
              <a:rPr lang="en-US" dirty="0" err="1"/>
              <a:t>sadl</a:t>
            </a:r>
            <a:r>
              <a:rPr lang="en-US" dirty="0"/>
              <a:t>, </a:t>
            </a:r>
            <a:r>
              <a:rPr lang="en-US" dirty="0" err="1"/>
              <a:t>onnx</a:t>
            </a:r>
            <a:r>
              <a:rPr lang="en-US" dirty="0"/>
              <a:t>, </a:t>
            </a:r>
            <a:r>
              <a:rPr lang="en-US" dirty="0" err="1"/>
              <a:t>tensorflow</a:t>
            </a:r>
            <a:r>
              <a:rPr lang="en-US" dirty="0"/>
              <a:t>, </a:t>
            </a:r>
            <a:r>
              <a:rPr lang="en-US" dirty="0" err="1"/>
              <a:t>pytorch</a:t>
            </a:r>
            <a:r>
              <a:rPr lang="en-US" dirty="0"/>
              <a:t> etc.). The mode can be chosen as an input of the model.</a:t>
            </a:r>
          </a:p>
        </p:txBody>
      </p:sp>
    </p:spTree>
    <p:extLst>
      <p:ext uri="{BB962C8B-B14F-4D97-AF65-F5344CB8AC3E}">
        <p14:creationId xmlns:p14="http://schemas.microsoft.com/office/powerpoint/2010/main" val="2767231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5A1B1-6935-E9C2-636E-F6F5857FB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38364"/>
            <a:ext cx="10515600" cy="860509"/>
          </a:xfrm>
        </p:spPr>
        <p:txBody>
          <a:bodyPr/>
          <a:lstStyle/>
          <a:p>
            <a:r>
              <a:rPr lang="en-US" dirty="0"/>
              <a:t>NNVC integration issues (</a:t>
            </a:r>
            <a:r>
              <a:rPr lang="en-US" dirty="0" err="1"/>
              <a:t>cont</a:t>
            </a:r>
            <a:r>
              <a:rPr lang="en-US" dirty="0"/>
              <a:t>)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07C1E2-2AC4-5DE3-61AD-2732CCBE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8503"/>
            <a:ext cx="10515600" cy="5321133"/>
          </a:xfrm>
        </p:spPr>
        <p:txBody>
          <a:bodyPr>
            <a:normAutofit/>
          </a:bodyPr>
          <a:lstStyle/>
          <a:p>
            <a:r>
              <a:rPr lang="en-US" dirty="0"/>
              <a:t>Attention model:</a:t>
            </a:r>
          </a:p>
          <a:p>
            <a:pPr lvl="1"/>
            <a:r>
              <a:rPr lang="en-US" dirty="0"/>
              <a:t>issue 1: the code needs to be adapted for HOP4 model only (similar to LOP3)</a:t>
            </a:r>
          </a:p>
          <a:p>
            <a:pPr lvl="2"/>
            <a:r>
              <a:rPr lang="en-US" dirty="0"/>
              <a:t>Current attempt: add a </a:t>
            </a:r>
            <a:r>
              <a:rPr lang="en-US" dirty="0" err="1"/>
              <a:t>sps</a:t>
            </a:r>
            <a:r>
              <a:rPr lang="en-US" dirty="0"/>
              <a:t> flag.</a:t>
            </a:r>
          </a:p>
          <a:p>
            <a:pPr lvl="2"/>
            <a:r>
              <a:rPr lang="en-US" dirty="0"/>
              <a:t>Issue: we need to be consistent with other solutions… </a:t>
            </a:r>
            <a:r>
              <a:rPr lang="en-US" dirty="0">
                <a:highlight>
                  <a:srgbClr val="FFFF00"/>
                </a:highlight>
              </a:rPr>
              <a:t>(</a:t>
            </a:r>
            <a:r>
              <a:rPr lang="en-US" dirty="0" err="1">
                <a:highlight>
                  <a:srgbClr val="FFFF00"/>
                </a:highlight>
              </a:rPr>
              <a:t>sps</a:t>
            </a:r>
            <a:r>
              <a:rPr lang="en-US" dirty="0">
                <a:highlight>
                  <a:srgbClr val="FFFF00"/>
                </a:highlight>
              </a:rPr>
              <a:t> option was decided)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issue 2: the model (maybe) needs to be “hacked”</a:t>
            </a:r>
          </a:p>
          <a:p>
            <a:pPr lvl="2"/>
            <a:r>
              <a:rPr lang="en-US" dirty="0"/>
              <a:t>First attempt was to modify SADL to “hack” the particular HOP4 model: </a:t>
            </a:r>
            <a:r>
              <a:rPr lang="en-US" dirty="0">
                <a:highlight>
                  <a:srgbClr val="C0C0C0"/>
                </a:highlight>
              </a:rPr>
              <a:t>this is not a good option since SADL should remains a “generic” library, compatible with existing framework (</a:t>
            </a:r>
            <a:r>
              <a:rPr lang="en-US" dirty="0" err="1">
                <a:highlight>
                  <a:srgbClr val="C0C0C0"/>
                </a:highlight>
              </a:rPr>
              <a:t>onnx</a:t>
            </a:r>
            <a:r>
              <a:rPr lang="en-US" dirty="0">
                <a:highlight>
                  <a:srgbClr val="C0C0C0"/>
                </a:highlight>
              </a:rPr>
              <a:t>, </a:t>
            </a:r>
            <a:r>
              <a:rPr lang="en-US" dirty="0" err="1">
                <a:highlight>
                  <a:srgbClr val="C0C0C0"/>
                </a:highlight>
              </a:rPr>
              <a:t>tensorflow</a:t>
            </a:r>
            <a:r>
              <a:rPr lang="en-US" dirty="0">
                <a:highlight>
                  <a:srgbClr val="C0C0C0"/>
                </a:highlight>
              </a:rPr>
              <a:t>, </a:t>
            </a:r>
            <a:r>
              <a:rPr lang="en-US" dirty="0" err="1">
                <a:highlight>
                  <a:srgbClr val="C0C0C0"/>
                </a:highlight>
              </a:rPr>
              <a:t>pytorch</a:t>
            </a:r>
            <a:r>
              <a:rPr lang="en-US" dirty="0">
                <a:highlight>
                  <a:srgbClr val="C0C0C0"/>
                </a:highlight>
              </a:rPr>
              <a:t>)</a:t>
            </a:r>
          </a:p>
          <a:p>
            <a:pPr lvl="2"/>
            <a:r>
              <a:rPr lang="en-US" dirty="0"/>
              <a:t>Second attempt: modify NNVC to “hack” the particular HOP4 model: this will work only for THIS particular HOP4 model. Solution is not desirable. It is also not compatible with existing AI framework.</a:t>
            </a:r>
          </a:p>
          <a:p>
            <a:pPr lvl="2"/>
            <a:r>
              <a:rPr lang="en-US" dirty="0"/>
              <a:t>Preferred solution: build a model which can be use “as-is”? Multiple models? </a:t>
            </a:r>
            <a:endParaRPr lang="en-US" dirty="0">
              <a:highlight>
                <a:srgbClr val="FFFF00"/>
              </a:highlight>
            </a:endParaRPr>
          </a:p>
          <a:p>
            <a:pPr lvl="3"/>
            <a:r>
              <a:rPr lang="en-US" dirty="0">
                <a:highlight>
                  <a:srgbClr val="FFFF00"/>
                </a:highlight>
              </a:rPr>
              <a:t>Work on clean integration, add needed features in SADL</a:t>
            </a:r>
          </a:p>
          <a:p>
            <a:pPr lvl="3"/>
            <a:r>
              <a:rPr lang="en-US" dirty="0">
                <a:highlight>
                  <a:srgbClr val="FFFF00"/>
                </a:highlight>
              </a:rPr>
              <a:t>Release separated MRs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614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5A1B1-6935-E9C2-636E-F6F5857FB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38364"/>
            <a:ext cx="10515600" cy="860509"/>
          </a:xfrm>
        </p:spPr>
        <p:txBody>
          <a:bodyPr/>
          <a:lstStyle/>
          <a:p>
            <a:r>
              <a:rPr lang="en-US" dirty="0"/>
              <a:t>SADL integration issues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07C1E2-2AC4-5DE3-61AD-2732CCBE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8503"/>
            <a:ext cx="10515600" cy="5321133"/>
          </a:xfrm>
        </p:spPr>
        <p:txBody>
          <a:bodyPr>
            <a:normAutofit/>
          </a:bodyPr>
          <a:lstStyle/>
          <a:p>
            <a:r>
              <a:rPr lang="en-US" dirty="0"/>
              <a:t>JVET-AH0195: proposed a POC to avoid computation on border when not needed (decrease the MAC count).</a:t>
            </a:r>
          </a:p>
          <a:p>
            <a:pPr lvl="1"/>
            <a:r>
              <a:rPr lang="en-US" dirty="0"/>
              <a:t>A similar feature exists in SADL but is too coarse</a:t>
            </a:r>
          </a:p>
          <a:p>
            <a:pPr lvl="1"/>
            <a:r>
              <a:rPr lang="en-US" dirty="0"/>
              <a:t>Integration of the idea might require more time to integrate in SADL to be more “generic”</a:t>
            </a:r>
          </a:p>
          <a:p>
            <a:pPr lvl="1"/>
            <a:r>
              <a:rPr lang="en-US" dirty="0"/>
              <a:t>Integration in NNVC 9.1 or 9.1+ is planned.</a:t>
            </a:r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3"/>
            <a:r>
              <a:rPr lang="en-US" dirty="0"/>
              <a:t>Report new MAC/</a:t>
            </a:r>
            <a:r>
              <a:rPr lang="en-US" dirty="0" err="1"/>
              <a:t>pxl</a:t>
            </a:r>
            <a:r>
              <a:rPr lang="en-US" dirty="0"/>
              <a:t> after integration of the feature in </a:t>
            </a:r>
            <a:r>
              <a:rPr lang="en-US" dirty="0">
                <a:highlight>
                  <a:srgbClr val="FFFF00"/>
                </a:highlight>
              </a:rPr>
              <a:t>JVET-AI0014 and </a:t>
            </a:r>
            <a:r>
              <a:rPr lang="en-US" dirty="0" err="1">
                <a:highlight>
                  <a:srgbClr val="FFFF00"/>
                </a:highlight>
              </a:rPr>
              <a:t>xls</a:t>
            </a:r>
            <a:r>
              <a:rPr lang="en-US">
                <a:highlight>
                  <a:srgbClr val="FFFF00"/>
                </a:highlight>
              </a:rPr>
              <a:t> files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2299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7E5CE-F126-463A-5BFC-6E9318D9E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JVET-AG0120: new content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7C054-4FD5-480C-0F8F-85C045A00E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5821"/>
            <a:ext cx="10515600" cy="4721142"/>
          </a:xfrm>
        </p:spPr>
        <p:txBody>
          <a:bodyPr/>
          <a:lstStyle/>
          <a:p>
            <a:r>
              <a:rPr lang="en-US" dirty="0"/>
              <a:t>New sequences have been uploaded on ftp site</a:t>
            </a:r>
          </a:p>
          <a:p>
            <a:r>
              <a:rPr lang="en-US" dirty="0"/>
              <a:t>MR on NNVC is available for people to create the new dataset</a:t>
            </a:r>
          </a:p>
          <a:p>
            <a:r>
              <a:rPr lang="en-US" dirty="0"/>
              <a:t>On our side, we created the new dataset.</a:t>
            </a:r>
          </a:p>
          <a:p>
            <a:pPr lvl="1"/>
            <a:r>
              <a:rPr lang="en-US" dirty="0"/>
              <a:t>It is very small compared to current dataset (~2%)</a:t>
            </a:r>
          </a:p>
          <a:p>
            <a:r>
              <a:rPr lang="en-US" dirty="0"/>
              <a:t>Training is in progress.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0290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098C0C-9586-48D3-B239-0660176550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15CDE1-E759-4349-B039-5F7A3D7CCF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1456</Words>
  <Application>Microsoft Office PowerPoint</Application>
  <PresentationFormat>Widescreen</PresentationFormat>
  <Paragraphs>350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inherit</vt:lpstr>
      <vt:lpstr>Segoe UI</vt:lpstr>
      <vt:lpstr>Office Theme</vt:lpstr>
      <vt:lpstr>AhG11 telco 2024/05/17</vt:lpstr>
      <vt:lpstr>Anchor NNVC-9.0 vs NNVC-8.0 results</vt:lpstr>
      <vt:lpstr>NNVC 9.x progress</vt:lpstr>
      <vt:lpstr>NNVC integration issues</vt:lpstr>
      <vt:lpstr>NNVC integration issues (cont)</vt:lpstr>
      <vt:lpstr>SADL integration issues</vt:lpstr>
      <vt:lpstr>JVET-AG0120: new 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AhG11 telco 2024/05/17</dc:title>
  <dc:creator>Franck Galpin</dc:creator>
  <cp:lastModifiedBy>Franck Galpin</cp:lastModifiedBy>
  <cp:revision>1</cp:revision>
  <dcterms:created xsi:type="dcterms:W3CDTF">2024-05-16T14:03:28Z</dcterms:created>
  <dcterms:modified xsi:type="dcterms:W3CDTF">2024-05-18T15:02:37Z</dcterms:modified>
</cp:coreProperties>
</file>