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sldIdLst>
    <p:sldId id="278" r:id="rId5"/>
    <p:sldId id="328" r:id="rId6"/>
    <p:sldId id="288" r:id="rId7"/>
    <p:sldId id="306" r:id="rId8"/>
    <p:sldId id="307" r:id="rId9"/>
    <p:sldId id="308" r:id="rId10"/>
    <p:sldId id="310" r:id="rId11"/>
    <p:sldId id="297" r:id="rId12"/>
    <p:sldId id="329" r:id="rId13"/>
    <p:sldId id="312" r:id="rId14"/>
    <p:sldId id="313" r:id="rId15"/>
    <p:sldId id="327" r:id="rId16"/>
    <p:sldId id="304" r:id="rId17"/>
    <p:sldId id="317" r:id="rId18"/>
    <p:sldId id="330" r:id="rId19"/>
    <p:sldId id="305" r:id="rId20"/>
    <p:sldId id="331" r:id="rId21"/>
    <p:sldId id="30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D47"/>
    <a:srgbClr val="898989"/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D38BE9-8C84-42B9-8F8C-38DB0CE3AFD7}" v="40" dt="2024-04-19T10:37:50.2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22"/>
    <p:restoredTop sz="94694"/>
  </p:normalViewPr>
  <p:slideViewPr>
    <p:cSldViewPr snapToGrid="0">
      <p:cViewPr>
        <p:scale>
          <a:sx n="88" d="100"/>
          <a:sy n="88" d="100"/>
        </p:scale>
        <p:origin x="726" y="24"/>
      </p:cViewPr>
      <p:guideLst>
        <p:guide orient="horz" pos="41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pe de Lagrange" userId="db80d968-2652-49da-975f-d6b3aafd9aec" providerId="ADAL" clId="{00D38BE9-8C84-42B9-8F8C-38DB0CE3AFD7}"/>
    <pc:docChg chg="undo custSel delSld modSld">
      <pc:chgData name="Philippe de Lagrange" userId="db80d968-2652-49da-975f-d6b3aafd9aec" providerId="ADAL" clId="{00D38BE9-8C84-42B9-8F8C-38DB0CE3AFD7}" dt="2024-04-19T10:37:57.874" v="127" actId="1076"/>
      <pc:docMkLst>
        <pc:docMk/>
      </pc:docMkLst>
      <pc:sldChg chg="modSp mod">
        <pc:chgData name="Philippe de Lagrange" userId="db80d968-2652-49da-975f-d6b3aafd9aec" providerId="ADAL" clId="{00D38BE9-8C84-42B9-8F8C-38DB0CE3AFD7}" dt="2024-04-19T10:21:41.273" v="27" actId="20577"/>
        <pc:sldMkLst>
          <pc:docMk/>
          <pc:sldMk cId="3428629291" sldId="278"/>
        </pc:sldMkLst>
        <pc:spChg chg="mod">
          <ac:chgData name="Philippe de Lagrange" userId="db80d968-2652-49da-975f-d6b3aafd9aec" providerId="ADAL" clId="{00D38BE9-8C84-42B9-8F8C-38DB0CE3AFD7}" dt="2024-04-19T10:21:41.273" v="27" actId="20577"/>
          <ac:spMkLst>
            <pc:docMk/>
            <pc:sldMk cId="3428629291" sldId="278"/>
            <ac:spMk id="3" creationId="{D11EAE91-151E-2648-A4A6-930EE9C2417D}"/>
          </ac:spMkLst>
        </pc:spChg>
      </pc:sldChg>
      <pc:sldChg chg="modSp mod">
        <pc:chgData name="Philippe de Lagrange" userId="db80d968-2652-49da-975f-d6b3aafd9aec" providerId="ADAL" clId="{00D38BE9-8C84-42B9-8F8C-38DB0CE3AFD7}" dt="2024-04-19T10:31:42.967" v="82" actId="20577"/>
        <pc:sldMkLst>
          <pc:docMk/>
          <pc:sldMk cId="3047802717" sldId="288"/>
        </pc:sldMkLst>
        <pc:spChg chg="mod">
          <ac:chgData name="Philippe de Lagrange" userId="db80d968-2652-49da-975f-d6b3aafd9aec" providerId="ADAL" clId="{00D38BE9-8C84-42B9-8F8C-38DB0CE3AFD7}" dt="2024-04-19T10:31:42.967" v="82" actId="20577"/>
          <ac:spMkLst>
            <pc:docMk/>
            <pc:sldMk cId="3047802717" sldId="288"/>
            <ac:spMk id="7" creationId="{59FC9A1C-9038-957E-401E-7795A1482260}"/>
          </ac:spMkLst>
        </pc:spChg>
      </pc:sldChg>
      <pc:sldChg chg="modSp mod">
        <pc:chgData name="Philippe de Lagrange" userId="db80d968-2652-49da-975f-d6b3aafd9aec" providerId="ADAL" clId="{00D38BE9-8C84-42B9-8F8C-38DB0CE3AFD7}" dt="2024-04-19T10:22:53.545" v="29" actId="20577"/>
        <pc:sldMkLst>
          <pc:docMk/>
          <pc:sldMk cId="3477920077" sldId="313"/>
        </pc:sldMkLst>
        <pc:spChg chg="mod">
          <ac:chgData name="Philippe de Lagrange" userId="db80d968-2652-49da-975f-d6b3aafd9aec" providerId="ADAL" clId="{00D38BE9-8C84-42B9-8F8C-38DB0CE3AFD7}" dt="2024-04-19T10:22:53.545" v="29" actId="20577"/>
          <ac:spMkLst>
            <pc:docMk/>
            <pc:sldMk cId="3477920077" sldId="313"/>
            <ac:spMk id="2" creationId="{60C1EAC0-4FBF-8716-8670-A5A8095BEF73}"/>
          </ac:spMkLst>
        </pc:spChg>
      </pc:sldChg>
      <pc:sldChg chg="modSp del mod">
        <pc:chgData name="Philippe de Lagrange" userId="db80d968-2652-49da-975f-d6b3aafd9aec" providerId="ADAL" clId="{00D38BE9-8C84-42B9-8F8C-38DB0CE3AFD7}" dt="2024-04-19T10:31:31.014" v="73" actId="47"/>
        <pc:sldMkLst>
          <pc:docMk/>
          <pc:sldMk cId="2811262217" sldId="326"/>
        </pc:sldMkLst>
        <pc:spChg chg="mod">
          <ac:chgData name="Philippe de Lagrange" userId="db80d968-2652-49da-975f-d6b3aafd9aec" providerId="ADAL" clId="{00D38BE9-8C84-42B9-8F8C-38DB0CE3AFD7}" dt="2024-04-19T10:25:37.450" v="72" actId="20577"/>
          <ac:spMkLst>
            <pc:docMk/>
            <pc:sldMk cId="2811262217" sldId="326"/>
            <ac:spMk id="6" creationId="{10B95DBA-8FAD-4F2B-83CE-ABA3C2C94C4D}"/>
          </ac:spMkLst>
        </pc:spChg>
      </pc:sldChg>
      <pc:sldChg chg="modSp mod">
        <pc:chgData name="Philippe de Lagrange" userId="db80d968-2652-49da-975f-d6b3aafd9aec" providerId="ADAL" clId="{00D38BE9-8C84-42B9-8F8C-38DB0CE3AFD7}" dt="2024-04-19T10:24:45.674" v="40" actId="20577"/>
        <pc:sldMkLst>
          <pc:docMk/>
          <pc:sldMk cId="2260522246" sldId="327"/>
        </pc:sldMkLst>
        <pc:spChg chg="mod">
          <ac:chgData name="Philippe de Lagrange" userId="db80d968-2652-49da-975f-d6b3aafd9aec" providerId="ADAL" clId="{00D38BE9-8C84-42B9-8F8C-38DB0CE3AFD7}" dt="2024-04-19T10:24:45.674" v="40" actId="20577"/>
          <ac:spMkLst>
            <pc:docMk/>
            <pc:sldMk cId="2260522246" sldId="327"/>
            <ac:spMk id="15" creationId="{9CC1D1FB-3AF6-07BE-F543-6176F45516DA}"/>
          </ac:spMkLst>
        </pc:spChg>
      </pc:sldChg>
      <pc:sldChg chg="addSp modSp mod modAnim">
        <pc:chgData name="Philippe de Lagrange" userId="db80d968-2652-49da-975f-d6b3aafd9aec" providerId="ADAL" clId="{00D38BE9-8C84-42B9-8F8C-38DB0CE3AFD7}" dt="2024-04-19T10:37:57.874" v="127" actId="1076"/>
        <pc:sldMkLst>
          <pc:docMk/>
          <pc:sldMk cId="404166709" sldId="331"/>
        </pc:sldMkLst>
        <pc:spChg chg="add mod">
          <ac:chgData name="Philippe de Lagrange" userId="db80d968-2652-49da-975f-d6b3aafd9aec" providerId="ADAL" clId="{00D38BE9-8C84-42B9-8F8C-38DB0CE3AFD7}" dt="2024-04-19T10:37:57.874" v="127" actId="1076"/>
          <ac:spMkLst>
            <pc:docMk/>
            <pc:sldMk cId="404166709" sldId="331"/>
            <ac:spMk id="6" creationId="{2C0FAF52-0312-3CA7-3408-1919C840FF7B}"/>
          </ac:spMkLst>
        </pc:spChg>
      </pc:sldChg>
      <pc:sldMasterChg chg="delSldLayout">
        <pc:chgData name="Philippe de Lagrange" userId="db80d968-2652-49da-975f-d6b3aafd9aec" providerId="ADAL" clId="{00D38BE9-8C84-42B9-8F8C-38DB0CE3AFD7}" dt="2024-04-19T10:31:31.014" v="73" actId="47"/>
        <pc:sldMasterMkLst>
          <pc:docMk/>
          <pc:sldMasterMk cId="846067080" sldId="2147483648"/>
        </pc:sldMasterMkLst>
        <pc:sldLayoutChg chg="del">
          <pc:chgData name="Philippe de Lagrange" userId="db80d968-2652-49da-975f-d6b3aafd9aec" providerId="ADAL" clId="{00D38BE9-8C84-42B9-8F8C-38DB0CE3AFD7}" dt="2024-04-19T10:31:31.014" v="73" actId="47"/>
          <pc:sldLayoutMkLst>
            <pc:docMk/>
            <pc:sldMasterMk cId="846067080" sldId="2147483648"/>
            <pc:sldLayoutMk cId="850236724" sldId="2147483682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  <p:pic>
        <p:nvPicPr>
          <p:cNvPr id="2" name="Picture 1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5A8CC8B-6FAD-D7AD-F678-B692F96BA3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4/19/2024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565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/Section 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89" y="0"/>
            <a:ext cx="13094211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840CE0C-F2AE-8D41-99A9-8F423AF3E155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96716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BE0FDD-5822-C5CF-C445-C72AEC83C1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697" y="6356350"/>
            <a:ext cx="1561553" cy="35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68" y="0"/>
            <a:ext cx="12197167" cy="6856276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©2024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  <p:pic>
        <p:nvPicPr>
          <p:cNvPr id="3" name="Picture 2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8E1C8E5-F16B-335E-4241-44DB2663B8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161DE4E-075A-1945-A924-FDD54C52F94F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5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441174"/>
            <a:ext cx="11231880" cy="48199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536579"/>
            <a:ext cx="11231880" cy="48498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07344"/>
            <a:ext cx="11231880" cy="46537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9F4BF77-B567-E907-5813-682588EC90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725" y="1027903"/>
            <a:ext cx="11231563" cy="350841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07188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8E30F4-9773-8A20-9D5E-8F3ADA8E4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6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542015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5927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542015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5927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AE9AC86-883B-2949-A778-BA26A3B828B6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A8F126E-7E4E-E72D-72C0-B20FE9D00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6535"/>
            <a:ext cx="1051560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661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29389"/>
            <a:ext cx="10515600" cy="1095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540565"/>
            <a:ext cx="10515600" cy="4636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677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1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28" descr="A black and white sign&#10;&#10;Description automatically generated with medium confidence">
            <a:extLst>
              <a:ext uri="{FF2B5EF4-FFF2-40B4-BE49-F238E27FC236}">
                <a16:creationId xmlns:a16="http://schemas.microsoft.com/office/drawing/2014/main" id="{40B2D94C-4C40-4C37-FA41-B62C93590FE0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8"/>
            <a:ext cx="1302197" cy="20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6" r:id="rId4"/>
    <p:sldLayoutId id="2147483654" r:id="rId5"/>
    <p:sldLayoutId id="2147483680" r:id="rId6"/>
    <p:sldLayoutId id="2147483679" r:id="rId7"/>
    <p:sldLayoutId id="2147483653" r:id="rId8"/>
    <p:sldLayoutId id="2147483681" r:id="rId9"/>
    <p:sldLayoutId id="2147483683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Film grain synthesis demos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59" y="3715036"/>
            <a:ext cx="10387428" cy="1155138"/>
          </a:xfrm>
        </p:spPr>
        <p:txBody>
          <a:bodyPr/>
          <a:lstStyle/>
          <a:p>
            <a:r>
              <a:rPr lang="en-US" dirty="0"/>
              <a:t>JVET 34</a:t>
            </a:r>
            <a:r>
              <a:rPr lang="en-US" baseline="30000" dirty="0"/>
              <a:t>th</a:t>
            </a:r>
            <a:r>
              <a:rPr lang="en-US" dirty="0"/>
              <a:t> meeting / MPEG146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14E20-EC00-11A2-29E4-E1FD17AED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BF53C0-C920-3E58-CD0F-9534A31AF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47A3EF-D1C2-B5BE-D8C9-ED1FE0BAD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D7454D-74B4-AFED-7FAF-F87215FF6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E2D465-23B7-81F3-686D-9D5110655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Synthesis example #1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C75496-E45E-4C4E-34C8-9DC0AA78340F}"/>
              </a:ext>
            </a:extLst>
          </p:cNvPr>
          <p:cNvSpPr txBox="1"/>
          <p:nvPr/>
        </p:nvSpPr>
        <p:spPr>
          <a:xfrm>
            <a:off x="2203515" y="5288088"/>
            <a:ext cx="840356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dirty="0"/>
              <a:t>o</a:t>
            </a:r>
            <a:r>
              <a:rPr lang="en-US" dirty="0">
                <a:solidFill>
                  <a:schemeClr val="tx1"/>
                </a:solidFill>
              </a:rPr>
              <a:t>riginal</a:t>
            </a:r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674720D-B7A0-433E-2BBA-73BA991542E1}"/>
              </a:ext>
            </a:extLst>
          </p:cNvPr>
          <p:cNvSpPr txBox="1"/>
          <p:nvPr/>
        </p:nvSpPr>
        <p:spPr>
          <a:xfrm>
            <a:off x="5423320" y="5288088"/>
            <a:ext cx="123793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decoded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A3A2489-3F73-6DE7-A417-4A81E64C2BF4}"/>
              </a:ext>
            </a:extLst>
          </p:cNvPr>
          <p:cNvSpPr txBox="1"/>
          <p:nvPr/>
        </p:nvSpPr>
        <p:spPr>
          <a:xfrm>
            <a:off x="8587008" y="5288088"/>
            <a:ext cx="2157812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+ synthetic grain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6A0EB364-B6F8-1E90-80A7-7737D9E6459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06086" y="1941325"/>
            <a:ext cx="3240000" cy="32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F0384EC-E485-2C9B-B55F-87E03E85AAC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76000" y="1941325"/>
            <a:ext cx="3240000" cy="32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7C630CAB-6D8A-E8B4-B50F-660F6CF8911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045914" y="1941326"/>
            <a:ext cx="32400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167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BD2B67-81C9-8AA9-B41D-6293DF5D3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C7CC0C-C90F-83BE-1C31-243D65F95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60251C-DA0B-5DAF-4057-B95AB6B8F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F443DF-A864-CCB4-ACDF-06EE1EFEE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C1EAC0-4FBF-8716-8670-A5A8095BE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Synthesis example #2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E73E533-6DC1-3098-1413-7CCCC71821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01" y="1928852"/>
            <a:ext cx="3240000" cy="3240000"/>
          </a:xfrm>
          <a:prstGeom prst="rect">
            <a:avLst/>
          </a:prstGeom>
        </p:spPr>
      </p:pic>
      <p:pic>
        <p:nvPicPr>
          <p:cNvPr id="14" name="Picture 13" descr="A picture containing toy&#10;&#10;Description automatically generated">
            <a:extLst>
              <a:ext uri="{FF2B5EF4-FFF2-40B4-BE49-F238E27FC236}">
                <a16:creationId xmlns:a16="http://schemas.microsoft.com/office/drawing/2014/main" id="{CFC0FE80-77D0-54CF-ACBE-AF8C46F0D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000" y="1928852"/>
            <a:ext cx="3240000" cy="3240000"/>
          </a:xfrm>
          <a:prstGeom prst="rect">
            <a:avLst/>
          </a:prstGeom>
        </p:spPr>
      </p:pic>
      <p:pic>
        <p:nvPicPr>
          <p:cNvPr id="15" name="Picture 14" descr="A picture containing toy&#10;&#10;Description automatically generated">
            <a:extLst>
              <a:ext uri="{FF2B5EF4-FFF2-40B4-BE49-F238E27FC236}">
                <a16:creationId xmlns:a16="http://schemas.microsoft.com/office/drawing/2014/main" id="{1D227DB4-89BC-1DB2-62AF-DF67E5F000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4399" y="1928852"/>
            <a:ext cx="3240000" cy="3240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E60192F-4DFF-FF3C-F281-99E7C3837C70}"/>
              </a:ext>
            </a:extLst>
          </p:cNvPr>
          <p:cNvSpPr txBox="1"/>
          <p:nvPr/>
        </p:nvSpPr>
        <p:spPr>
          <a:xfrm>
            <a:off x="2203515" y="5271944"/>
            <a:ext cx="840356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o</a:t>
            </a:r>
            <a:r>
              <a:rPr lang="en-US">
                <a:solidFill>
                  <a:schemeClr val="tx1"/>
                </a:solidFill>
              </a:rPr>
              <a:t>riginal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8AF157-3305-5C76-2613-8CA11345A037}"/>
              </a:ext>
            </a:extLst>
          </p:cNvPr>
          <p:cNvSpPr txBox="1"/>
          <p:nvPr/>
        </p:nvSpPr>
        <p:spPr>
          <a:xfrm>
            <a:off x="5423320" y="5271944"/>
            <a:ext cx="123793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decoded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0EC583-F3C8-CF08-AD90-CD575C97D9B2}"/>
              </a:ext>
            </a:extLst>
          </p:cNvPr>
          <p:cNvSpPr txBox="1"/>
          <p:nvPr/>
        </p:nvSpPr>
        <p:spPr>
          <a:xfrm>
            <a:off x="8587008" y="5271944"/>
            <a:ext cx="2157812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+ synthetic grain</a:t>
            </a:r>
          </a:p>
        </p:txBody>
      </p:sp>
    </p:spTree>
    <p:extLst>
      <p:ext uri="{BB962C8B-B14F-4D97-AF65-F5344CB8AC3E}">
        <p14:creationId xmlns:p14="http://schemas.microsoft.com/office/powerpoint/2010/main" val="34779200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9CC1D1FB-3AF6-07BE-F543-6176F45516D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fr-FR" b="1" dirty="0" err="1"/>
              <a:t>Studies</a:t>
            </a:r>
            <a:r>
              <a:rPr lang="fr-FR" b="1" dirty="0"/>
              <a:t> / </a:t>
            </a:r>
            <a:r>
              <a:rPr lang="fr-FR" b="1" dirty="0" err="1"/>
              <a:t>specs</a:t>
            </a:r>
            <a:r>
              <a:rPr lang="fr-FR" b="1" dirty="0"/>
              <a:t> in applicative standards</a:t>
            </a:r>
          </a:p>
          <a:p>
            <a:pPr lvl="1">
              <a:lnSpc>
                <a:spcPct val="100000"/>
              </a:lnSpc>
            </a:pPr>
            <a:r>
              <a:rPr lang="fr-FR" dirty="0"/>
              <a:t>3GPP: </a:t>
            </a:r>
            <a:r>
              <a:rPr lang="fr-FR" dirty="0" err="1"/>
              <a:t>concluding</a:t>
            </a:r>
            <a:r>
              <a:rPr lang="fr-FR" dirty="0"/>
              <a:t> (HEVC + SEI)</a:t>
            </a:r>
          </a:p>
          <a:p>
            <a:pPr lvl="1">
              <a:lnSpc>
                <a:spcPct val="100000"/>
              </a:lnSpc>
            </a:pPr>
            <a:r>
              <a:rPr lang="fr-FR" dirty="0"/>
              <a:t>DVB: </a:t>
            </a:r>
            <a:r>
              <a:rPr lang="fr-FR" dirty="0" err="1"/>
              <a:t>starting</a:t>
            </a:r>
            <a:r>
              <a:rPr lang="fr-FR" dirty="0"/>
              <a:t>(VVC + SEI)</a:t>
            </a:r>
          </a:p>
          <a:p>
            <a:pPr lvl="1">
              <a:lnSpc>
                <a:spcPct val="100000"/>
              </a:lnSpc>
            </a:pPr>
            <a:r>
              <a:rPr lang="fr-FR" dirty="0"/>
              <a:t>SCTE </a:t>
            </a:r>
            <a:r>
              <a:rPr lang="fr-FR" dirty="0" err="1"/>
              <a:t>related</a:t>
            </a:r>
            <a:r>
              <a:rPr lang="fr-FR" dirty="0"/>
              <a:t> discussions</a:t>
            </a:r>
          </a:p>
          <a:p>
            <a:pPr>
              <a:lnSpc>
                <a:spcPct val="100000"/>
              </a:lnSpc>
            </a:pPr>
            <a:r>
              <a:rPr lang="fr-FR" b="1" dirty="0">
                <a:solidFill>
                  <a:schemeClr val="accent2"/>
                </a:solidFill>
              </a:rPr>
              <a:t>Demos + Visual tests</a:t>
            </a:r>
            <a:endParaRPr lang="fr-FR" dirty="0"/>
          </a:p>
          <a:p>
            <a:pPr lvl="1">
              <a:lnSpc>
                <a:spcPct val="100000"/>
              </a:lnSpc>
            </a:pPr>
            <a:r>
              <a:rPr lang="fr-FR" dirty="0"/>
              <a:t>JVET: </a:t>
            </a:r>
            <a:r>
              <a:rPr lang="fr-FR" dirty="0" err="1"/>
              <a:t>started</a:t>
            </a:r>
            <a:r>
              <a:rPr lang="fr-FR" dirty="0"/>
              <a:t> </a:t>
            </a:r>
            <a:r>
              <a:rPr lang="fr-FR" dirty="0" err="1">
                <a:solidFill>
                  <a:schemeClr val="accent2"/>
                </a:solidFill>
              </a:rPr>
              <a:t>formal</a:t>
            </a:r>
            <a:r>
              <a:rPr lang="fr-FR" dirty="0">
                <a:solidFill>
                  <a:schemeClr val="accent2"/>
                </a:solidFill>
              </a:rPr>
              <a:t> </a:t>
            </a:r>
            <a:r>
              <a:rPr lang="fr-FR" dirty="0" err="1">
                <a:solidFill>
                  <a:schemeClr val="accent2"/>
                </a:solidFill>
              </a:rPr>
              <a:t>visual</a:t>
            </a:r>
            <a:r>
              <a:rPr lang="fr-FR" dirty="0">
                <a:solidFill>
                  <a:schemeClr val="accent2"/>
                </a:solidFill>
              </a:rPr>
              <a:t> test </a:t>
            </a:r>
            <a:r>
              <a:rPr lang="fr-FR" dirty="0"/>
              <a:t>of VVC+SEI. Rate </a:t>
            </a:r>
            <a:r>
              <a:rPr lang="fr-FR" dirty="0" err="1"/>
              <a:t>savings</a:t>
            </a:r>
            <a:r>
              <a:rPr lang="fr-FR" dirty="0"/>
              <a:t>, grain </a:t>
            </a:r>
            <a:r>
              <a:rPr lang="fr-FR" dirty="0" err="1"/>
              <a:t>similarity</a:t>
            </a:r>
            <a:r>
              <a:rPr lang="fr-FR" dirty="0"/>
              <a:t>. </a:t>
            </a:r>
            <a:r>
              <a:rPr lang="fr-FR" dirty="0" err="1">
                <a:solidFill>
                  <a:schemeClr val="accent2"/>
                </a:solidFill>
              </a:rPr>
              <a:t>Needs</a:t>
            </a:r>
            <a:r>
              <a:rPr lang="fr-FR" dirty="0">
                <a:solidFill>
                  <a:schemeClr val="accent2"/>
                </a:solidFill>
              </a:rPr>
              <a:t> more test content</a:t>
            </a:r>
            <a:r>
              <a:rPr lang="fr-FR" dirty="0"/>
              <a:t>.</a:t>
            </a:r>
          </a:p>
          <a:p>
            <a:pPr lvl="1">
              <a:lnSpc>
                <a:spcPct val="100000"/>
              </a:lnSpc>
            </a:pPr>
            <a:r>
              <a:rPr lang="fr-FR" dirty="0"/>
              <a:t>DVB: demos by </a:t>
            </a:r>
            <a:r>
              <a:rPr lang="fr-FR" dirty="0" err="1"/>
              <a:t>InterDigital</a:t>
            </a:r>
            <a:r>
              <a:rPr lang="fr-FR" dirty="0"/>
              <a:t> in ‘23 and ‘24</a:t>
            </a:r>
          </a:p>
          <a:p>
            <a:pPr lvl="1">
              <a:lnSpc>
                <a:spcPct val="100000"/>
              </a:lnSpc>
            </a:pPr>
            <a:r>
              <a:rPr lang="fr-FR" dirty="0"/>
              <a:t>NAB, IBC: demos and test reports by </a:t>
            </a:r>
            <a:r>
              <a:rPr lang="fr-FR" dirty="0" err="1"/>
              <a:t>various</a:t>
            </a:r>
            <a:r>
              <a:rPr lang="fr-FR" dirty="0"/>
              <a:t> </a:t>
            </a:r>
            <a:r>
              <a:rPr lang="fr-FR" dirty="0" err="1"/>
              <a:t>companies</a:t>
            </a:r>
            <a:endParaRPr lang="fr-FR" dirty="0"/>
          </a:p>
          <a:p>
            <a:pPr>
              <a:lnSpc>
                <a:spcPct val="100000"/>
              </a:lnSpc>
            </a:pPr>
            <a:r>
              <a:rPr lang="fr-FR" b="1" dirty="0"/>
              <a:t>Publications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35D1B7-68FC-47BB-A9C1-F984771D8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0824F4-BA8A-408A-9260-9DFA16D64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D482BB-1E18-472F-BF2A-183A55727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B95DBA-8FAD-4F2B-83CE-ABA3C2C94C4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fr-FR" b="1" dirty="0" err="1"/>
              <a:t>Technical</a:t>
            </a:r>
            <a:r>
              <a:rPr lang="fr-FR" b="1" dirty="0"/>
              <a:t> report</a:t>
            </a:r>
            <a:r>
              <a:rPr lang="fr-FR" dirty="0"/>
              <a:t> (ISO 23002-9)</a:t>
            </a:r>
          </a:p>
          <a:p>
            <a:pPr lvl="1">
              <a:lnSpc>
                <a:spcPct val="100000"/>
              </a:lnSpc>
            </a:pPr>
            <a:r>
              <a:rPr lang="fr-FR" dirty="0" err="1"/>
              <a:t>Explains</a:t>
            </a:r>
            <a:r>
              <a:rPr lang="fr-FR" dirty="0"/>
              <a:t> how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works</a:t>
            </a:r>
            <a:r>
              <a:rPr lang="fr-FR" dirty="0"/>
              <a:t> and how to use </a:t>
            </a:r>
            <a:r>
              <a:rPr lang="fr-FR" dirty="0" err="1"/>
              <a:t>it</a:t>
            </a:r>
            <a:endParaRPr lang="fr-FR" dirty="0"/>
          </a:p>
          <a:p>
            <a:pPr>
              <a:lnSpc>
                <a:spcPct val="100000"/>
              </a:lnSpc>
            </a:pPr>
            <a:r>
              <a:rPr lang="fr-FR" b="1" dirty="0" err="1"/>
              <a:t>Synthesis</a:t>
            </a:r>
            <a:r>
              <a:rPr lang="fr-FR" b="1" dirty="0"/>
              <a:t> </a:t>
            </a:r>
            <a:r>
              <a:rPr lang="fr-FR" b="1" dirty="0" err="1"/>
              <a:t>implementation</a:t>
            </a:r>
            <a:endParaRPr lang="fr-FR" b="1" dirty="0"/>
          </a:p>
          <a:p>
            <a:pPr lvl="1">
              <a:lnSpc>
                <a:spcPct val="100000"/>
              </a:lnSpc>
            </a:pPr>
            <a:r>
              <a:rPr lang="fr-FR" dirty="0"/>
              <a:t>HW model more flexible + </a:t>
            </a:r>
            <a:r>
              <a:rPr lang="fr-FR" dirty="0" err="1"/>
              <a:t>reduced</a:t>
            </a:r>
            <a:r>
              <a:rPr lang="fr-FR" dirty="0"/>
              <a:t> </a:t>
            </a:r>
            <a:r>
              <a:rPr lang="fr-FR" dirty="0" err="1"/>
              <a:t>cost</a:t>
            </a:r>
            <a:r>
              <a:rPr lang="fr-FR" dirty="0"/>
              <a:t> vs RDD-5: VFGS (</a:t>
            </a:r>
            <a:r>
              <a:rPr lang="fr-FR" dirty="0" err="1"/>
              <a:t>InterDigital</a:t>
            </a:r>
            <a:r>
              <a:rPr lang="fr-FR" dirty="0"/>
              <a:t>)</a:t>
            </a:r>
          </a:p>
          <a:p>
            <a:pPr lvl="1">
              <a:lnSpc>
                <a:spcPct val="100000"/>
              </a:lnSpc>
            </a:pPr>
            <a:r>
              <a:rPr lang="fr-FR" dirty="0"/>
              <a:t>Android: </a:t>
            </a:r>
            <a:r>
              <a:rPr lang="fr-FR" dirty="0" err="1"/>
              <a:t>libFGS</a:t>
            </a:r>
            <a:r>
              <a:rPr lang="fr-FR" dirty="0"/>
              <a:t> (</a:t>
            </a:r>
            <a:r>
              <a:rPr lang="fr-FR" dirty="0" err="1"/>
              <a:t>Ittiam</a:t>
            </a:r>
            <a:r>
              <a:rPr lang="fr-FR" dirty="0"/>
              <a:t>/Dolby)</a:t>
            </a:r>
          </a:p>
          <a:p>
            <a:pPr lvl="1">
              <a:lnSpc>
                <a:spcPct val="100000"/>
              </a:lnSpc>
            </a:pPr>
            <a:r>
              <a:rPr lang="fr-FR" dirty="0"/>
              <a:t>Real-time SW </a:t>
            </a:r>
            <a:r>
              <a:rPr lang="fr-FR" dirty="0" err="1"/>
              <a:t>needed</a:t>
            </a:r>
            <a:r>
              <a:rPr lang="fr-FR" dirty="0"/>
              <a:t> (SIMD/GPU)</a:t>
            </a:r>
          </a:p>
          <a:p>
            <a:pPr>
              <a:lnSpc>
                <a:spcPct val="100000"/>
              </a:lnSpc>
            </a:pPr>
            <a:r>
              <a:rPr lang="fr-FR" b="1" dirty="0" err="1"/>
              <a:t>Interoperability</a:t>
            </a:r>
            <a:endParaRPr lang="fr-FR" b="1" dirty="0"/>
          </a:p>
          <a:p>
            <a:pPr lvl="1">
              <a:lnSpc>
                <a:spcPct val="100000"/>
              </a:lnSpc>
            </a:pPr>
            <a:r>
              <a:rPr lang="fr-FR" dirty="0"/>
              <a:t>Translate model </a:t>
            </a:r>
            <a:r>
              <a:rPr lang="fr-FR" dirty="0" err="1"/>
              <a:t>parameters</a:t>
            </a:r>
            <a:endParaRPr lang="fr-FR" dirty="0"/>
          </a:p>
          <a:p>
            <a:pPr lvl="1">
              <a:lnSpc>
                <a:spcPct val="100000"/>
              </a:lnSpc>
            </a:pPr>
            <a:r>
              <a:rPr lang="fr-FR" dirty="0" err="1"/>
              <a:t>Graceful</a:t>
            </a:r>
            <a:r>
              <a:rPr lang="fr-FR" dirty="0"/>
              <a:t> </a:t>
            </a:r>
            <a:r>
              <a:rPr lang="fr-FR" dirty="0" err="1"/>
              <a:t>degradation</a:t>
            </a:r>
            <a:r>
              <a:rPr lang="fr-FR" dirty="0"/>
              <a:t> (no </a:t>
            </a:r>
            <a:r>
              <a:rPr lang="fr-FR" dirty="0" err="1"/>
              <a:t>shape</a:t>
            </a:r>
            <a:r>
              <a:rPr lang="fr-FR" dirty="0"/>
              <a:t> adaptation)</a:t>
            </a:r>
          </a:p>
          <a:p>
            <a:pPr>
              <a:lnSpc>
                <a:spcPct val="100000"/>
              </a:lnSpc>
            </a:pPr>
            <a:r>
              <a:rPr lang="fr-FR" b="1" dirty="0" err="1"/>
              <a:t>Parameter</a:t>
            </a:r>
            <a:r>
              <a:rPr lang="fr-FR" b="1" dirty="0"/>
              <a:t> estimation / tuning</a:t>
            </a:r>
          </a:p>
          <a:p>
            <a:pPr lvl="1">
              <a:lnSpc>
                <a:spcPct val="100000"/>
              </a:lnSpc>
            </a:pP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easy</a:t>
            </a:r>
            <a:r>
              <a:rPr lang="fr-FR" dirty="0"/>
              <a:t> and reliable, to </a:t>
            </a:r>
            <a:r>
              <a:rPr lang="fr-FR" dirty="0" err="1"/>
              <a:t>quiclky</a:t>
            </a:r>
            <a:r>
              <a:rPr lang="fr-FR" dirty="0"/>
              <a:t> </a:t>
            </a:r>
            <a:r>
              <a:rPr lang="fr-FR" dirty="0" err="1"/>
              <a:t>assess</a:t>
            </a:r>
            <a:r>
              <a:rPr lang="fr-FR" dirty="0"/>
              <a:t> to </a:t>
            </a:r>
            <a:r>
              <a:rPr lang="fr-FR" dirty="0" err="1"/>
              <a:t>potential</a:t>
            </a:r>
            <a:r>
              <a:rPr lang="fr-FR" dirty="0"/>
              <a:t> of the </a:t>
            </a:r>
            <a:r>
              <a:rPr lang="fr-FR" dirty="0" err="1"/>
              <a:t>technology</a:t>
            </a:r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A00DF81-2E05-A649-55FF-8AFBAFF1D7D0}"/>
              </a:ext>
            </a:extLst>
          </p:cNvPr>
          <p:cNvSpPr txBox="1">
            <a:spLocks/>
          </p:cNvSpPr>
          <p:nvPr/>
        </p:nvSpPr>
        <p:spPr>
          <a:xfrm>
            <a:off x="467360" y="236536"/>
            <a:ext cx="11231880" cy="10760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Enablers &amp; current actions</a:t>
            </a:r>
          </a:p>
        </p:txBody>
      </p:sp>
    </p:spTree>
    <p:extLst>
      <p:ext uri="{BB962C8B-B14F-4D97-AF65-F5344CB8AC3E}">
        <p14:creationId xmlns:p14="http://schemas.microsoft.com/office/powerpoint/2010/main" val="22605222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37AB2-9CED-DCDB-8CFA-0051795FA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view of the earth from space&#10;&#10;Description automatically generated with medium confidence">
            <a:extLst>
              <a:ext uri="{FF2B5EF4-FFF2-40B4-BE49-F238E27FC236}">
                <a16:creationId xmlns:a16="http://schemas.microsoft.com/office/drawing/2014/main" id="{4A325231-5DFB-CD48-0968-E29E22FA6DC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A4B81A-98C8-077D-C153-45566F364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4/19/2024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0BF7D8-2ABA-772E-1AD5-43738D515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13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17AFB76-2E81-1A53-E765-D27B857EE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VFGS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8B34B12-882C-4B91-98D8-D0B7BAF0F45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Film grain </a:t>
            </a:r>
            <a:r>
              <a:rPr lang="fr-FR" dirty="0" err="1"/>
              <a:t>synthesis</a:t>
            </a:r>
            <a:r>
              <a:rPr lang="fr-FR" dirty="0"/>
              <a:t> </a:t>
            </a:r>
            <a:r>
              <a:rPr lang="fr-FR" dirty="0" err="1"/>
              <a:t>implementation</a:t>
            </a:r>
            <a:endParaRPr lang="fr-F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A hardware model in 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 err="1"/>
              <a:t>Interoperable</a:t>
            </a:r>
            <a:endParaRPr lang="fr-F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Good </a:t>
            </a:r>
            <a:r>
              <a:rPr lang="fr-FR" dirty="0" err="1"/>
              <a:t>quality</a:t>
            </a:r>
            <a:r>
              <a:rPr lang="fr-FR" dirty="0"/>
              <a:t> and </a:t>
            </a:r>
            <a:r>
              <a:rPr lang="fr-FR" dirty="0" err="1"/>
              <a:t>low</a:t>
            </a:r>
            <a:r>
              <a:rPr lang="fr-FR" dirty="0"/>
              <a:t> </a:t>
            </a:r>
            <a:r>
              <a:rPr lang="fr-FR" dirty="0" err="1"/>
              <a:t>cost</a:t>
            </a:r>
            <a:endParaRPr lang="fr-FR" dirty="0"/>
          </a:p>
          <a:p>
            <a:endParaRPr lang="fr-FR" dirty="0"/>
          </a:p>
        </p:txBody>
      </p:sp>
      <p:pic>
        <p:nvPicPr>
          <p:cNvPr id="2" name="Picture 1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66EEF929-6940-AD7C-0B3A-F37387DDFD9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1EA8D7A2-EC95-6857-0243-4393A7B72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2780"/>
            <a:ext cx="4114800" cy="365125"/>
          </a:xfrm>
        </p:spPr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321365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DFD40F-D585-4757-A8DD-EEC9D1529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1B246B-3B73-409B-A183-9D83D42AD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C6EE1A-13A7-4BC6-94AA-6173DE2CF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14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11D7DD-BF1B-474C-BB06-B6AC0862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Synthesis architecture overview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CF2F7C-51A0-4173-BEA1-3ADBC1459449}"/>
              </a:ext>
            </a:extLst>
          </p:cNvPr>
          <p:cNvSpPr/>
          <p:nvPr/>
        </p:nvSpPr>
        <p:spPr>
          <a:xfrm>
            <a:off x="5190606" y="1944752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Get a set of film grain patterns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DB8897-C9B6-410B-810A-D39801A85FF5}"/>
              </a:ext>
            </a:extLst>
          </p:cNvPr>
          <p:cNvSpPr/>
          <p:nvPr/>
        </p:nvSpPr>
        <p:spPr>
          <a:xfrm>
            <a:off x="5190606" y="3206633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Generate random block offset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CF07D7-9AB3-476E-B6D4-B3D003010F70}"/>
              </a:ext>
            </a:extLst>
          </p:cNvPr>
          <p:cNvSpPr/>
          <p:nvPr/>
        </p:nvSpPr>
        <p:spPr>
          <a:xfrm>
            <a:off x="5190606" y="3775593"/>
            <a:ext cx="3870960" cy="345440"/>
          </a:xfrm>
          <a:prstGeom prst="rect">
            <a:avLst/>
          </a:prstGeom>
          <a:noFill/>
          <a:ln w="12700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Select pattern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023D34-A087-47EA-A59A-7BFAD76FAF55}"/>
              </a:ext>
            </a:extLst>
          </p:cNvPr>
          <p:cNvSpPr/>
          <p:nvPr/>
        </p:nvSpPr>
        <p:spPr>
          <a:xfrm>
            <a:off x="5190606" y="4344553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Apply scaling factor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C8B4BF9-2338-4BFF-B781-6F3266367EE5}"/>
              </a:ext>
            </a:extLst>
          </p:cNvPr>
          <p:cNvCxnSpPr>
            <a:cxnSpLocks/>
            <a:stCxn id="6" idx="2"/>
            <a:endCxn id="16" idx="0"/>
          </p:cNvCxnSpPr>
          <p:nvPr/>
        </p:nvCxnSpPr>
        <p:spPr>
          <a:xfrm>
            <a:off x="7126086" y="2290192"/>
            <a:ext cx="0" cy="35256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C91A3EF-A222-41EA-9E9B-268436938BC9}"/>
              </a:ext>
            </a:extLst>
          </p:cNvPr>
          <p:cNvCxnSpPr>
            <a:cxnSpLocks/>
            <a:stCxn id="7" idx="2"/>
            <a:endCxn id="8" idx="0"/>
          </p:cNvCxnSpPr>
          <p:nvPr/>
        </p:nvCxnSpPr>
        <p:spPr>
          <a:xfrm>
            <a:off x="7126086" y="3552073"/>
            <a:ext cx="0" cy="22352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A6FB3DE-05D6-4CB7-8585-7F7E587330A9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7126086" y="4121033"/>
            <a:ext cx="0" cy="22352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CF122F0-D372-4A45-81BB-C62EDED63EFE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7126086" y="4689993"/>
            <a:ext cx="0" cy="21336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614D820F-FADD-4B81-87B2-0C44DB0D74DA}"/>
              </a:ext>
            </a:extLst>
          </p:cNvPr>
          <p:cNvSpPr/>
          <p:nvPr/>
        </p:nvSpPr>
        <p:spPr>
          <a:xfrm>
            <a:off x="5190606" y="4913513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Deblock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8C76097-F0A0-4FDF-93E9-2131A231E5A0}"/>
              </a:ext>
            </a:extLst>
          </p:cNvPr>
          <p:cNvCxnSpPr>
            <a:cxnSpLocks/>
            <a:stCxn id="14" idx="2"/>
            <a:endCxn id="18" idx="0"/>
          </p:cNvCxnSpPr>
          <p:nvPr/>
        </p:nvCxnSpPr>
        <p:spPr>
          <a:xfrm>
            <a:off x="7126086" y="5258953"/>
            <a:ext cx="0" cy="2128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86C9D-8BC8-459B-A8E1-47F8ECE36347}"/>
              </a:ext>
            </a:extLst>
          </p:cNvPr>
          <p:cNvSpPr/>
          <p:nvPr/>
        </p:nvSpPr>
        <p:spPr>
          <a:xfrm>
            <a:off x="5190606" y="2642752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Split image into blocks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FCAC4B5-BC60-4A06-B4FA-46A0789D76D6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7126086" y="2988192"/>
            <a:ext cx="0" cy="22352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9987C720-2771-4A12-975C-CE27DDB072C7}"/>
              </a:ext>
            </a:extLst>
          </p:cNvPr>
          <p:cNvSpPr/>
          <p:nvPr/>
        </p:nvSpPr>
        <p:spPr>
          <a:xfrm>
            <a:off x="5190606" y="5471816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Blend with target picture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2E775C1-C8A0-437A-8714-F3B70A575F53}"/>
              </a:ext>
            </a:extLst>
          </p:cNvPr>
          <p:cNvCxnSpPr>
            <a:cxnSpLocks/>
            <a:stCxn id="18" idx="2"/>
          </p:cNvCxnSpPr>
          <p:nvPr/>
        </p:nvCxnSpPr>
        <p:spPr>
          <a:xfrm>
            <a:off x="7126086" y="5817256"/>
            <a:ext cx="0" cy="21336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A85E7F-5C6B-4153-B4C2-ACE41A4B05C6}"/>
              </a:ext>
            </a:extLst>
          </p:cNvPr>
          <p:cNvCxnSpPr>
            <a:cxnSpLocks/>
          </p:cNvCxnSpPr>
          <p:nvPr/>
        </p:nvCxnSpPr>
        <p:spPr>
          <a:xfrm>
            <a:off x="1199072" y="2466472"/>
            <a:ext cx="849434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Graphic 16" descr="Paper outline">
            <a:extLst>
              <a:ext uri="{FF2B5EF4-FFF2-40B4-BE49-F238E27FC236}">
                <a16:creationId xmlns:a16="http://schemas.microsoft.com/office/drawing/2014/main" id="{40360888-532F-4957-A232-0FF65F3BB73B}"/>
              </a:ext>
            </a:extLst>
          </p:cNvPr>
          <p:cNvSpPr/>
          <p:nvPr/>
        </p:nvSpPr>
        <p:spPr>
          <a:xfrm>
            <a:off x="3734544" y="1828640"/>
            <a:ext cx="374909" cy="499879"/>
          </a:xfrm>
          <a:custGeom>
            <a:avLst/>
            <a:gdLst>
              <a:gd name="connsiteX0" fmla="*/ 0 w 571500"/>
              <a:gd name="connsiteY0" fmla="*/ 0 h 762000"/>
              <a:gd name="connsiteX1" fmla="*/ 0 w 571500"/>
              <a:gd name="connsiteY1" fmla="*/ 762000 h 762000"/>
              <a:gd name="connsiteX2" fmla="*/ 571500 w 571500"/>
              <a:gd name="connsiteY2" fmla="*/ 762000 h 762000"/>
              <a:gd name="connsiteX3" fmla="*/ 571500 w 571500"/>
              <a:gd name="connsiteY3" fmla="*/ 205607 h 762000"/>
              <a:gd name="connsiteX4" fmla="*/ 365893 w 571500"/>
              <a:gd name="connsiteY4" fmla="*/ 0 h 762000"/>
              <a:gd name="connsiteX5" fmla="*/ 371637 w 571500"/>
              <a:gd name="connsiteY5" fmla="*/ 32680 h 762000"/>
              <a:gd name="connsiteX6" fmla="*/ 538820 w 571500"/>
              <a:gd name="connsiteY6" fmla="*/ 199863 h 762000"/>
              <a:gd name="connsiteX7" fmla="*/ 538819 w 571500"/>
              <a:gd name="connsiteY7" fmla="*/ 199997 h 762000"/>
              <a:gd name="connsiteX8" fmla="*/ 538753 w 571500"/>
              <a:gd name="connsiteY8" fmla="*/ 200025 h 762000"/>
              <a:gd name="connsiteX9" fmla="*/ 371475 w 571500"/>
              <a:gd name="connsiteY9" fmla="*/ 200025 h 762000"/>
              <a:gd name="connsiteX10" fmla="*/ 371475 w 571500"/>
              <a:gd name="connsiteY10" fmla="*/ 32747 h 762000"/>
              <a:gd name="connsiteX11" fmla="*/ 371571 w 571500"/>
              <a:gd name="connsiteY11" fmla="*/ 32653 h 762000"/>
              <a:gd name="connsiteX12" fmla="*/ 371637 w 571500"/>
              <a:gd name="connsiteY12" fmla="*/ 32680 h 762000"/>
              <a:gd name="connsiteX13" fmla="*/ 19050 w 571500"/>
              <a:gd name="connsiteY13" fmla="*/ 742950 h 762000"/>
              <a:gd name="connsiteX14" fmla="*/ 19050 w 571500"/>
              <a:gd name="connsiteY14" fmla="*/ 19050 h 762000"/>
              <a:gd name="connsiteX15" fmla="*/ 352425 w 571500"/>
              <a:gd name="connsiteY15" fmla="*/ 19050 h 762000"/>
              <a:gd name="connsiteX16" fmla="*/ 352425 w 571500"/>
              <a:gd name="connsiteY16" fmla="*/ 219075 h 762000"/>
              <a:gd name="connsiteX17" fmla="*/ 552450 w 571500"/>
              <a:gd name="connsiteY17" fmla="*/ 219075 h 762000"/>
              <a:gd name="connsiteX18" fmla="*/ 552450 w 571500"/>
              <a:gd name="connsiteY18" fmla="*/ 74295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71500" h="762000">
                <a:moveTo>
                  <a:pt x="0" y="0"/>
                </a:moveTo>
                <a:lnTo>
                  <a:pt x="0" y="762000"/>
                </a:lnTo>
                <a:lnTo>
                  <a:pt x="571500" y="762000"/>
                </a:lnTo>
                <a:lnTo>
                  <a:pt x="571500" y="205607"/>
                </a:lnTo>
                <a:lnTo>
                  <a:pt x="365893" y="0"/>
                </a:lnTo>
                <a:close/>
                <a:moveTo>
                  <a:pt x="371637" y="32680"/>
                </a:moveTo>
                <a:lnTo>
                  <a:pt x="538820" y="199863"/>
                </a:lnTo>
                <a:cubicBezTo>
                  <a:pt x="538857" y="199900"/>
                  <a:pt x="538856" y="199961"/>
                  <a:pt x="538819" y="199997"/>
                </a:cubicBezTo>
                <a:cubicBezTo>
                  <a:pt x="538801" y="200015"/>
                  <a:pt x="538778" y="200025"/>
                  <a:pt x="538753" y="200025"/>
                </a:cubicBezTo>
                <a:lnTo>
                  <a:pt x="371475" y="200025"/>
                </a:lnTo>
                <a:lnTo>
                  <a:pt x="371475" y="32747"/>
                </a:lnTo>
                <a:cubicBezTo>
                  <a:pt x="371476" y="32695"/>
                  <a:pt x="371519" y="32653"/>
                  <a:pt x="371571" y="32653"/>
                </a:cubicBezTo>
                <a:cubicBezTo>
                  <a:pt x="371596" y="32654"/>
                  <a:pt x="371620" y="32663"/>
                  <a:pt x="371637" y="32680"/>
                </a:cubicBezTo>
                <a:close/>
                <a:moveTo>
                  <a:pt x="19050" y="742950"/>
                </a:moveTo>
                <a:lnTo>
                  <a:pt x="19050" y="19050"/>
                </a:lnTo>
                <a:lnTo>
                  <a:pt x="352425" y="19050"/>
                </a:lnTo>
                <a:lnTo>
                  <a:pt x="352425" y="219075"/>
                </a:lnTo>
                <a:lnTo>
                  <a:pt x="552450" y="219075"/>
                </a:lnTo>
                <a:lnTo>
                  <a:pt x="552450" y="74295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wrap="none" lIns="0" tIns="0" rIns="0" bIns="0" rtlCol="0" anchor="ctr"/>
          <a:lstStyle/>
          <a:p>
            <a:pPr algn="ctr"/>
            <a:r>
              <a:rPr lang="en-US" sz="1000"/>
              <a:t>cfg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6A56714-40DE-4B38-B889-3F4285C66F4E}"/>
              </a:ext>
            </a:extLst>
          </p:cNvPr>
          <p:cNvCxnSpPr>
            <a:cxnSpLocks/>
          </p:cNvCxnSpPr>
          <p:nvPr/>
        </p:nvCxnSpPr>
        <p:spPr>
          <a:xfrm>
            <a:off x="4438103" y="2155981"/>
            <a:ext cx="46225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C146E31-3055-4159-A07F-F007E10BF4D3}"/>
              </a:ext>
            </a:extLst>
          </p:cNvPr>
          <p:cNvSpPr txBox="1"/>
          <p:nvPr/>
        </p:nvSpPr>
        <p:spPr>
          <a:xfrm>
            <a:off x="1199072" y="2004522"/>
            <a:ext cx="171870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Offline / firmware</a:t>
            </a:r>
            <a:endParaRPr lang="en-US" sz="1400" dirty="0"/>
          </a:p>
        </p:txBody>
      </p:sp>
      <p:grpSp>
        <p:nvGrpSpPr>
          <p:cNvPr id="32" name="Graphic 41" descr="Image outline">
            <a:extLst>
              <a:ext uri="{FF2B5EF4-FFF2-40B4-BE49-F238E27FC236}">
                <a16:creationId xmlns:a16="http://schemas.microsoft.com/office/drawing/2014/main" id="{ADC45C0E-01B1-4887-AC12-B96913491EBE}"/>
              </a:ext>
            </a:extLst>
          </p:cNvPr>
          <p:cNvGrpSpPr/>
          <p:nvPr/>
        </p:nvGrpSpPr>
        <p:grpSpPr>
          <a:xfrm>
            <a:off x="3482922" y="3948313"/>
            <a:ext cx="626531" cy="478142"/>
            <a:chOff x="1826284" y="4062572"/>
            <a:chExt cx="723900" cy="552450"/>
          </a:xfrm>
          <a:solidFill>
            <a:srgbClr val="000000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857C364-DC5A-49B2-AD2F-1E318B70E9F7}"/>
                </a:ext>
              </a:extLst>
            </p:cNvPr>
            <p:cNvSpPr/>
            <p:nvPr/>
          </p:nvSpPr>
          <p:spPr>
            <a:xfrm>
              <a:off x="1892304" y="4167347"/>
              <a:ext cx="581679" cy="352425"/>
            </a:xfrm>
            <a:custGeom>
              <a:avLst/>
              <a:gdLst>
                <a:gd name="connsiteX0" fmla="*/ 10180 w 581679"/>
                <a:gd name="connsiteY0" fmla="*/ 352425 h 352425"/>
                <a:gd name="connsiteX1" fmla="*/ 572155 w 581679"/>
                <a:gd name="connsiteY1" fmla="*/ 352425 h 352425"/>
                <a:gd name="connsiteX2" fmla="*/ 581680 w 581679"/>
                <a:gd name="connsiteY2" fmla="*/ 342900 h 352425"/>
                <a:gd name="connsiteX3" fmla="*/ 580727 w 581679"/>
                <a:gd name="connsiteY3" fmla="*/ 338138 h 352425"/>
                <a:gd name="connsiteX4" fmla="*/ 447377 w 581679"/>
                <a:gd name="connsiteY4" fmla="*/ 109538 h 352425"/>
                <a:gd name="connsiteX5" fmla="*/ 438805 w 581679"/>
                <a:gd name="connsiteY5" fmla="*/ 104775 h 352425"/>
                <a:gd name="connsiteX6" fmla="*/ 438805 w 581679"/>
                <a:gd name="connsiteY6" fmla="*/ 104775 h 352425"/>
                <a:gd name="connsiteX7" fmla="*/ 430232 w 581679"/>
                <a:gd name="connsiteY7" fmla="*/ 109538 h 352425"/>
                <a:gd name="connsiteX8" fmla="*/ 370225 w 581679"/>
                <a:gd name="connsiteY8" fmla="*/ 220980 h 352425"/>
                <a:gd name="connsiteX9" fmla="*/ 227350 w 581679"/>
                <a:gd name="connsiteY9" fmla="*/ 3810 h 352425"/>
                <a:gd name="connsiteX10" fmla="*/ 219730 w 581679"/>
                <a:gd name="connsiteY10" fmla="*/ 0 h 352425"/>
                <a:gd name="connsiteX11" fmla="*/ 219730 w 581679"/>
                <a:gd name="connsiteY11" fmla="*/ 0 h 352425"/>
                <a:gd name="connsiteX12" fmla="*/ 212110 w 581679"/>
                <a:gd name="connsiteY12" fmla="*/ 4763 h 352425"/>
                <a:gd name="connsiteX13" fmla="*/ 98762 w 581679"/>
                <a:gd name="connsiteY13" fmla="*/ 183833 h 352425"/>
                <a:gd name="connsiteX14" fmla="*/ 95905 w 581679"/>
                <a:gd name="connsiteY14" fmla="*/ 187643 h 352425"/>
                <a:gd name="connsiteX15" fmla="*/ 1607 w 581679"/>
                <a:gd name="connsiteY15" fmla="*/ 338138 h 352425"/>
                <a:gd name="connsiteX16" fmla="*/ 4465 w 581679"/>
                <a:gd name="connsiteY16" fmla="*/ 351473 h 352425"/>
                <a:gd name="connsiteX17" fmla="*/ 10180 w 581679"/>
                <a:gd name="connsiteY17" fmla="*/ 352425 h 352425"/>
                <a:gd name="connsiteX18" fmla="*/ 438805 w 581679"/>
                <a:gd name="connsiteY18" fmla="*/ 134302 h 352425"/>
                <a:gd name="connsiteX19" fmla="*/ 555962 w 581679"/>
                <a:gd name="connsiteY19" fmla="*/ 333375 h 352425"/>
                <a:gd name="connsiteX20" fmla="*/ 443567 w 581679"/>
                <a:gd name="connsiteY20" fmla="*/ 333375 h 352425"/>
                <a:gd name="connsiteX21" fmla="*/ 381655 w 581679"/>
                <a:gd name="connsiteY21" fmla="*/ 239077 h 352425"/>
                <a:gd name="connsiteX22" fmla="*/ 438805 w 581679"/>
                <a:gd name="connsiteY22" fmla="*/ 134302 h 352425"/>
                <a:gd name="connsiteX23" fmla="*/ 438805 w 581679"/>
                <a:gd name="connsiteY23" fmla="*/ 134302 h 352425"/>
                <a:gd name="connsiteX24" fmla="*/ 438805 w 581679"/>
                <a:gd name="connsiteY24" fmla="*/ 134302 h 352425"/>
                <a:gd name="connsiteX25" fmla="*/ 315932 w 581679"/>
                <a:gd name="connsiteY25" fmla="*/ 173355 h 352425"/>
                <a:gd name="connsiteX26" fmla="*/ 257830 w 581679"/>
                <a:gd name="connsiteY26" fmla="*/ 139065 h 352425"/>
                <a:gd name="connsiteX27" fmla="*/ 246400 w 581679"/>
                <a:gd name="connsiteY27" fmla="*/ 140970 h 352425"/>
                <a:gd name="connsiteX28" fmla="*/ 219730 w 581679"/>
                <a:gd name="connsiteY28" fmla="*/ 167640 h 352425"/>
                <a:gd name="connsiteX29" fmla="*/ 197822 w 581679"/>
                <a:gd name="connsiteY29" fmla="*/ 145733 h 352425"/>
                <a:gd name="connsiteX30" fmla="*/ 187345 w 581679"/>
                <a:gd name="connsiteY30" fmla="*/ 143827 h 352425"/>
                <a:gd name="connsiteX31" fmla="*/ 131147 w 581679"/>
                <a:gd name="connsiteY31" fmla="*/ 168593 h 352425"/>
                <a:gd name="connsiteX32" fmla="*/ 219730 w 581679"/>
                <a:gd name="connsiteY32" fmla="*/ 27623 h 352425"/>
                <a:gd name="connsiteX33" fmla="*/ 219730 w 581679"/>
                <a:gd name="connsiteY33" fmla="*/ 27623 h 352425"/>
                <a:gd name="connsiteX34" fmla="*/ 315932 w 581679"/>
                <a:gd name="connsiteY34" fmla="*/ 173355 h 352425"/>
                <a:gd name="connsiteX35" fmla="*/ 113050 w 581679"/>
                <a:gd name="connsiteY35" fmla="*/ 198120 h 352425"/>
                <a:gd name="connsiteX36" fmla="*/ 189250 w 581679"/>
                <a:gd name="connsiteY36" fmla="*/ 163830 h 352425"/>
                <a:gd name="connsiteX37" fmla="*/ 213062 w 581679"/>
                <a:gd name="connsiteY37" fmla="*/ 187643 h 352425"/>
                <a:gd name="connsiteX38" fmla="*/ 226397 w 581679"/>
                <a:gd name="connsiteY38" fmla="*/ 187643 h 352425"/>
                <a:gd name="connsiteX39" fmla="*/ 254972 w 581679"/>
                <a:gd name="connsiteY39" fmla="*/ 159068 h 352425"/>
                <a:gd name="connsiteX40" fmla="*/ 338792 w 581679"/>
                <a:gd name="connsiteY40" fmla="*/ 207645 h 352425"/>
                <a:gd name="connsiteX41" fmla="*/ 338792 w 581679"/>
                <a:gd name="connsiteY41" fmla="*/ 207645 h 352425"/>
                <a:gd name="connsiteX42" fmla="*/ 420707 w 581679"/>
                <a:gd name="connsiteY42" fmla="*/ 333375 h 352425"/>
                <a:gd name="connsiteX43" fmla="*/ 27325 w 581679"/>
                <a:gd name="connsiteY43" fmla="*/ 333375 h 352425"/>
                <a:gd name="connsiteX44" fmla="*/ 113050 w 581679"/>
                <a:gd name="connsiteY44" fmla="*/ 19812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81679" h="352425">
                  <a:moveTo>
                    <a:pt x="10180" y="352425"/>
                  </a:moveTo>
                  <a:lnTo>
                    <a:pt x="572155" y="352425"/>
                  </a:lnTo>
                  <a:cubicBezTo>
                    <a:pt x="577870" y="352425"/>
                    <a:pt x="581680" y="348615"/>
                    <a:pt x="581680" y="342900"/>
                  </a:cubicBezTo>
                  <a:cubicBezTo>
                    <a:pt x="581680" y="340995"/>
                    <a:pt x="581680" y="340042"/>
                    <a:pt x="580727" y="338138"/>
                  </a:cubicBezTo>
                  <a:lnTo>
                    <a:pt x="447377" y="109538"/>
                  </a:lnTo>
                  <a:cubicBezTo>
                    <a:pt x="445472" y="106680"/>
                    <a:pt x="442615" y="104775"/>
                    <a:pt x="438805" y="104775"/>
                  </a:cubicBezTo>
                  <a:lnTo>
                    <a:pt x="438805" y="104775"/>
                  </a:lnTo>
                  <a:cubicBezTo>
                    <a:pt x="434995" y="104775"/>
                    <a:pt x="432137" y="106680"/>
                    <a:pt x="430232" y="109538"/>
                  </a:cubicBezTo>
                  <a:lnTo>
                    <a:pt x="370225" y="220980"/>
                  </a:lnTo>
                  <a:lnTo>
                    <a:pt x="227350" y="3810"/>
                  </a:lnTo>
                  <a:cubicBezTo>
                    <a:pt x="226397" y="1905"/>
                    <a:pt x="222587" y="0"/>
                    <a:pt x="219730" y="0"/>
                  </a:cubicBezTo>
                  <a:lnTo>
                    <a:pt x="219730" y="0"/>
                  </a:lnTo>
                  <a:cubicBezTo>
                    <a:pt x="216872" y="0"/>
                    <a:pt x="213062" y="1905"/>
                    <a:pt x="212110" y="4763"/>
                  </a:cubicBezTo>
                  <a:lnTo>
                    <a:pt x="98762" y="183833"/>
                  </a:lnTo>
                  <a:cubicBezTo>
                    <a:pt x="97810" y="184785"/>
                    <a:pt x="96857" y="186690"/>
                    <a:pt x="95905" y="187643"/>
                  </a:cubicBezTo>
                  <a:lnTo>
                    <a:pt x="1607" y="338138"/>
                  </a:lnTo>
                  <a:cubicBezTo>
                    <a:pt x="-1250" y="342900"/>
                    <a:pt x="-298" y="348615"/>
                    <a:pt x="4465" y="351473"/>
                  </a:cubicBezTo>
                  <a:cubicBezTo>
                    <a:pt x="6370" y="351473"/>
                    <a:pt x="8275" y="352425"/>
                    <a:pt x="10180" y="352425"/>
                  </a:cubicBezTo>
                  <a:close/>
                  <a:moveTo>
                    <a:pt x="438805" y="134302"/>
                  </a:moveTo>
                  <a:lnTo>
                    <a:pt x="555962" y="333375"/>
                  </a:lnTo>
                  <a:lnTo>
                    <a:pt x="443567" y="333375"/>
                  </a:lnTo>
                  <a:lnTo>
                    <a:pt x="381655" y="239077"/>
                  </a:lnTo>
                  <a:lnTo>
                    <a:pt x="438805" y="134302"/>
                  </a:lnTo>
                  <a:cubicBezTo>
                    <a:pt x="438805" y="134302"/>
                    <a:pt x="438805" y="134302"/>
                    <a:pt x="438805" y="134302"/>
                  </a:cubicBezTo>
                  <a:cubicBezTo>
                    <a:pt x="438805" y="134302"/>
                    <a:pt x="438805" y="134302"/>
                    <a:pt x="438805" y="134302"/>
                  </a:cubicBezTo>
                  <a:close/>
                  <a:moveTo>
                    <a:pt x="315932" y="173355"/>
                  </a:moveTo>
                  <a:lnTo>
                    <a:pt x="257830" y="139065"/>
                  </a:lnTo>
                  <a:cubicBezTo>
                    <a:pt x="254020" y="137160"/>
                    <a:pt x="249257" y="137160"/>
                    <a:pt x="246400" y="140970"/>
                  </a:cubicBezTo>
                  <a:lnTo>
                    <a:pt x="219730" y="167640"/>
                  </a:lnTo>
                  <a:lnTo>
                    <a:pt x="197822" y="145733"/>
                  </a:lnTo>
                  <a:cubicBezTo>
                    <a:pt x="194965" y="142875"/>
                    <a:pt x="191155" y="141923"/>
                    <a:pt x="187345" y="143827"/>
                  </a:cubicBezTo>
                  <a:lnTo>
                    <a:pt x="131147" y="168593"/>
                  </a:lnTo>
                  <a:lnTo>
                    <a:pt x="219730" y="27623"/>
                  </a:lnTo>
                  <a:cubicBezTo>
                    <a:pt x="219730" y="27623"/>
                    <a:pt x="219730" y="27623"/>
                    <a:pt x="219730" y="27623"/>
                  </a:cubicBezTo>
                  <a:lnTo>
                    <a:pt x="315932" y="173355"/>
                  </a:lnTo>
                  <a:close/>
                  <a:moveTo>
                    <a:pt x="113050" y="198120"/>
                  </a:moveTo>
                  <a:lnTo>
                    <a:pt x="189250" y="163830"/>
                  </a:lnTo>
                  <a:lnTo>
                    <a:pt x="213062" y="187643"/>
                  </a:lnTo>
                  <a:cubicBezTo>
                    <a:pt x="216872" y="191452"/>
                    <a:pt x="222587" y="191452"/>
                    <a:pt x="226397" y="187643"/>
                  </a:cubicBezTo>
                  <a:lnTo>
                    <a:pt x="254972" y="159068"/>
                  </a:lnTo>
                  <a:lnTo>
                    <a:pt x="338792" y="207645"/>
                  </a:lnTo>
                  <a:cubicBezTo>
                    <a:pt x="338792" y="207645"/>
                    <a:pt x="338792" y="207645"/>
                    <a:pt x="338792" y="207645"/>
                  </a:cubicBezTo>
                  <a:lnTo>
                    <a:pt x="420707" y="333375"/>
                  </a:lnTo>
                  <a:lnTo>
                    <a:pt x="27325" y="333375"/>
                  </a:lnTo>
                  <a:lnTo>
                    <a:pt x="113050" y="1981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881DD8D1-5ED8-4DF7-B2EB-1D5D2E65D691}"/>
                </a:ext>
              </a:extLst>
            </p:cNvPr>
            <p:cNvSpPr/>
            <p:nvPr/>
          </p:nvSpPr>
          <p:spPr>
            <a:xfrm>
              <a:off x="1959634" y="4148297"/>
              <a:ext cx="57150" cy="57150"/>
            </a:xfrm>
            <a:custGeom>
              <a:avLst/>
              <a:gdLst>
                <a:gd name="connsiteX0" fmla="*/ 28575 w 57150"/>
                <a:gd name="connsiteY0" fmla="*/ 57150 h 57150"/>
                <a:gd name="connsiteX1" fmla="*/ 57150 w 57150"/>
                <a:gd name="connsiteY1" fmla="*/ 28575 h 57150"/>
                <a:gd name="connsiteX2" fmla="*/ 28575 w 57150"/>
                <a:gd name="connsiteY2" fmla="*/ 0 h 57150"/>
                <a:gd name="connsiteX3" fmla="*/ 0 w 57150"/>
                <a:gd name="connsiteY3" fmla="*/ 28575 h 57150"/>
                <a:gd name="connsiteX4" fmla="*/ 28575 w 57150"/>
                <a:gd name="connsiteY4" fmla="*/ 57150 h 57150"/>
                <a:gd name="connsiteX5" fmla="*/ 28575 w 57150"/>
                <a:gd name="connsiteY5" fmla="*/ 19050 h 57150"/>
                <a:gd name="connsiteX6" fmla="*/ 38100 w 57150"/>
                <a:gd name="connsiteY6" fmla="*/ 28575 h 57150"/>
                <a:gd name="connsiteX7" fmla="*/ 28575 w 57150"/>
                <a:gd name="connsiteY7" fmla="*/ 38100 h 57150"/>
                <a:gd name="connsiteX8" fmla="*/ 19050 w 57150"/>
                <a:gd name="connsiteY8" fmla="*/ 28575 h 57150"/>
                <a:gd name="connsiteX9" fmla="*/ 28575 w 57150"/>
                <a:gd name="connsiteY9" fmla="*/ 190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0" h="57150">
                  <a:moveTo>
                    <a:pt x="28575" y="57150"/>
                  </a:moveTo>
                  <a:cubicBezTo>
                    <a:pt x="44768" y="57150"/>
                    <a:pt x="57150" y="44768"/>
                    <a:pt x="57150" y="28575"/>
                  </a:cubicBezTo>
                  <a:cubicBezTo>
                    <a:pt x="57150" y="12382"/>
                    <a:pt x="44768" y="0"/>
                    <a:pt x="28575" y="0"/>
                  </a:cubicBezTo>
                  <a:cubicBezTo>
                    <a:pt x="12382" y="0"/>
                    <a:pt x="0" y="12382"/>
                    <a:pt x="0" y="28575"/>
                  </a:cubicBezTo>
                  <a:cubicBezTo>
                    <a:pt x="0" y="44768"/>
                    <a:pt x="12382" y="57150"/>
                    <a:pt x="28575" y="57150"/>
                  </a:cubicBezTo>
                  <a:close/>
                  <a:moveTo>
                    <a:pt x="28575" y="19050"/>
                  </a:moveTo>
                  <a:cubicBezTo>
                    <a:pt x="34290" y="19050"/>
                    <a:pt x="38100" y="22860"/>
                    <a:pt x="38100" y="28575"/>
                  </a:cubicBezTo>
                  <a:cubicBezTo>
                    <a:pt x="38100" y="34290"/>
                    <a:pt x="34290" y="38100"/>
                    <a:pt x="28575" y="38100"/>
                  </a:cubicBezTo>
                  <a:cubicBezTo>
                    <a:pt x="22860" y="38100"/>
                    <a:pt x="19050" y="34290"/>
                    <a:pt x="19050" y="28575"/>
                  </a:cubicBezTo>
                  <a:cubicBezTo>
                    <a:pt x="19050" y="22860"/>
                    <a:pt x="22860" y="19050"/>
                    <a:pt x="28575" y="190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74CE0BB-B85D-4344-BD29-DC4104321994}"/>
                </a:ext>
              </a:extLst>
            </p:cNvPr>
            <p:cNvSpPr/>
            <p:nvPr/>
          </p:nvSpPr>
          <p:spPr>
            <a:xfrm>
              <a:off x="1826284" y="4062572"/>
              <a:ext cx="723900" cy="552450"/>
            </a:xfrm>
            <a:custGeom>
              <a:avLst/>
              <a:gdLst>
                <a:gd name="connsiteX0" fmla="*/ 723900 w 723900"/>
                <a:gd name="connsiteY0" fmla="*/ 0 h 552450"/>
                <a:gd name="connsiteX1" fmla="*/ 0 w 723900"/>
                <a:gd name="connsiteY1" fmla="*/ 0 h 552450"/>
                <a:gd name="connsiteX2" fmla="*/ 0 w 723900"/>
                <a:gd name="connsiteY2" fmla="*/ 552450 h 552450"/>
                <a:gd name="connsiteX3" fmla="*/ 723900 w 723900"/>
                <a:gd name="connsiteY3" fmla="*/ 552450 h 552450"/>
                <a:gd name="connsiteX4" fmla="*/ 723900 w 723900"/>
                <a:gd name="connsiteY4" fmla="*/ 0 h 552450"/>
                <a:gd name="connsiteX5" fmla="*/ 704850 w 723900"/>
                <a:gd name="connsiteY5" fmla="*/ 533400 h 552450"/>
                <a:gd name="connsiteX6" fmla="*/ 19050 w 723900"/>
                <a:gd name="connsiteY6" fmla="*/ 533400 h 552450"/>
                <a:gd name="connsiteX7" fmla="*/ 19050 w 723900"/>
                <a:gd name="connsiteY7" fmla="*/ 19050 h 552450"/>
                <a:gd name="connsiteX8" fmla="*/ 704850 w 723900"/>
                <a:gd name="connsiteY8" fmla="*/ 19050 h 552450"/>
                <a:gd name="connsiteX9" fmla="*/ 704850 w 723900"/>
                <a:gd name="connsiteY9" fmla="*/ 53340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552450">
                  <a:moveTo>
                    <a:pt x="723900" y="0"/>
                  </a:moveTo>
                  <a:lnTo>
                    <a:pt x="0" y="0"/>
                  </a:lnTo>
                  <a:lnTo>
                    <a:pt x="0" y="552450"/>
                  </a:lnTo>
                  <a:lnTo>
                    <a:pt x="723900" y="552450"/>
                  </a:lnTo>
                  <a:lnTo>
                    <a:pt x="723900" y="0"/>
                  </a:lnTo>
                  <a:close/>
                  <a:moveTo>
                    <a:pt x="704850" y="533400"/>
                  </a:moveTo>
                  <a:lnTo>
                    <a:pt x="19050" y="533400"/>
                  </a:lnTo>
                  <a:lnTo>
                    <a:pt x="19050" y="19050"/>
                  </a:lnTo>
                  <a:lnTo>
                    <a:pt x="704850" y="19050"/>
                  </a:lnTo>
                  <a:lnTo>
                    <a:pt x="704850" y="5334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AD7C2061-7321-4916-A16D-A58D2064992A}"/>
              </a:ext>
            </a:extLst>
          </p:cNvPr>
          <p:cNvSpPr txBox="1"/>
          <p:nvPr/>
        </p:nvSpPr>
        <p:spPr>
          <a:xfrm>
            <a:off x="1199072" y="2977214"/>
            <a:ext cx="171870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Randomization</a:t>
            </a:r>
            <a:endParaRPr lang="en-US" sz="140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DAA47C0-49FE-4DF0-A4B4-E6C98DBEAF2B}"/>
              </a:ext>
            </a:extLst>
          </p:cNvPr>
          <p:cNvSpPr txBox="1"/>
          <p:nvPr/>
        </p:nvSpPr>
        <p:spPr>
          <a:xfrm>
            <a:off x="1199072" y="3971940"/>
            <a:ext cx="171870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Content-adpatation</a:t>
            </a:r>
            <a:endParaRPr lang="en-US" sz="140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906E6EC-9966-4E06-8622-D1367823A1D1}"/>
              </a:ext>
            </a:extLst>
          </p:cNvPr>
          <p:cNvCxnSpPr>
            <a:cxnSpLocks/>
          </p:cNvCxnSpPr>
          <p:nvPr/>
        </p:nvCxnSpPr>
        <p:spPr>
          <a:xfrm>
            <a:off x="4622384" y="4426455"/>
            <a:ext cx="280359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BC1447E-D667-4415-BBC8-987E8A658744}"/>
              </a:ext>
            </a:extLst>
          </p:cNvPr>
          <p:cNvCxnSpPr>
            <a:cxnSpLocks/>
          </p:cNvCxnSpPr>
          <p:nvPr/>
        </p:nvCxnSpPr>
        <p:spPr>
          <a:xfrm>
            <a:off x="4622384" y="3908054"/>
            <a:ext cx="27797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DB1625C-5A3F-4DB5-A71A-B3DAC5BAEF56}"/>
              </a:ext>
            </a:extLst>
          </p:cNvPr>
          <p:cNvCxnSpPr>
            <a:cxnSpLocks/>
          </p:cNvCxnSpPr>
          <p:nvPr/>
        </p:nvCxnSpPr>
        <p:spPr>
          <a:xfrm>
            <a:off x="4622384" y="2155981"/>
            <a:ext cx="0" cy="22704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71B7CD53-52FA-4CFE-910A-A5CFA84805A6}"/>
              </a:ext>
            </a:extLst>
          </p:cNvPr>
          <p:cNvSpPr/>
          <p:nvPr/>
        </p:nvSpPr>
        <p:spPr>
          <a:xfrm>
            <a:off x="10277270" y="1656766"/>
            <a:ext cx="576000" cy="576000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32A058C-65F4-4809-B925-0F53E1566B49}"/>
              </a:ext>
            </a:extLst>
          </p:cNvPr>
          <p:cNvSpPr/>
          <p:nvPr/>
        </p:nvSpPr>
        <p:spPr>
          <a:xfrm>
            <a:off x="10391885" y="1767525"/>
            <a:ext cx="576000" cy="576000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F5DC110-9878-4932-B62A-3E60DAFE52C1}"/>
              </a:ext>
            </a:extLst>
          </p:cNvPr>
          <p:cNvSpPr/>
          <p:nvPr/>
        </p:nvSpPr>
        <p:spPr>
          <a:xfrm>
            <a:off x="10506500" y="1878284"/>
            <a:ext cx="576000" cy="576000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F82C9390-E6A0-46C4-A759-8DE6E273FDC9}"/>
              </a:ext>
            </a:extLst>
          </p:cNvPr>
          <p:cNvSpPr/>
          <p:nvPr/>
        </p:nvSpPr>
        <p:spPr>
          <a:xfrm>
            <a:off x="10621116" y="1989043"/>
            <a:ext cx="576000" cy="576000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64x64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130D34F8-DFF7-434A-951D-BADC2FB65497}"/>
              </a:ext>
            </a:extLst>
          </p:cNvPr>
          <p:cNvGrpSpPr/>
          <p:nvPr/>
        </p:nvGrpSpPr>
        <p:grpSpPr>
          <a:xfrm>
            <a:off x="10450974" y="2996390"/>
            <a:ext cx="737579" cy="1382909"/>
            <a:chOff x="10277270" y="2826778"/>
            <a:chExt cx="1172460" cy="2198280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1F29A09-7D4F-492A-8FC0-4CF94FDD4025}"/>
                </a:ext>
              </a:extLst>
            </p:cNvPr>
            <p:cNvSpPr/>
            <p:nvPr/>
          </p:nvSpPr>
          <p:spPr>
            <a:xfrm>
              <a:off x="10277270" y="2826778"/>
              <a:ext cx="914400" cy="914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00B5E977-D818-4689-B0E7-25E90E32E8DA}"/>
                </a:ext>
              </a:extLst>
            </p:cNvPr>
            <p:cNvCxnSpPr>
              <a:cxnSpLocks/>
            </p:cNvCxnSpPr>
            <p:nvPr/>
          </p:nvCxnSpPr>
          <p:spPr>
            <a:xfrm>
              <a:off x="10369730" y="4487938"/>
              <a:ext cx="1080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F77B9321-FCF9-4CF7-85FA-4A0B77055E4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204970" y="4665058"/>
              <a:ext cx="720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3EE65BB8-BF55-40CC-8EAB-9141E6772447}"/>
                </a:ext>
              </a:extLst>
            </p:cNvPr>
            <p:cNvCxnSpPr>
              <a:cxnSpLocks/>
            </p:cNvCxnSpPr>
            <p:nvPr/>
          </p:nvCxnSpPr>
          <p:spPr>
            <a:xfrm>
              <a:off x="10369730" y="4847938"/>
              <a:ext cx="1080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6E5BCBD3-E1EF-412A-8D31-C71B927FF18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563110" y="4665058"/>
              <a:ext cx="720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892647DE-29E7-4E05-8F2D-6DA6C24137D8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924970" y="4665058"/>
              <a:ext cx="720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DEEFA77A-D28E-451A-B8A7-C82E6AF7A590}"/>
                </a:ext>
              </a:extLst>
            </p:cNvPr>
            <p:cNvSpPr/>
            <p:nvPr/>
          </p:nvSpPr>
          <p:spPr>
            <a:xfrm>
              <a:off x="10564970" y="4487938"/>
              <a:ext cx="360000" cy="36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F5B2BA4C-DA6D-41D5-B3CB-4AD405232E31}"/>
                </a:ext>
              </a:extLst>
            </p:cNvPr>
            <p:cNvSpPr/>
            <p:nvPr/>
          </p:nvSpPr>
          <p:spPr>
            <a:xfrm>
              <a:off x="10924970" y="4487938"/>
              <a:ext cx="360000" cy="36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FC75AA2B-4D2B-4DB8-A486-D058E592E516}"/>
                </a:ext>
              </a:extLst>
            </p:cNvPr>
            <p:cNvCxnSpPr>
              <a:cxnSpLocks/>
            </p:cNvCxnSpPr>
            <p:nvPr/>
          </p:nvCxnSpPr>
          <p:spPr>
            <a:xfrm>
              <a:off x="10568874" y="3368636"/>
              <a:ext cx="165596" cy="1296421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E5DB8A56-15D1-486E-BA37-0A8C7EB282DE}"/>
                </a:ext>
              </a:extLst>
            </p:cNvPr>
            <p:cNvSpPr/>
            <p:nvPr/>
          </p:nvSpPr>
          <p:spPr>
            <a:xfrm>
              <a:off x="10429670" y="3188636"/>
              <a:ext cx="360000" cy="3600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1E51EB1-BB27-46D7-B143-9B3A7056C2F6}"/>
                </a:ext>
              </a:extLst>
            </p:cNvPr>
            <p:cNvSpPr/>
            <p:nvPr/>
          </p:nvSpPr>
          <p:spPr>
            <a:xfrm>
              <a:off x="10700272" y="3011517"/>
              <a:ext cx="360000" cy="3600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204A2C51-C889-4909-A682-E789F62BA1E2}"/>
                </a:ext>
              </a:extLst>
            </p:cNvPr>
            <p:cNvCxnSpPr>
              <a:cxnSpLocks/>
            </p:cNvCxnSpPr>
            <p:nvPr/>
          </p:nvCxnSpPr>
          <p:spPr>
            <a:xfrm>
              <a:off x="10894258" y="3181527"/>
              <a:ext cx="210712" cy="148353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Left Brace 71">
            <a:extLst>
              <a:ext uri="{FF2B5EF4-FFF2-40B4-BE49-F238E27FC236}">
                <a16:creationId xmlns:a16="http://schemas.microsoft.com/office/drawing/2014/main" id="{504C1AD6-2671-4CA8-A1C1-0929B7020C4C}"/>
              </a:ext>
            </a:extLst>
          </p:cNvPr>
          <p:cNvSpPr/>
          <p:nvPr/>
        </p:nvSpPr>
        <p:spPr>
          <a:xfrm>
            <a:off x="2976907" y="2627736"/>
            <a:ext cx="124312" cy="914400"/>
          </a:xfrm>
          <a:prstGeom prst="leftBrac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Left Brace 72">
            <a:extLst>
              <a:ext uri="{FF2B5EF4-FFF2-40B4-BE49-F238E27FC236}">
                <a16:creationId xmlns:a16="http://schemas.microsoft.com/office/drawing/2014/main" id="{D46B7D0B-FA53-4CD5-BDB1-FC26E5082D0B}"/>
              </a:ext>
            </a:extLst>
          </p:cNvPr>
          <p:cNvSpPr/>
          <p:nvPr/>
        </p:nvSpPr>
        <p:spPr>
          <a:xfrm>
            <a:off x="2974914" y="3745046"/>
            <a:ext cx="124312" cy="914400"/>
          </a:xfrm>
          <a:prstGeom prst="leftBrac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BF9C9943-1AA4-4059-8660-E6CF62E920B6}"/>
              </a:ext>
            </a:extLst>
          </p:cNvPr>
          <p:cNvCxnSpPr>
            <a:cxnSpLocks/>
          </p:cNvCxnSpPr>
          <p:nvPr/>
        </p:nvCxnSpPr>
        <p:spPr>
          <a:xfrm>
            <a:off x="4437777" y="4557395"/>
            <a:ext cx="46496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07064EF2-92E2-493D-8BE9-45A206817CED}"/>
              </a:ext>
            </a:extLst>
          </p:cNvPr>
          <p:cNvCxnSpPr>
            <a:cxnSpLocks/>
          </p:cNvCxnSpPr>
          <p:nvPr/>
        </p:nvCxnSpPr>
        <p:spPr>
          <a:xfrm>
            <a:off x="4437777" y="4055019"/>
            <a:ext cx="468719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7442D40A-4058-4489-9579-049A4B997856}"/>
              </a:ext>
            </a:extLst>
          </p:cNvPr>
          <p:cNvCxnSpPr>
            <a:cxnSpLocks/>
          </p:cNvCxnSpPr>
          <p:nvPr/>
        </p:nvCxnSpPr>
        <p:spPr>
          <a:xfrm>
            <a:off x="4438103" y="4055019"/>
            <a:ext cx="0" cy="5056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59ACF350-8FB0-4156-A8E5-A3FAC6E08BEC}"/>
              </a:ext>
            </a:extLst>
          </p:cNvPr>
          <p:cNvCxnSpPr>
            <a:cxnSpLocks/>
          </p:cNvCxnSpPr>
          <p:nvPr/>
        </p:nvCxnSpPr>
        <p:spPr>
          <a:xfrm>
            <a:off x="4221154" y="4202246"/>
            <a:ext cx="21662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: Folded Corner 85">
            <a:extLst>
              <a:ext uri="{FF2B5EF4-FFF2-40B4-BE49-F238E27FC236}">
                <a16:creationId xmlns:a16="http://schemas.microsoft.com/office/drawing/2014/main" id="{F1996FED-33E0-40FD-91AD-1A97296C2F67}"/>
              </a:ext>
            </a:extLst>
          </p:cNvPr>
          <p:cNvSpPr/>
          <p:nvPr/>
        </p:nvSpPr>
        <p:spPr>
          <a:xfrm>
            <a:off x="9407470" y="3211712"/>
            <a:ext cx="576000" cy="378264"/>
          </a:xfrm>
          <a:prstGeom prst="foldedCorner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Need</a:t>
            </a:r>
            <a:br>
              <a:rPr lang="en-US" sz="800">
                <a:solidFill>
                  <a:schemeClr val="tx1"/>
                </a:solidFill>
              </a:rPr>
            </a:br>
            <a:r>
              <a:rPr lang="en-US" sz="800">
                <a:solidFill>
                  <a:schemeClr val="tx1"/>
                </a:solidFill>
              </a:rPr>
              <a:t>deblock</a:t>
            </a:r>
          </a:p>
        </p:txBody>
      </p:sp>
    </p:spTree>
    <p:extLst>
      <p:ext uri="{BB962C8B-B14F-4D97-AF65-F5344CB8AC3E}">
        <p14:creationId xmlns:p14="http://schemas.microsoft.com/office/powerpoint/2010/main" val="275969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  <p:bldP spid="16" grpId="0" animBg="1"/>
      <p:bldP spid="18" grpId="0" animBg="1"/>
      <p:bldP spid="36" grpId="0"/>
      <p:bldP spid="38" grpId="0"/>
      <p:bldP spid="72" grpId="0" animBg="1"/>
      <p:bldP spid="73" grpId="0" animBg="1"/>
      <p:bldP spid="8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AA7533-114B-4C83-41FD-2E0C2D69A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C0F51E-E270-3BF2-D0F5-5870DFB48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A9E573-2972-9304-6343-B7346C4A3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617995-9031-4C81-F1F2-4C7C83680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0F7FCF0-A1FE-812C-5962-50B92EED1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VFGS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4F8936-ED1E-1F6A-D55F-57936A3D4BB1}"/>
              </a:ext>
            </a:extLst>
          </p:cNvPr>
          <p:cNvSpPr/>
          <p:nvPr/>
        </p:nvSpPr>
        <p:spPr>
          <a:xfrm>
            <a:off x="4160520" y="1760709"/>
            <a:ext cx="3870960" cy="93733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Firmware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F5A23D8-A746-A2CB-7930-3E8373125523}"/>
              </a:ext>
            </a:extLst>
          </p:cNvPr>
          <p:cNvCxnSpPr>
            <a:cxnSpLocks/>
          </p:cNvCxnSpPr>
          <p:nvPr/>
        </p:nvCxnSpPr>
        <p:spPr>
          <a:xfrm>
            <a:off x="3698264" y="2339827"/>
            <a:ext cx="46225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0F6F588-DEB2-ED7E-C099-4B39E4AD498F}"/>
              </a:ext>
            </a:extLst>
          </p:cNvPr>
          <p:cNvSpPr txBox="1"/>
          <p:nvPr/>
        </p:nvSpPr>
        <p:spPr>
          <a:xfrm>
            <a:off x="1571606" y="2124383"/>
            <a:ext cx="171870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400" dirty="0">
                <a:solidFill>
                  <a:schemeClr val="tx1"/>
                </a:solidFill>
              </a:rPr>
              <a:t>Model parameters</a:t>
            </a:r>
          </a:p>
          <a:p>
            <a:pPr algn="r"/>
            <a:r>
              <a:rPr lang="en-US" sz="1400" dirty="0"/>
              <a:t>(e.g. FGC SEI)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C539A4-4A81-DE05-0327-FEC903051C90}"/>
              </a:ext>
            </a:extLst>
          </p:cNvPr>
          <p:cNvSpPr txBox="1"/>
          <p:nvPr/>
        </p:nvSpPr>
        <p:spPr>
          <a:xfrm>
            <a:off x="6312778" y="1445545"/>
            <a:ext cx="171870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400" noProof="1"/>
              <a:t>v</a:t>
            </a:r>
            <a:r>
              <a:rPr lang="en-US" sz="1400" noProof="1">
                <a:solidFill>
                  <a:schemeClr val="tx1"/>
                </a:solidFill>
              </a:rPr>
              <a:t>fgs_fw.c / .h</a:t>
            </a:r>
            <a:endParaRPr lang="en-US" sz="1400" noProof="1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31E985-0BDC-8A50-0DA3-DB7E00B39680}"/>
              </a:ext>
            </a:extLst>
          </p:cNvPr>
          <p:cNvSpPr/>
          <p:nvPr/>
        </p:nvSpPr>
        <p:spPr>
          <a:xfrm>
            <a:off x="4147820" y="3239911"/>
            <a:ext cx="3870960" cy="93733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Hardware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0C6DD79-0AC3-4A14-5606-549549C59BAB}"/>
              </a:ext>
            </a:extLst>
          </p:cNvPr>
          <p:cNvCxnSpPr>
            <a:cxnSpLocks/>
          </p:cNvCxnSpPr>
          <p:nvPr/>
        </p:nvCxnSpPr>
        <p:spPr>
          <a:xfrm>
            <a:off x="3685564" y="3831850"/>
            <a:ext cx="46225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18F379D-6C70-A2FE-DA52-0AED720F5951}"/>
              </a:ext>
            </a:extLst>
          </p:cNvPr>
          <p:cNvSpPr txBox="1"/>
          <p:nvPr/>
        </p:nvSpPr>
        <p:spPr>
          <a:xfrm>
            <a:off x="1571606" y="3726745"/>
            <a:ext cx="171870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400" dirty="0">
                <a:solidFill>
                  <a:schemeClr val="tx1"/>
                </a:solidFill>
              </a:rPr>
              <a:t>Pixel stream (in)</a:t>
            </a:r>
            <a:endParaRPr lang="en-US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FC62C0A-5995-2E34-A99C-550DDF05CBF5}"/>
              </a:ext>
            </a:extLst>
          </p:cNvPr>
          <p:cNvSpPr txBox="1"/>
          <p:nvPr/>
        </p:nvSpPr>
        <p:spPr>
          <a:xfrm>
            <a:off x="6300078" y="4276966"/>
            <a:ext cx="171870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400" noProof="1"/>
              <a:t>v</a:t>
            </a:r>
            <a:r>
              <a:rPr lang="en-US" sz="1400" noProof="1">
                <a:solidFill>
                  <a:schemeClr val="tx1"/>
                </a:solidFill>
              </a:rPr>
              <a:t>fgs_hw.c / .h</a:t>
            </a:r>
            <a:endParaRPr lang="en-US" sz="1400" noProof="1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B6D6437-2C05-1B61-2FFE-358A8C116A14}"/>
              </a:ext>
            </a:extLst>
          </p:cNvPr>
          <p:cNvSpPr/>
          <p:nvPr/>
        </p:nvSpPr>
        <p:spPr>
          <a:xfrm>
            <a:off x="4734426" y="3010381"/>
            <a:ext cx="576000" cy="576000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F63AB4F-38B6-FF17-12B3-DF625B830A4A}"/>
              </a:ext>
            </a:extLst>
          </p:cNvPr>
          <p:cNvSpPr/>
          <p:nvPr/>
        </p:nvSpPr>
        <p:spPr>
          <a:xfrm>
            <a:off x="4781307" y="3064695"/>
            <a:ext cx="576000" cy="576000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C6F7631-058C-E079-E4C7-82AAE4478960}"/>
              </a:ext>
            </a:extLst>
          </p:cNvPr>
          <p:cNvSpPr/>
          <p:nvPr/>
        </p:nvSpPr>
        <p:spPr>
          <a:xfrm>
            <a:off x="4828188" y="3107720"/>
            <a:ext cx="576000" cy="576000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6A627AD-DDCA-CEB3-7B1C-D04190F850D0}"/>
              </a:ext>
            </a:extLst>
          </p:cNvPr>
          <p:cNvSpPr/>
          <p:nvPr/>
        </p:nvSpPr>
        <p:spPr>
          <a:xfrm>
            <a:off x="4886359" y="3150745"/>
            <a:ext cx="576000" cy="576000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Pat-terns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96B14AB-7423-6BEB-6964-C741A321B17C}"/>
              </a:ext>
            </a:extLst>
          </p:cNvPr>
          <p:cNvSpPr/>
          <p:nvPr/>
        </p:nvSpPr>
        <p:spPr>
          <a:xfrm>
            <a:off x="5750663" y="3047968"/>
            <a:ext cx="702135" cy="407388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Gain LUT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E31F5D5-2B1B-D060-5CFC-BA1D45F4D352}"/>
              </a:ext>
            </a:extLst>
          </p:cNvPr>
          <p:cNvSpPr/>
          <p:nvPr/>
        </p:nvSpPr>
        <p:spPr>
          <a:xfrm>
            <a:off x="6759820" y="3047968"/>
            <a:ext cx="702136" cy="407388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Pattern LUT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FCC2BEC-E33C-3CF7-9BEC-5FAE73A492F2}"/>
              </a:ext>
            </a:extLst>
          </p:cNvPr>
          <p:cNvCxnSpPr>
            <a:cxnSpLocks/>
          </p:cNvCxnSpPr>
          <p:nvPr/>
        </p:nvCxnSpPr>
        <p:spPr>
          <a:xfrm>
            <a:off x="5099977" y="2698044"/>
            <a:ext cx="0" cy="21448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7CB3BF2-B73F-1990-DC3C-A9EFBB30B651}"/>
              </a:ext>
            </a:extLst>
          </p:cNvPr>
          <p:cNvCxnSpPr>
            <a:cxnSpLocks/>
          </p:cNvCxnSpPr>
          <p:nvPr/>
        </p:nvCxnSpPr>
        <p:spPr>
          <a:xfrm>
            <a:off x="6099044" y="2709333"/>
            <a:ext cx="0" cy="21448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A1583D7-F755-7069-64EC-FF4A9E934307}"/>
              </a:ext>
            </a:extLst>
          </p:cNvPr>
          <p:cNvCxnSpPr>
            <a:cxnSpLocks/>
          </p:cNvCxnSpPr>
          <p:nvPr/>
        </p:nvCxnSpPr>
        <p:spPr>
          <a:xfrm>
            <a:off x="7148910" y="2698044"/>
            <a:ext cx="0" cy="21448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F15FEE7-ED3D-55F4-7891-3A2F8556942E}"/>
              </a:ext>
            </a:extLst>
          </p:cNvPr>
          <p:cNvSpPr txBox="1"/>
          <p:nvPr/>
        </p:nvSpPr>
        <p:spPr>
          <a:xfrm>
            <a:off x="1499812" y="5091754"/>
            <a:ext cx="9192377" cy="98488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</a:rPr>
              <a:t>Generic hardware interface, pixel-based process suitable for display pipeline (no line buffer)</a:t>
            </a:r>
          </a:p>
          <a:p>
            <a:endParaRPr lang="en-US" sz="1600" dirty="0">
              <a:solidFill>
                <a:schemeClr val="accent4"/>
              </a:solidFill>
            </a:endParaRPr>
          </a:p>
          <a:p>
            <a:r>
              <a:rPr lang="fr-FR" sz="1600" dirty="0">
                <a:sym typeface="Wingdings" panose="05000000000000000000" pitchFamily="2" charset="2"/>
              </a:rPr>
              <a:t>https://github.com/InterDigitalInc/VersatileFilmGrain</a:t>
            </a:r>
          </a:p>
          <a:p>
            <a:r>
              <a:rPr lang="fr-FR" sz="1600" dirty="0">
                <a:sym typeface="Wingdings" panose="05000000000000000000" pitchFamily="2" charset="2"/>
              </a:rPr>
              <a:t>https://vcgit.hhi.fraunhofer.de/jvet-ahg-fgt/vfgs</a:t>
            </a:r>
          </a:p>
        </p:txBody>
      </p:sp>
    </p:spTree>
    <p:extLst>
      <p:ext uri="{BB962C8B-B14F-4D97-AF65-F5344CB8AC3E}">
        <p14:creationId xmlns:p14="http://schemas.microsoft.com/office/powerpoint/2010/main" val="258502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BE7148-3347-3BC6-4008-4EF2276BD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view of the earth from space&#10;&#10;Description automatically generated with medium confidence">
            <a:extLst>
              <a:ext uri="{FF2B5EF4-FFF2-40B4-BE49-F238E27FC236}">
                <a16:creationId xmlns:a16="http://schemas.microsoft.com/office/drawing/2014/main" id="{9DCEF39F-06AC-4B3D-1F08-B35B64954B3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875F37-7FA7-B85E-6FE1-EEB9A0A89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4/19/2024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397706-776D-B19C-CC1A-D8442A381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16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7D74D1C-1AC5-5596-540F-DB83821DA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Film grain demos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A8D220-9C07-A156-BB1A-8B19F62F443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Grain model, tuning </a:t>
            </a:r>
            <a:r>
              <a:rPr lang="fr-FR" dirty="0" err="1"/>
              <a:t>tool</a:t>
            </a:r>
            <a:endParaRPr lang="fr-F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Live VVC </a:t>
            </a:r>
            <a:r>
              <a:rPr lang="fr-FR" dirty="0" err="1"/>
              <a:t>decode</a:t>
            </a:r>
            <a:r>
              <a:rPr lang="fr-FR" dirty="0"/>
              <a:t> and grain </a:t>
            </a:r>
            <a:r>
              <a:rPr lang="fr-FR" dirty="0" err="1"/>
              <a:t>synthesis</a:t>
            </a:r>
            <a:r>
              <a:rPr lang="fr-FR" dirty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dirty="0" err="1"/>
              <a:t>Savings</a:t>
            </a:r>
            <a:r>
              <a:rPr lang="fr-FR" dirty="0"/>
              <a:t> at top </a:t>
            </a:r>
            <a:r>
              <a:rPr lang="fr-FR" dirty="0" err="1"/>
              <a:t>quality</a:t>
            </a:r>
            <a:r>
              <a:rPr lang="fr-FR" dirty="0"/>
              <a:t>: ~90% off 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 err="1"/>
              <a:t>Side</a:t>
            </a:r>
            <a:r>
              <a:rPr lang="fr-FR" dirty="0"/>
              <a:t>-by-</a:t>
            </a:r>
            <a:r>
              <a:rPr lang="fr-FR" dirty="0" err="1"/>
              <a:t>side</a:t>
            </a:r>
            <a:r>
              <a:rPr lang="fr-FR" dirty="0"/>
              <a:t> </a:t>
            </a:r>
            <a:r>
              <a:rPr lang="fr-FR" dirty="0" err="1"/>
              <a:t>comparisons</a:t>
            </a:r>
            <a:endParaRPr lang="fr-FR" dirty="0"/>
          </a:p>
          <a:p>
            <a:endParaRPr lang="fr-FR" dirty="0"/>
          </a:p>
        </p:txBody>
      </p:sp>
      <p:pic>
        <p:nvPicPr>
          <p:cNvPr id="2" name="Picture 1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D80BF57-351D-6FF3-7DB5-7D5CBDD2F9B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F2FE773-C2B2-78C8-F084-E5E04087C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2780"/>
            <a:ext cx="4114800" cy="365125"/>
          </a:xfrm>
        </p:spPr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4969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28B0D8-D1B4-F30D-6767-3AA547681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60AF4B-4ADA-763F-BE15-9F3DCBC81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A1E70A-FF2D-5CB7-CD4A-B6708FC52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F6D401-86AA-2DFD-C43F-E743601FC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0780936-D7E3-C083-2463-CC88F780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Film grain experimentation framework</a:t>
            </a:r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282D7643-6E13-B4D7-7B09-975ACF80D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52142" y="1074756"/>
            <a:ext cx="8887717" cy="52120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0FAF52-0312-3CA7-3408-1919C840FF7B}"/>
              </a:ext>
            </a:extLst>
          </p:cNvPr>
          <p:cNvSpPr txBox="1"/>
          <p:nvPr/>
        </p:nvSpPr>
        <p:spPr>
          <a:xfrm>
            <a:off x="8795483" y="5952232"/>
            <a:ext cx="3488749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fr-FR" sz="1600" dirty="0">
                <a:solidFill>
                  <a:srgbClr val="70AD47"/>
                </a:solidFill>
              </a:rPr>
              <a:t>(green = </a:t>
            </a:r>
            <a:r>
              <a:rPr lang="fr-FR" sz="1600" dirty="0" err="1">
                <a:solidFill>
                  <a:srgbClr val="70AD47"/>
                </a:solidFill>
              </a:rPr>
              <a:t>work</a:t>
            </a:r>
            <a:r>
              <a:rPr lang="fr-FR" sz="1600" dirty="0">
                <a:solidFill>
                  <a:srgbClr val="70AD47"/>
                </a:solidFill>
              </a:rPr>
              <a:t> in </a:t>
            </a:r>
            <a:r>
              <a:rPr lang="fr-FR" sz="1600" dirty="0" err="1">
                <a:solidFill>
                  <a:srgbClr val="70AD47"/>
                </a:solidFill>
              </a:rPr>
              <a:t>progress</a:t>
            </a:r>
            <a:r>
              <a:rPr lang="fr-FR" sz="1600" dirty="0">
                <a:solidFill>
                  <a:srgbClr val="70AD47"/>
                </a:solidFill>
              </a:rPr>
              <a:t>)</a:t>
            </a:r>
            <a:endParaRPr lang="fr-FR" sz="1600" dirty="0">
              <a:solidFill>
                <a:srgbClr val="70AD47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0416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163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226DB3-6445-643B-7EA4-1FD320DD4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FC25E-576A-C09C-EAC3-F6070ED0B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Contents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C699EE-5A94-711B-2116-4C72FF800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01D071-FA87-C14F-E5F4-70C405EBD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1F4325-9C0D-DE8F-0683-91315CAD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C9235C-3CC3-0295-8859-362294190512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5" y="1441174"/>
            <a:ext cx="11231880" cy="4819927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b="1" dirty="0"/>
              <a:t>Introduction</a:t>
            </a:r>
          </a:p>
          <a:p>
            <a:pPr lvl="1"/>
            <a:r>
              <a:rPr lang="en-US" dirty="0"/>
              <a:t>What is film grain, encoding issues, grain synthesis</a:t>
            </a:r>
          </a:p>
          <a:p>
            <a:pPr lvl="1"/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b="1" dirty="0"/>
              <a:t>VFGS</a:t>
            </a:r>
          </a:p>
          <a:p>
            <a:pPr lvl="1"/>
            <a:r>
              <a:rPr lang="en-US" dirty="0"/>
              <a:t>A hardware-friendly film grain synthesizer</a:t>
            </a:r>
          </a:p>
          <a:p>
            <a:pPr lvl="1"/>
            <a:r>
              <a:rPr lang="en-US" dirty="0"/>
              <a:t>Low HW cost, reference model in C</a:t>
            </a:r>
          </a:p>
          <a:p>
            <a:pPr lvl="1"/>
            <a:r>
              <a:rPr lang="en-US" dirty="0"/>
              <a:t>Supports different grain models</a:t>
            </a:r>
          </a:p>
          <a:p>
            <a:pPr lvl="1"/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Demos</a:t>
            </a:r>
          </a:p>
          <a:p>
            <a:pPr lvl="1"/>
            <a:r>
              <a:rPr lang="en-US" dirty="0"/>
              <a:t>Grain model and tuning tool</a:t>
            </a:r>
          </a:p>
          <a:p>
            <a:pPr lvl="1"/>
            <a:r>
              <a:rPr lang="en-US" dirty="0"/>
              <a:t>VVC web player (live decode) with grain synthesis</a:t>
            </a:r>
          </a:p>
          <a:p>
            <a:pPr lvl="2"/>
            <a:r>
              <a:rPr lang="en-US" dirty="0"/>
              <a:t>Rate savings by using grain synthesis instead of attempting to code the grain natively: ~90% off !</a:t>
            </a:r>
          </a:p>
          <a:p>
            <a:pPr lvl="2"/>
            <a:r>
              <a:rPr lang="en-US" dirty="0"/>
              <a:t>Includes hiding some coding defects</a:t>
            </a:r>
          </a:p>
        </p:txBody>
      </p:sp>
    </p:spTree>
    <p:extLst>
      <p:ext uri="{BB962C8B-B14F-4D97-AF65-F5344CB8AC3E}">
        <p14:creationId xmlns:p14="http://schemas.microsoft.com/office/powerpoint/2010/main" val="3975120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view of the earth from space&#10;&#10;Description automatically generated with medium confidence">
            <a:extLst>
              <a:ext uri="{FF2B5EF4-FFF2-40B4-BE49-F238E27FC236}">
                <a16:creationId xmlns:a16="http://schemas.microsoft.com/office/drawing/2014/main" id="{41B7FAE3-11CE-E004-9B51-0916629C415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F7A3C8-11DB-76B5-3AE1-FC7D262BC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4/19/2024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552257-6E97-7A84-CE33-A595E0925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3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44EED90-8582-BF12-1A46-413E8E53F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9FC9A1C-9038-957E-401E-7795A148226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What is film grain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Is </a:t>
            </a:r>
            <a:r>
              <a:rPr lang="en-US" dirty="0" err="1"/>
              <a:t>is</a:t>
            </a:r>
            <a:r>
              <a:rPr lang="en-US" dirty="0"/>
              <a:t> hard to compress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Film grain synthesis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Stakes and current actions</a:t>
            </a:r>
          </a:p>
        </p:txBody>
      </p:sp>
      <p:pic>
        <p:nvPicPr>
          <p:cNvPr id="2" name="Picture 1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84D7C7F1-47C8-E92B-0BF3-E028922DACF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7821A061-AAA2-C323-E6B2-F617872D4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2780"/>
            <a:ext cx="4114800" cy="365125"/>
          </a:xfrm>
        </p:spPr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47802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B8C13B-180F-D0ED-FCD7-0AC52B1CE4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F8D593-A445-1D7F-839A-DE37A37BE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9308CD-7698-8E3E-CA1E-1D21E7D37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3EB6A0-E3F8-C845-2063-E49E4C836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7890FC-B488-EA92-04AC-BB49EBE22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film grain 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EA11A3-375B-C568-48EE-D301D4D65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0984" y="1682361"/>
            <a:ext cx="3240000" cy="324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535BE68-0CC2-406C-B4D3-B860797DD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1100" y="1682361"/>
            <a:ext cx="3240000" cy="3240000"/>
          </a:xfrm>
          <a:prstGeom prst="rect">
            <a:avLst/>
          </a:prstGeom>
        </p:spPr>
      </p:pic>
      <p:pic>
        <p:nvPicPr>
          <p:cNvPr id="9" name="Picture 8" descr="A picture containing car, outdoor, tree, grass&#10;&#10;Description automatically generated">
            <a:extLst>
              <a:ext uri="{FF2B5EF4-FFF2-40B4-BE49-F238E27FC236}">
                <a16:creationId xmlns:a16="http://schemas.microsoft.com/office/drawing/2014/main" id="{7420A691-6B16-AD71-B4C4-4CB0E0C37F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68" y="1682361"/>
            <a:ext cx="3240000" cy="324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4584F9E-483A-E980-9C01-6C3C1033E7BA}"/>
              </a:ext>
            </a:extLst>
          </p:cNvPr>
          <p:cNvSpPr txBox="1"/>
          <p:nvPr/>
        </p:nvSpPr>
        <p:spPr>
          <a:xfrm>
            <a:off x="1431102" y="5061216"/>
            <a:ext cx="2259532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4000 dpi scanner output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1 pix = 6.4 </a:t>
            </a:r>
            <a:r>
              <a:rPr lang="el-GR" sz="1400" dirty="0">
                <a:solidFill>
                  <a:schemeClr val="tx1"/>
                </a:solidFill>
              </a:rPr>
              <a:t>μ</a:t>
            </a:r>
            <a:r>
              <a:rPr lang="en-US" sz="1400" dirty="0">
                <a:solidFill>
                  <a:schemeClr val="tx1"/>
                </a:solidFill>
              </a:rPr>
              <a:t>m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Fuji S400 film (still picture) </a:t>
            </a:r>
            <a:endParaRPr lang="en-US" sz="14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E0CEA8-81D2-7FDF-2088-0CC21C61B980}"/>
              </a:ext>
            </a:extLst>
          </p:cNvPr>
          <p:cNvSpPr txBox="1"/>
          <p:nvPr/>
        </p:nvSpPr>
        <p:spPr>
          <a:xfrm>
            <a:off x="4966234" y="5063012"/>
            <a:ext cx="2259532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Raw negative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150x microscope view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1 pix = 0.6</a:t>
            </a:r>
            <a:r>
              <a:rPr lang="el-GR" sz="1400" dirty="0">
                <a:solidFill>
                  <a:schemeClr val="tx1"/>
                </a:solidFill>
              </a:rPr>
              <a:t> μ</a:t>
            </a:r>
            <a:r>
              <a:rPr lang="en-US" sz="1400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DC0497-672E-292C-11F5-74A819371823}"/>
              </a:ext>
            </a:extLst>
          </p:cNvPr>
          <p:cNvSpPr txBox="1"/>
          <p:nvPr/>
        </p:nvSpPr>
        <p:spPr>
          <a:xfrm>
            <a:off x="8591334" y="5063012"/>
            <a:ext cx="2259532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Raw negative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500x microscope view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1 pix = 0.16 </a:t>
            </a:r>
            <a:r>
              <a:rPr lang="el-GR" sz="1400" dirty="0">
                <a:solidFill>
                  <a:schemeClr val="tx1"/>
                </a:solidFill>
              </a:rPr>
              <a:t>μ</a:t>
            </a:r>
            <a:r>
              <a:rPr lang="en-US" sz="1400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C4405C1-4084-AB92-4F8C-05AE398BE9EC}"/>
              </a:ext>
            </a:extLst>
          </p:cNvPr>
          <p:cNvSpPr/>
          <p:nvPr/>
        </p:nvSpPr>
        <p:spPr>
          <a:xfrm>
            <a:off x="3442234" y="4246589"/>
            <a:ext cx="496800" cy="4968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63F807-6A0E-F56E-1DB0-F9F8A644F190}"/>
              </a:ext>
            </a:extLst>
          </p:cNvPr>
          <p:cNvSpPr txBox="1"/>
          <p:nvPr/>
        </p:nvSpPr>
        <p:spPr>
          <a:xfrm>
            <a:off x="3378489" y="4402656"/>
            <a:ext cx="586595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200" noProof="1">
                <a:solidFill>
                  <a:schemeClr val="bg1"/>
                </a:solidFill>
              </a:rPr>
              <a:t>1mm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F4BE970-B3F8-0C1F-89F2-79D1FE0CB0E2}"/>
              </a:ext>
            </a:extLst>
          </p:cNvPr>
          <p:cNvSpPr/>
          <p:nvPr/>
        </p:nvSpPr>
        <p:spPr>
          <a:xfrm>
            <a:off x="7021327" y="4217789"/>
            <a:ext cx="525600" cy="5256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C8EA65-E1A8-5299-1564-09B139BF59F0}"/>
              </a:ext>
            </a:extLst>
          </p:cNvPr>
          <p:cNvSpPr txBox="1"/>
          <p:nvPr/>
        </p:nvSpPr>
        <p:spPr>
          <a:xfrm>
            <a:off x="6988040" y="4295896"/>
            <a:ext cx="58659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200" noProof="1">
                <a:solidFill>
                  <a:schemeClr val="bg1"/>
                </a:solidFill>
              </a:rPr>
              <a:t>100</a:t>
            </a:r>
            <a:br>
              <a:rPr lang="en-US" sz="1200" noProof="1">
                <a:solidFill>
                  <a:schemeClr val="bg1"/>
                </a:solidFill>
              </a:rPr>
            </a:br>
            <a:r>
              <a:rPr lang="el-GR" sz="1200" noProof="1">
                <a:solidFill>
                  <a:schemeClr val="bg1"/>
                </a:solidFill>
              </a:rPr>
              <a:t>μ</a:t>
            </a:r>
            <a:r>
              <a:rPr lang="en-US" sz="1200" noProof="1">
                <a:solidFill>
                  <a:schemeClr val="bg1"/>
                </a:solidFill>
              </a:rPr>
              <a:t>m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4BB664F-7793-C2B1-3A90-E88CE14F3F8C}"/>
              </a:ext>
            </a:extLst>
          </p:cNvPr>
          <p:cNvSpPr/>
          <p:nvPr/>
        </p:nvSpPr>
        <p:spPr>
          <a:xfrm>
            <a:off x="10922940" y="4527948"/>
            <a:ext cx="212400" cy="2124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059245-1B36-CBB1-6CDB-5A2F2F87A6E3}"/>
              </a:ext>
            </a:extLst>
          </p:cNvPr>
          <p:cNvSpPr txBox="1"/>
          <p:nvPr/>
        </p:nvSpPr>
        <p:spPr>
          <a:xfrm>
            <a:off x="10289526" y="4546129"/>
            <a:ext cx="586595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200" noProof="1">
                <a:solidFill>
                  <a:schemeClr val="bg1"/>
                </a:solidFill>
              </a:rPr>
              <a:t>10 </a:t>
            </a:r>
            <a:r>
              <a:rPr lang="el-GR" sz="1200" noProof="1">
                <a:solidFill>
                  <a:schemeClr val="bg1"/>
                </a:solidFill>
              </a:rPr>
              <a:t>μ</a:t>
            </a:r>
            <a:r>
              <a:rPr lang="en-US" sz="1200" noProof="1">
                <a:solidFill>
                  <a:schemeClr val="bg1"/>
                </a:solidFill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3299618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2FE600-28E6-E2DC-7C69-F6DA6D7AE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AD3534-C906-655A-9B23-8E330D4FA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C326A8-47E3-B8E7-09F7-12E797384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1B4609-E9A6-E0F5-F294-95AC03B38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FB267D-AD1C-797C-546D-AC84FB1AA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film grain 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F1C5B4-AECF-21A3-2BD7-19E36D6ACBA3}"/>
              </a:ext>
            </a:extLst>
          </p:cNvPr>
          <p:cNvSpPr txBox="1">
            <a:spLocks/>
          </p:cNvSpPr>
          <p:nvPr/>
        </p:nvSpPr>
        <p:spPr>
          <a:xfrm>
            <a:off x="466725" y="1534462"/>
            <a:ext cx="5629275" cy="444182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fr-FR" sz="2800" b="1" dirty="0"/>
              <a:t>Image formation </a:t>
            </a:r>
            <a:r>
              <a:rPr lang="fr-FR" sz="2800" dirty="0"/>
              <a:t>(</a:t>
            </a:r>
            <a:r>
              <a:rPr lang="fr-FR" sz="2800" dirty="0" err="1"/>
              <a:t>microscopic</a:t>
            </a:r>
            <a:r>
              <a:rPr lang="fr-FR" sz="2800" dirty="0"/>
              <a:t> grains)</a:t>
            </a:r>
            <a:br>
              <a:rPr lang="fr-FR" sz="2800" dirty="0"/>
            </a:br>
            <a:r>
              <a:rPr lang="fr-FR" sz="2800" dirty="0">
                <a:sym typeface="Wingdings" panose="05000000000000000000" pitchFamily="2" charset="2"/>
              </a:rPr>
              <a:t> « film grain » </a:t>
            </a:r>
            <a:r>
              <a:rPr lang="fr-FR" sz="2800" dirty="0" err="1">
                <a:sym typeface="Wingdings" panose="05000000000000000000" pitchFamily="2" charset="2"/>
              </a:rPr>
              <a:t>macroscopic</a:t>
            </a:r>
            <a:r>
              <a:rPr lang="fr-FR" sz="2800" dirty="0">
                <a:sym typeface="Wingdings" panose="05000000000000000000" pitchFamily="2" charset="2"/>
              </a:rPr>
              <a:t> texture</a:t>
            </a:r>
          </a:p>
          <a:p>
            <a:pPr>
              <a:lnSpc>
                <a:spcPct val="100000"/>
              </a:lnSpc>
            </a:pPr>
            <a:r>
              <a:rPr lang="fr-FR" sz="2800" dirty="0">
                <a:sym typeface="Wingdings" panose="05000000000000000000" pitchFamily="2" charset="2"/>
              </a:rPr>
              <a:t>Part of original look of films. Artists like </a:t>
            </a:r>
            <a:r>
              <a:rPr lang="fr-FR" sz="2800" dirty="0" err="1">
                <a:sym typeface="Wingdings" panose="05000000000000000000" pitchFamily="2" charset="2"/>
              </a:rPr>
              <a:t>it</a:t>
            </a:r>
            <a:r>
              <a:rPr lang="fr-FR" sz="2800" dirty="0">
                <a:sym typeface="Wingdings" panose="05000000000000000000" pitchFamily="2" charset="2"/>
              </a:rPr>
              <a:t> and </a:t>
            </a:r>
            <a:r>
              <a:rPr lang="fr-FR" sz="2800" dirty="0" err="1">
                <a:sym typeface="Wingdings" panose="05000000000000000000" pitchFamily="2" charset="2"/>
              </a:rPr>
              <a:t>now</a:t>
            </a:r>
            <a:r>
              <a:rPr lang="fr-FR" sz="2800" dirty="0">
                <a:sym typeface="Wingdings" panose="05000000000000000000" pitchFamily="2" charset="2"/>
              </a:rPr>
              <a:t> </a:t>
            </a:r>
            <a:r>
              <a:rPr lang="fr-FR" sz="2800" dirty="0" err="1">
                <a:sym typeface="Wingdings" panose="05000000000000000000" pitchFamily="2" charset="2"/>
              </a:rPr>
              <a:t>add</a:t>
            </a:r>
            <a:r>
              <a:rPr lang="fr-FR" sz="2800" dirty="0">
                <a:sym typeface="Wingdings" panose="05000000000000000000" pitchFamily="2" charset="2"/>
              </a:rPr>
              <a:t> </a:t>
            </a:r>
            <a:r>
              <a:rPr lang="fr-FR" sz="2800" dirty="0" err="1">
                <a:sym typeface="Wingdings" panose="05000000000000000000" pitchFamily="2" charset="2"/>
              </a:rPr>
              <a:t>synthetic</a:t>
            </a:r>
            <a:r>
              <a:rPr lang="fr-FR" sz="2800" dirty="0">
                <a:sym typeface="Wingdings" panose="05000000000000000000" pitchFamily="2" charset="2"/>
              </a:rPr>
              <a:t> grain to digital </a:t>
            </a:r>
            <a:r>
              <a:rPr lang="fr-FR" sz="2800" dirty="0" err="1">
                <a:sym typeface="Wingdings" panose="05000000000000000000" pitchFamily="2" charset="2"/>
              </a:rPr>
              <a:t>footage</a:t>
            </a:r>
            <a:r>
              <a:rPr lang="fr-FR" sz="2800" dirty="0">
                <a:sym typeface="Wingdings" panose="05000000000000000000" pitchFamily="2" charset="2"/>
              </a:rPr>
              <a:t>: </a:t>
            </a:r>
            <a:r>
              <a:rPr lang="fr-FR" sz="2800" dirty="0" err="1">
                <a:sym typeface="Wingdings" panose="05000000000000000000" pitchFamily="2" charset="2"/>
              </a:rPr>
              <a:t>that</a:t>
            </a:r>
            <a:r>
              <a:rPr lang="fr-FR" sz="2800" dirty="0">
                <a:sym typeface="Wingdings" panose="05000000000000000000" pitchFamily="2" charset="2"/>
              </a:rPr>
              <a:t> </a:t>
            </a:r>
            <a:r>
              <a:rPr lang="fr-FR" sz="2800" dirty="0" err="1">
                <a:sym typeface="Wingdings" panose="05000000000000000000" pitchFamily="2" charset="2"/>
              </a:rPr>
              <a:t>became</a:t>
            </a:r>
            <a:r>
              <a:rPr lang="fr-FR" sz="2800" dirty="0">
                <a:sym typeface="Wingdings" panose="05000000000000000000" pitchFamily="2" charset="2"/>
              </a:rPr>
              <a:t> an « </a:t>
            </a:r>
            <a:r>
              <a:rPr lang="fr-FR" sz="2800" b="1" dirty="0" err="1">
                <a:sym typeface="Wingdings" panose="05000000000000000000" pitchFamily="2" charset="2"/>
              </a:rPr>
              <a:t>artistic</a:t>
            </a:r>
            <a:r>
              <a:rPr lang="fr-FR" sz="2800" b="1" dirty="0">
                <a:sym typeface="Wingdings" panose="05000000000000000000" pitchFamily="2" charset="2"/>
              </a:rPr>
              <a:t> </a:t>
            </a:r>
            <a:r>
              <a:rPr lang="fr-FR" sz="2800" b="1" dirty="0" err="1">
                <a:sym typeface="Wingdings" panose="05000000000000000000" pitchFamily="2" charset="2"/>
              </a:rPr>
              <a:t>intent</a:t>
            </a:r>
            <a:r>
              <a:rPr lang="fr-FR" sz="2800" b="1" dirty="0">
                <a:sym typeface="Wingdings" panose="05000000000000000000" pitchFamily="2" charset="2"/>
              </a:rPr>
              <a:t> </a:t>
            </a:r>
            <a:r>
              <a:rPr lang="fr-FR" sz="2800" dirty="0">
                <a:sym typeface="Wingdings" panose="05000000000000000000" pitchFamily="2" charset="2"/>
              </a:rPr>
              <a:t>». </a:t>
            </a:r>
            <a:endParaRPr lang="fr-FR" sz="2800" dirty="0"/>
          </a:p>
        </p:txBody>
      </p:sp>
      <p:pic>
        <p:nvPicPr>
          <p:cNvPr id="19" name="Picture 18" descr="A group of men in traditional clothing&#10;&#10;Description automatically generated">
            <a:extLst>
              <a:ext uri="{FF2B5EF4-FFF2-40B4-BE49-F238E27FC236}">
                <a16:creationId xmlns:a16="http://schemas.microsoft.com/office/drawing/2014/main" id="{D274122D-6785-89AF-645D-4EAA59C9E1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3987" y="1596374"/>
            <a:ext cx="3095625" cy="3095625"/>
          </a:xfrm>
          <a:prstGeom prst="rect">
            <a:avLst/>
          </a:prstGeom>
        </p:spPr>
      </p:pic>
      <p:pic>
        <p:nvPicPr>
          <p:cNvPr id="20" name="Picture 19" descr="A colorful speckled background&#10;&#10;Description automatically generated with medium confidence">
            <a:extLst>
              <a:ext uri="{FF2B5EF4-FFF2-40B4-BE49-F238E27FC236}">
                <a16:creationId xmlns:a16="http://schemas.microsoft.com/office/drawing/2014/main" id="{64044212-777F-D8F3-6B1A-9F7C71CA2D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3615" y="2677461"/>
            <a:ext cx="3095625" cy="309562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08D69BB-728A-8B14-03B7-80FFBBAC9EBD}"/>
              </a:ext>
            </a:extLst>
          </p:cNvPr>
          <p:cNvSpPr txBox="1"/>
          <p:nvPr/>
        </p:nvSpPr>
        <p:spPr>
          <a:xfrm>
            <a:off x="9835003" y="1596374"/>
            <a:ext cx="2108200" cy="8617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1916 autochrome (13x18 cm glass plate), A. Samama, RMN-GP (France)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FE84C06-AD85-4A37-9DC8-5E79DE68B3CB}"/>
              </a:ext>
            </a:extLst>
          </p:cNvPr>
          <p:cNvSpPr txBox="1"/>
          <p:nvPr/>
        </p:nvSpPr>
        <p:spPr>
          <a:xfrm>
            <a:off x="6499701" y="4750057"/>
            <a:ext cx="2108200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24x24 mm crop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77BF42D-876D-6852-963B-85F78D212B1A}"/>
              </a:ext>
            </a:extLst>
          </p:cNvPr>
          <p:cNvSpPr txBox="1"/>
          <p:nvPr/>
        </p:nvSpPr>
        <p:spPr>
          <a:xfrm>
            <a:off x="6415852" y="5557642"/>
            <a:ext cx="2108200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400" dirty="0">
                <a:solidFill>
                  <a:schemeClr val="tx1"/>
                </a:solidFill>
              </a:rPr>
              <a:t>2.2x2.2 mm crop</a:t>
            </a:r>
          </a:p>
        </p:txBody>
      </p:sp>
    </p:spTree>
    <p:extLst>
      <p:ext uri="{BB962C8B-B14F-4D97-AF65-F5344CB8AC3E}">
        <p14:creationId xmlns:p14="http://schemas.microsoft.com/office/powerpoint/2010/main" val="3076231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AFCE2-EBD1-2D5D-EF33-E0DF814D1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67E3A6-D118-2606-1BB9-8902C4A3E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C2D721-E275-4844-7FDA-BE13990FA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22EA20-D071-4FB5-C565-C1E3DE714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F83E5B-7185-AAE3-08ED-6216303C4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Problem: encoding removes grain</a:t>
            </a:r>
          </a:p>
        </p:txBody>
      </p:sp>
      <p:pic>
        <p:nvPicPr>
          <p:cNvPr id="8" name="Picture 7" descr="A graph of a number of objects&#10;&#10;Description automatically generated">
            <a:extLst>
              <a:ext uri="{FF2B5EF4-FFF2-40B4-BE49-F238E27FC236}">
                <a16:creationId xmlns:a16="http://schemas.microsoft.com/office/drawing/2014/main" id="{D3993B4A-771C-2234-026F-5B9F93558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6603" y="1357521"/>
            <a:ext cx="5678794" cy="4644148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BBBF9E95-430C-62EA-73D5-CC1A4FD6CE14}"/>
              </a:ext>
            </a:extLst>
          </p:cNvPr>
          <p:cNvSpPr/>
          <p:nvPr/>
        </p:nvSpPr>
        <p:spPr>
          <a:xfrm rot="1635952">
            <a:off x="7698591" y="1945188"/>
            <a:ext cx="816332" cy="2033639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ED2EBD-13DA-76A0-5209-8FC1395F55CE}"/>
              </a:ext>
            </a:extLst>
          </p:cNvPr>
          <p:cNvSpPr txBox="1"/>
          <p:nvPr/>
        </p:nvSpPr>
        <p:spPr>
          <a:xfrm>
            <a:off x="6984695" y="2210617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dirty="0">
                <a:solidFill>
                  <a:schemeClr val="accent6"/>
                </a:solidFill>
              </a:rPr>
              <a:t>Grain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4447DB1-3551-186F-E3D1-24BA142E1C2E}"/>
              </a:ext>
            </a:extLst>
          </p:cNvPr>
          <p:cNvSpPr/>
          <p:nvPr/>
        </p:nvSpPr>
        <p:spPr>
          <a:xfrm rot="3685573">
            <a:off x="4305974" y="3337706"/>
            <a:ext cx="816332" cy="2033639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6C0C41-00BF-BDE9-D719-BC5BC8CE9F97}"/>
              </a:ext>
            </a:extLst>
          </p:cNvPr>
          <p:cNvSpPr txBox="1"/>
          <p:nvPr/>
        </p:nvSpPr>
        <p:spPr>
          <a:xfrm>
            <a:off x="4314030" y="3282642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dirty="0">
                <a:solidFill>
                  <a:schemeClr val="accent6"/>
                </a:solidFill>
              </a:rPr>
              <a:t>Video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74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9A655-A324-E9EC-03E2-4146111D82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47A12-A540-5851-66FF-83FFB6C38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Film grain synthesis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FBE701-0757-DEDA-E7D9-ABCC6A24A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7917AE-96A6-43A2-83A4-6D006064E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51E979-50F2-5980-71DC-EAB4E2248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94067A-00E5-C28D-A9C6-70F2E7F7F35C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5" y="1441174"/>
            <a:ext cx="11231880" cy="481992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2400" b="1" dirty="0"/>
              <a:t>Film grain </a:t>
            </a:r>
            <a:r>
              <a:rPr lang="fr-FR" sz="2400" b="1" dirty="0" err="1"/>
              <a:t>is</a:t>
            </a:r>
            <a:r>
              <a:rPr lang="fr-FR" sz="2400" b="1" dirty="0"/>
              <a:t> </a:t>
            </a:r>
            <a:r>
              <a:rPr lang="fr-FR" sz="2400" b="1" dirty="0" err="1"/>
              <a:t>removed</a:t>
            </a:r>
            <a:r>
              <a:rPr lang="fr-FR" sz="2400" b="1" dirty="0"/>
              <a:t> </a:t>
            </a:r>
            <a:r>
              <a:rPr lang="fr-FR" sz="2400" dirty="0" err="1"/>
              <a:t>before</a:t>
            </a:r>
            <a:r>
              <a:rPr lang="fr-FR" sz="2400" dirty="0"/>
              <a:t>/by </a:t>
            </a:r>
            <a:r>
              <a:rPr lang="fr-FR" sz="2400" dirty="0" err="1"/>
              <a:t>video</a:t>
            </a:r>
            <a:r>
              <a:rPr lang="fr-FR" sz="2400" dirty="0"/>
              <a:t> compression and film grain </a:t>
            </a:r>
            <a:r>
              <a:rPr lang="fr-FR" sz="2400" dirty="0" err="1"/>
              <a:t>characteristics</a:t>
            </a:r>
            <a:r>
              <a:rPr lang="fr-FR" sz="2400" dirty="0"/>
              <a:t> are </a:t>
            </a:r>
            <a:r>
              <a:rPr lang="fr-FR" sz="2400" dirty="0" err="1"/>
              <a:t>generated</a:t>
            </a:r>
            <a:endParaRPr lang="fr-FR" sz="2400" strike="sngStrike" dirty="0"/>
          </a:p>
          <a:p>
            <a:pPr lvl="1">
              <a:lnSpc>
                <a:spcPct val="100000"/>
              </a:lnSpc>
            </a:pPr>
            <a:r>
              <a:rPr lang="fr-FR" sz="2000" dirty="0"/>
              <a:t>Grain / noise </a:t>
            </a:r>
            <a:r>
              <a:rPr lang="fr-FR" sz="2000" dirty="0" err="1"/>
              <a:t>is</a:t>
            </a:r>
            <a:r>
              <a:rPr lang="fr-FR" sz="2000" dirty="0"/>
              <a:t> </a:t>
            </a:r>
            <a:r>
              <a:rPr lang="fr-FR" sz="2000" dirty="0" err="1"/>
              <a:t>spatially</a:t>
            </a:r>
            <a:r>
              <a:rPr lang="fr-FR" sz="2000" dirty="0"/>
              <a:t> &amp; </a:t>
            </a:r>
            <a:r>
              <a:rPr lang="fr-FR" sz="2000" dirty="0" err="1"/>
              <a:t>temporally</a:t>
            </a:r>
            <a:r>
              <a:rPr lang="fr-FR" sz="2000" dirty="0"/>
              <a:t> </a:t>
            </a:r>
            <a:r>
              <a:rPr lang="fr-FR" sz="2000" dirty="0" err="1"/>
              <a:t>uncorrelated</a:t>
            </a:r>
            <a:r>
              <a:rPr lang="fr-FR" sz="2000" dirty="0"/>
              <a:t> = </a:t>
            </a:r>
            <a:r>
              <a:rPr lang="fr-FR" sz="2000" dirty="0" err="1"/>
              <a:t>costly</a:t>
            </a:r>
            <a:r>
              <a:rPr lang="fr-FR" sz="2000" dirty="0"/>
              <a:t> to encode</a:t>
            </a:r>
          </a:p>
          <a:p>
            <a:pPr lvl="1">
              <a:lnSpc>
                <a:spcPct val="100000"/>
              </a:lnSpc>
            </a:pPr>
            <a:r>
              <a:rPr lang="fr-FR" sz="2000" dirty="0" err="1"/>
              <a:t>Recent</a:t>
            </a:r>
            <a:r>
              <a:rPr lang="fr-FR" sz="2000" dirty="0"/>
              <a:t> codecs are </a:t>
            </a:r>
            <a:r>
              <a:rPr lang="fr-FR" sz="2000" dirty="0" err="1"/>
              <a:t>very</a:t>
            </a:r>
            <a:r>
              <a:rPr lang="fr-FR" sz="2000" dirty="0"/>
              <a:t> efficient </a:t>
            </a:r>
            <a:r>
              <a:rPr lang="fr-FR" sz="2000" dirty="0" err="1"/>
              <a:t>denoisers</a:t>
            </a:r>
            <a:r>
              <a:rPr lang="fr-FR" sz="2000" dirty="0"/>
              <a:t>, gains come at </a:t>
            </a:r>
            <a:r>
              <a:rPr lang="fr-FR" sz="2000" dirty="0" err="1"/>
              <a:t>that</a:t>
            </a:r>
            <a:r>
              <a:rPr lang="fr-FR" sz="2000" dirty="0"/>
              <a:t> </a:t>
            </a:r>
            <a:r>
              <a:rPr lang="fr-FR" sz="2000" dirty="0" err="1"/>
              <a:t>price</a:t>
            </a:r>
            <a:endParaRPr lang="fr-FR" sz="2000" dirty="0"/>
          </a:p>
          <a:p>
            <a:pPr>
              <a:lnSpc>
                <a:spcPct val="100000"/>
              </a:lnSpc>
            </a:pPr>
            <a:r>
              <a:rPr lang="fr-FR" sz="2400" b="1" dirty="0" err="1"/>
              <a:t>Synthesis</a:t>
            </a:r>
            <a:r>
              <a:rPr lang="fr-FR" sz="2400" b="1" dirty="0"/>
              <a:t> at </a:t>
            </a:r>
            <a:r>
              <a:rPr lang="fr-FR" sz="2400" b="1" dirty="0" err="1"/>
              <a:t>decoder</a:t>
            </a:r>
            <a:r>
              <a:rPr lang="fr-FR" sz="2400" b="1" dirty="0"/>
              <a:t> </a:t>
            </a:r>
            <a:r>
              <a:rPr lang="fr-FR" sz="2400" b="1" dirty="0" err="1"/>
              <a:t>side</a:t>
            </a:r>
            <a:r>
              <a:rPr lang="fr-FR" sz="2400" dirty="0"/>
              <a:t> (post-</a:t>
            </a:r>
            <a:r>
              <a:rPr lang="fr-FR" sz="2400" dirty="0" err="1"/>
              <a:t>processing</a:t>
            </a:r>
            <a:r>
              <a:rPr lang="fr-FR" sz="2400" dirty="0"/>
              <a:t>)</a:t>
            </a:r>
            <a:r>
              <a:rPr lang="fr-FR" sz="2400" b="1" dirty="0"/>
              <a:t> </a:t>
            </a:r>
            <a:r>
              <a:rPr lang="fr-FR" sz="2400" dirty="0" err="1"/>
              <a:t>helpful</a:t>
            </a:r>
            <a:r>
              <a:rPr lang="fr-FR" sz="2400" dirty="0"/>
              <a:t>:</a:t>
            </a:r>
          </a:p>
          <a:p>
            <a:pPr lvl="1">
              <a:lnSpc>
                <a:spcPct val="100000"/>
              </a:lnSpc>
            </a:pPr>
            <a:r>
              <a:rPr lang="fr-FR" sz="2000" dirty="0"/>
              <a:t>To restore </a:t>
            </a:r>
            <a:r>
              <a:rPr lang="fr-FR" sz="2000" dirty="0" err="1">
                <a:solidFill>
                  <a:schemeClr val="accent2"/>
                </a:solidFill>
              </a:rPr>
              <a:t>artistic</a:t>
            </a:r>
            <a:r>
              <a:rPr lang="fr-FR" sz="2000" dirty="0">
                <a:solidFill>
                  <a:schemeClr val="accent2"/>
                </a:solidFill>
              </a:rPr>
              <a:t> </a:t>
            </a:r>
            <a:r>
              <a:rPr lang="fr-FR" sz="2000" dirty="0" err="1">
                <a:solidFill>
                  <a:schemeClr val="accent2"/>
                </a:solidFill>
              </a:rPr>
              <a:t>intent</a:t>
            </a:r>
            <a:r>
              <a:rPr lang="fr-FR" sz="2000" dirty="0"/>
              <a:t>, if grain </a:t>
            </a:r>
            <a:r>
              <a:rPr lang="fr-FR" sz="2000" dirty="0" err="1"/>
              <a:t>was</a:t>
            </a:r>
            <a:r>
              <a:rPr lang="fr-FR" sz="2000" dirty="0"/>
              <a:t> </a:t>
            </a:r>
            <a:r>
              <a:rPr lang="fr-FR" sz="2000" dirty="0" err="1"/>
              <a:t>present</a:t>
            </a:r>
            <a:r>
              <a:rPr lang="fr-FR" sz="2000" dirty="0"/>
              <a:t> in the source </a:t>
            </a:r>
            <a:r>
              <a:rPr lang="fr-FR" sz="2000" dirty="0" err="1"/>
              <a:t>video</a:t>
            </a:r>
            <a:endParaRPr lang="fr-FR" sz="2000" strike="sngStrike" dirty="0"/>
          </a:p>
          <a:p>
            <a:pPr lvl="1">
              <a:lnSpc>
                <a:spcPct val="100000"/>
              </a:lnSpc>
            </a:pPr>
            <a:r>
              <a:rPr lang="fr-FR" sz="2000" dirty="0"/>
              <a:t>To </a:t>
            </a:r>
            <a:r>
              <a:rPr lang="fr-FR" sz="2000" dirty="0" err="1"/>
              <a:t>hide</a:t>
            </a:r>
            <a:r>
              <a:rPr lang="fr-FR" sz="2000" dirty="0"/>
              <a:t> </a:t>
            </a:r>
            <a:r>
              <a:rPr lang="fr-FR" sz="2000" dirty="0">
                <a:solidFill>
                  <a:schemeClr val="accent2"/>
                </a:solidFill>
              </a:rPr>
              <a:t>compression </a:t>
            </a:r>
            <a:r>
              <a:rPr lang="fr-FR" sz="2000" dirty="0" err="1">
                <a:solidFill>
                  <a:schemeClr val="accent2"/>
                </a:solidFill>
              </a:rPr>
              <a:t>defects</a:t>
            </a:r>
            <a:r>
              <a:rPr lang="fr-FR" sz="2000" dirty="0">
                <a:solidFill>
                  <a:schemeClr val="accent2"/>
                </a:solidFill>
              </a:rPr>
              <a:t> </a:t>
            </a:r>
            <a:r>
              <a:rPr lang="fr-FR" sz="2000" dirty="0"/>
              <a:t>(</a:t>
            </a:r>
            <a:r>
              <a:rPr lang="fr-FR" sz="2000" dirty="0" err="1"/>
              <a:t>blurring</a:t>
            </a:r>
            <a:r>
              <a:rPr lang="fr-FR" sz="2000" dirty="0"/>
              <a:t>, blocks, </a:t>
            </a:r>
            <a:r>
              <a:rPr lang="fr-FR" sz="2000" dirty="0" err="1"/>
              <a:t>etc</a:t>
            </a:r>
            <a:r>
              <a:rPr lang="fr-FR" sz="2000" dirty="0"/>
              <a:t>)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r-FR" sz="2400" b="1" dirty="0">
                <a:solidFill>
                  <a:schemeClr val="accent4"/>
                </a:solidFill>
                <a:sym typeface="Wingdings" panose="05000000000000000000" pitchFamily="2" charset="2"/>
              </a:rPr>
              <a:t> subjective </a:t>
            </a:r>
            <a:r>
              <a:rPr lang="fr-FR" sz="2400" b="1" dirty="0" err="1">
                <a:solidFill>
                  <a:schemeClr val="accent4"/>
                </a:solidFill>
                <a:sym typeface="Wingdings" panose="05000000000000000000" pitchFamily="2" charset="2"/>
              </a:rPr>
              <a:t>quality</a:t>
            </a:r>
            <a:r>
              <a:rPr lang="fr-FR" sz="2400" b="1" dirty="0">
                <a:solidFill>
                  <a:schemeClr val="accent4"/>
                </a:solidFill>
                <a:sym typeface="Wingdings" panose="05000000000000000000" pitchFamily="2" charset="2"/>
              </a:rPr>
              <a:t> </a:t>
            </a:r>
            <a:r>
              <a:rPr lang="fr-FR" sz="2400" b="1" dirty="0" err="1">
                <a:solidFill>
                  <a:schemeClr val="accent4"/>
                </a:solidFill>
                <a:sym typeface="Wingdings" panose="05000000000000000000" pitchFamily="2" charset="2"/>
              </a:rPr>
              <a:t>improvement</a:t>
            </a:r>
            <a:endParaRPr lang="fr-FR" sz="2400" b="1" dirty="0">
              <a:solidFill>
                <a:schemeClr val="accent4"/>
              </a:solidFill>
              <a:sym typeface="Wingdings" panose="05000000000000000000" pitchFamily="2" charset="2"/>
            </a:endParaRPr>
          </a:p>
          <a:p>
            <a:pPr marL="457200" lvl="1" indent="0">
              <a:lnSpc>
                <a:spcPct val="100000"/>
              </a:lnSpc>
              <a:buNone/>
            </a:pPr>
            <a:endParaRPr lang="fr-FR" sz="2000" dirty="0"/>
          </a:p>
          <a:p>
            <a:pPr marL="457200" lvl="1" indent="0">
              <a:lnSpc>
                <a:spcPct val="100000"/>
              </a:lnSpc>
              <a:buNone/>
            </a:pPr>
            <a:r>
              <a:rPr lang="fr-FR" sz="2000" dirty="0" err="1"/>
              <a:t>Synthesis</a:t>
            </a:r>
            <a:r>
              <a:rPr lang="fr-FR" sz="2000" dirty="0"/>
              <a:t> </a:t>
            </a:r>
            <a:r>
              <a:rPr lang="fr-FR" sz="2000" dirty="0" err="1"/>
              <a:t>follows</a:t>
            </a:r>
            <a:r>
              <a:rPr lang="fr-FR" sz="2000" dirty="0"/>
              <a:t> a </a:t>
            </a:r>
            <a:r>
              <a:rPr lang="fr-FR" sz="2000" dirty="0" err="1"/>
              <a:t>defined</a:t>
            </a:r>
            <a:r>
              <a:rPr lang="fr-FR" sz="2000" dirty="0"/>
              <a:t> </a:t>
            </a:r>
            <a:r>
              <a:rPr lang="fr-FR" sz="2000" dirty="0">
                <a:solidFill>
                  <a:schemeClr val="accent2"/>
                </a:solidFill>
              </a:rPr>
              <a:t>model</a:t>
            </a:r>
            <a:r>
              <a:rPr lang="fr-FR" sz="2000" dirty="0"/>
              <a:t>, </a:t>
            </a:r>
            <a:r>
              <a:rPr lang="fr-FR" sz="2000" dirty="0" err="1"/>
              <a:t>with</a:t>
            </a:r>
            <a:r>
              <a:rPr lang="fr-FR" sz="2000" dirty="0"/>
              <a:t> </a:t>
            </a:r>
            <a:r>
              <a:rPr lang="fr-FR" sz="2000" dirty="0" err="1"/>
              <a:t>parameters</a:t>
            </a:r>
            <a:r>
              <a:rPr lang="fr-FR" sz="2000" dirty="0"/>
              <a:t> </a:t>
            </a:r>
            <a:r>
              <a:rPr lang="fr-FR" sz="2000" dirty="0" err="1"/>
              <a:t>embedded</a:t>
            </a:r>
            <a:r>
              <a:rPr lang="fr-FR" sz="2000" dirty="0"/>
              <a:t> in the </a:t>
            </a:r>
            <a:r>
              <a:rPr lang="fr-FR" sz="2000" dirty="0" err="1"/>
              <a:t>bitstream</a:t>
            </a:r>
            <a:r>
              <a:rPr lang="fr-FR" sz="2000" dirty="0"/>
              <a:t> (</a:t>
            </a:r>
            <a:r>
              <a:rPr lang="fr-FR" sz="2000" dirty="0" err="1">
                <a:solidFill>
                  <a:schemeClr val="accent2"/>
                </a:solidFill>
              </a:rPr>
              <a:t>metadata</a:t>
            </a:r>
            <a:r>
              <a:rPr lang="fr-FR" sz="2000" dirty="0"/>
              <a:t> = SEI message). </a:t>
            </a:r>
            <a:r>
              <a:rPr lang="fr-FR" sz="2000" dirty="0" err="1"/>
              <a:t>Available</a:t>
            </a:r>
            <a:r>
              <a:rPr lang="fr-FR" sz="2000" dirty="0"/>
              <a:t> </a:t>
            </a:r>
            <a:r>
              <a:rPr lang="fr-FR" sz="2000" dirty="0" err="1"/>
              <a:t>since</a:t>
            </a:r>
            <a:r>
              <a:rPr lang="fr-FR" sz="2000" dirty="0"/>
              <a:t> AVC</a:t>
            </a:r>
          </a:p>
        </p:txBody>
      </p:sp>
    </p:spTree>
    <p:extLst>
      <p:ext uri="{BB962C8B-B14F-4D97-AF65-F5344CB8AC3E}">
        <p14:creationId xmlns:p14="http://schemas.microsoft.com/office/powerpoint/2010/main" val="2570235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A78F20-E7C8-544B-BEA4-7627499A2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BFB62B-78F9-9A72-5B16-236BEB3E0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D488A1-AED4-8785-B3E9-015523ADD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A72B7C-1E17-D29C-0B39-12714EDF8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architecture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C4375AD-2A2D-D20C-CDB1-54AAC38C2993}"/>
              </a:ext>
            </a:extLst>
          </p:cNvPr>
          <p:cNvCxnSpPr>
            <a:cxnSpLocks/>
            <a:stCxn id="16" idx="3"/>
            <a:endCxn id="17" idx="1"/>
          </p:cNvCxnSpPr>
          <p:nvPr/>
        </p:nvCxnSpPr>
        <p:spPr>
          <a:xfrm>
            <a:off x="5347777" y="3423007"/>
            <a:ext cx="1390090" cy="14277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F0493035-5B05-DFE7-AF62-18C0A63BADFF}"/>
              </a:ext>
            </a:extLst>
          </p:cNvPr>
          <p:cNvSpPr/>
          <p:nvPr/>
        </p:nvSpPr>
        <p:spPr>
          <a:xfrm>
            <a:off x="2687051" y="3181833"/>
            <a:ext cx="1113063" cy="48234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Denoise</a:t>
            </a:r>
          </a:p>
        </p:txBody>
      </p:sp>
      <p:grpSp>
        <p:nvGrpSpPr>
          <p:cNvPr id="9" name="Graphic 41" descr="Image outline">
            <a:extLst>
              <a:ext uri="{FF2B5EF4-FFF2-40B4-BE49-F238E27FC236}">
                <a16:creationId xmlns:a16="http://schemas.microsoft.com/office/drawing/2014/main" id="{68AAE675-B08B-F1F4-9413-077CA9C892B4}"/>
              </a:ext>
            </a:extLst>
          </p:cNvPr>
          <p:cNvGrpSpPr/>
          <p:nvPr/>
        </p:nvGrpSpPr>
        <p:grpSpPr>
          <a:xfrm>
            <a:off x="1205562" y="3183936"/>
            <a:ext cx="626531" cy="478142"/>
            <a:chOff x="1826284" y="4062572"/>
            <a:chExt cx="723900" cy="552450"/>
          </a:xfrm>
          <a:solidFill>
            <a:srgbClr val="000000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DE9F51E-FC7D-C094-BD5A-0B3CEDDBDEC8}"/>
                </a:ext>
              </a:extLst>
            </p:cNvPr>
            <p:cNvSpPr/>
            <p:nvPr/>
          </p:nvSpPr>
          <p:spPr>
            <a:xfrm>
              <a:off x="1892304" y="4167347"/>
              <a:ext cx="581679" cy="352425"/>
            </a:xfrm>
            <a:custGeom>
              <a:avLst/>
              <a:gdLst>
                <a:gd name="connsiteX0" fmla="*/ 10180 w 581679"/>
                <a:gd name="connsiteY0" fmla="*/ 352425 h 352425"/>
                <a:gd name="connsiteX1" fmla="*/ 572155 w 581679"/>
                <a:gd name="connsiteY1" fmla="*/ 352425 h 352425"/>
                <a:gd name="connsiteX2" fmla="*/ 581680 w 581679"/>
                <a:gd name="connsiteY2" fmla="*/ 342900 h 352425"/>
                <a:gd name="connsiteX3" fmla="*/ 580727 w 581679"/>
                <a:gd name="connsiteY3" fmla="*/ 338138 h 352425"/>
                <a:gd name="connsiteX4" fmla="*/ 447377 w 581679"/>
                <a:gd name="connsiteY4" fmla="*/ 109538 h 352425"/>
                <a:gd name="connsiteX5" fmla="*/ 438805 w 581679"/>
                <a:gd name="connsiteY5" fmla="*/ 104775 h 352425"/>
                <a:gd name="connsiteX6" fmla="*/ 438805 w 581679"/>
                <a:gd name="connsiteY6" fmla="*/ 104775 h 352425"/>
                <a:gd name="connsiteX7" fmla="*/ 430232 w 581679"/>
                <a:gd name="connsiteY7" fmla="*/ 109538 h 352425"/>
                <a:gd name="connsiteX8" fmla="*/ 370225 w 581679"/>
                <a:gd name="connsiteY8" fmla="*/ 220980 h 352425"/>
                <a:gd name="connsiteX9" fmla="*/ 227350 w 581679"/>
                <a:gd name="connsiteY9" fmla="*/ 3810 h 352425"/>
                <a:gd name="connsiteX10" fmla="*/ 219730 w 581679"/>
                <a:gd name="connsiteY10" fmla="*/ 0 h 352425"/>
                <a:gd name="connsiteX11" fmla="*/ 219730 w 581679"/>
                <a:gd name="connsiteY11" fmla="*/ 0 h 352425"/>
                <a:gd name="connsiteX12" fmla="*/ 212110 w 581679"/>
                <a:gd name="connsiteY12" fmla="*/ 4763 h 352425"/>
                <a:gd name="connsiteX13" fmla="*/ 98762 w 581679"/>
                <a:gd name="connsiteY13" fmla="*/ 183833 h 352425"/>
                <a:gd name="connsiteX14" fmla="*/ 95905 w 581679"/>
                <a:gd name="connsiteY14" fmla="*/ 187643 h 352425"/>
                <a:gd name="connsiteX15" fmla="*/ 1607 w 581679"/>
                <a:gd name="connsiteY15" fmla="*/ 338138 h 352425"/>
                <a:gd name="connsiteX16" fmla="*/ 4465 w 581679"/>
                <a:gd name="connsiteY16" fmla="*/ 351473 h 352425"/>
                <a:gd name="connsiteX17" fmla="*/ 10180 w 581679"/>
                <a:gd name="connsiteY17" fmla="*/ 352425 h 352425"/>
                <a:gd name="connsiteX18" fmla="*/ 438805 w 581679"/>
                <a:gd name="connsiteY18" fmla="*/ 134302 h 352425"/>
                <a:gd name="connsiteX19" fmla="*/ 555962 w 581679"/>
                <a:gd name="connsiteY19" fmla="*/ 333375 h 352425"/>
                <a:gd name="connsiteX20" fmla="*/ 443567 w 581679"/>
                <a:gd name="connsiteY20" fmla="*/ 333375 h 352425"/>
                <a:gd name="connsiteX21" fmla="*/ 381655 w 581679"/>
                <a:gd name="connsiteY21" fmla="*/ 239077 h 352425"/>
                <a:gd name="connsiteX22" fmla="*/ 438805 w 581679"/>
                <a:gd name="connsiteY22" fmla="*/ 134302 h 352425"/>
                <a:gd name="connsiteX23" fmla="*/ 438805 w 581679"/>
                <a:gd name="connsiteY23" fmla="*/ 134302 h 352425"/>
                <a:gd name="connsiteX24" fmla="*/ 438805 w 581679"/>
                <a:gd name="connsiteY24" fmla="*/ 134302 h 352425"/>
                <a:gd name="connsiteX25" fmla="*/ 315932 w 581679"/>
                <a:gd name="connsiteY25" fmla="*/ 173355 h 352425"/>
                <a:gd name="connsiteX26" fmla="*/ 257830 w 581679"/>
                <a:gd name="connsiteY26" fmla="*/ 139065 h 352425"/>
                <a:gd name="connsiteX27" fmla="*/ 246400 w 581679"/>
                <a:gd name="connsiteY27" fmla="*/ 140970 h 352425"/>
                <a:gd name="connsiteX28" fmla="*/ 219730 w 581679"/>
                <a:gd name="connsiteY28" fmla="*/ 167640 h 352425"/>
                <a:gd name="connsiteX29" fmla="*/ 197822 w 581679"/>
                <a:gd name="connsiteY29" fmla="*/ 145733 h 352425"/>
                <a:gd name="connsiteX30" fmla="*/ 187345 w 581679"/>
                <a:gd name="connsiteY30" fmla="*/ 143827 h 352425"/>
                <a:gd name="connsiteX31" fmla="*/ 131147 w 581679"/>
                <a:gd name="connsiteY31" fmla="*/ 168593 h 352425"/>
                <a:gd name="connsiteX32" fmla="*/ 219730 w 581679"/>
                <a:gd name="connsiteY32" fmla="*/ 27623 h 352425"/>
                <a:gd name="connsiteX33" fmla="*/ 219730 w 581679"/>
                <a:gd name="connsiteY33" fmla="*/ 27623 h 352425"/>
                <a:gd name="connsiteX34" fmla="*/ 315932 w 581679"/>
                <a:gd name="connsiteY34" fmla="*/ 173355 h 352425"/>
                <a:gd name="connsiteX35" fmla="*/ 113050 w 581679"/>
                <a:gd name="connsiteY35" fmla="*/ 198120 h 352425"/>
                <a:gd name="connsiteX36" fmla="*/ 189250 w 581679"/>
                <a:gd name="connsiteY36" fmla="*/ 163830 h 352425"/>
                <a:gd name="connsiteX37" fmla="*/ 213062 w 581679"/>
                <a:gd name="connsiteY37" fmla="*/ 187643 h 352425"/>
                <a:gd name="connsiteX38" fmla="*/ 226397 w 581679"/>
                <a:gd name="connsiteY38" fmla="*/ 187643 h 352425"/>
                <a:gd name="connsiteX39" fmla="*/ 254972 w 581679"/>
                <a:gd name="connsiteY39" fmla="*/ 159068 h 352425"/>
                <a:gd name="connsiteX40" fmla="*/ 338792 w 581679"/>
                <a:gd name="connsiteY40" fmla="*/ 207645 h 352425"/>
                <a:gd name="connsiteX41" fmla="*/ 338792 w 581679"/>
                <a:gd name="connsiteY41" fmla="*/ 207645 h 352425"/>
                <a:gd name="connsiteX42" fmla="*/ 420707 w 581679"/>
                <a:gd name="connsiteY42" fmla="*/ 333375 h 352425"/>
                <a:gd name="connsiteX43" fmla="*/ 27325 w 581679"/>
                <a:gd name="connsiteY43" fmla="*/ 333375 h 352425"/>
                <a:gd name="connsiteX44" fmla="*/ 113050 w 581679"/>
                <a:gd name="connsiteY44" fmla="*/ 19812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81679" h="352425">
                  <a:moveTo>
                    <a:pt x="10180" y="352425"/>
                  </a:moveTo>
                  <a:lnTo>
                    <a:pt x="572155" y="352425"/>
                  </a:lnTo>
                  <a:cubicBezTo>
                    <a:pt x="577870" y="352425"/>
                    <a:pt x="581680" y="348615"/>
                    <a:pt x="581680" y="342900"/>
                  </a:cubicBezTo>
                  <a:cubicBezTo>
                    <a:pt x="581680" y="340995"/>
                    <a:pt x="581680" y="340042"/>
                    <a:pt x="580727" y="338138"/>
                  </a:cubicBezTo>
                  <a:lnTo>
                    <a:pt x="447377" y="109538"/>
                  </a:lnTo>
                  <a:cubicBezTo>
                    <a:pt x="445472" y="106680"/>
                    <a:pt x="442615" y="104775"/>
                    <a:pt x="438805" y="104775"/>
                  </a:cubicBezTo>
                  <a:lnTo>
                    <a:pt x="438805" y="104775"/>
                  </a:lnTo>
                  <a:cubicBezTo>
                    <a:pt x="434995" y="104775"/>
                    <a:pt x="432137" y="106680"/>
                    <a:pt x="430232" y="109538"/>
                  </a:cubicBezTo>
                  <a:lnTo>
                    <a:pt x="370225" y="220980"/>
                  </a:lnTo>
                  <a:lnTo>
                    <a:pt x="227350" y="3810"/>
                  </a:lnTo>
                  <a:cubicBezTo>
                    <a:pt x="226397" y="1905"/>
                    <a:pt x="222587" y="0"/>
                    <a:pt x="219730" y="0"/>
                  </a:cubicBezTo>
                  <a:lnTo>
                    <a:pt x="219730" y="0"/>
                  </a:lnTo>
                  <a:cubicBezTo>
                    <a:pt x="216872" y="0"/>
                    <a:pt x="213062" y="1905"/>
                    <a:pt x="212110" y="4763"/>
                  </a:cubicBezTo>
                  <a:lnTo>
                    <a:pt x="98762" y="183833"/>
                  </a:lnTo>
                  <a:cubicBezTo>
                    <a:pt x="97810" y="184785"/>
                    <a:pt x="96857" y="186690"/>
                    <a:pt x="95905" y="187643"/>
                  </a:cubicBezTo>
                  <a:lnTo>
                    <a:pt x="1607" y="338138"/>
                  </a:lnTo>
                  <a:cubicBezTo>
                    <a:pt x="-1250" y="342900"/>
                    <a:pt x="-298" y="348615"/>
                    <a:pt x="4465" y="351473"/>
                  </a:cubicBezTo>
                  <a:cubicBezTo>
                    <a:pt x="6370" y="351473"/>
                    <a:pt x="8275" y="352425"/>
                    <a:pt x="10180" y="352425"/>
                  </a:cubicBezTo>
                  <a:close/>
                  <a:moveTo>
                    <a:pt x="438805" y="134302"/>
                  </a:moveTo>
                  <a:lnTo>
                    <a:pt x="555962" y="333375"/>
                  </a:lnTo>
                  <a:lnTo>
                    <a:pt x="443567" y="333375"/>
                  </a:lnTo>
                  <a:lnTo>
                    <a:pt x="381655" y="239077"/>
                  </a:lnTo>
                  <a:lnTo>
                    <a:pt x="438805" y="134302"/>
                  </a:lnTo>
                  <a:cubicBezTo>
                    <a:pt x="438805" y="134302"/>
                    <a:pt x="438805" y="134302"/>
                    <a:pt x="438805" y="134302"/>
                  </a:cubicBezTo>
                  <a:cubicBezTo>
                    <a:pt x="438805" y="134302"/>
                    <a:pt x="438805" y="134302"/>
                    <a:pt x="438805" y="134302"/>
                  </a:cubicBezTo>
                  <a:close/>
                  <a:moveTo>
                    <a:pt x="315932" y="173355"/>
                  </a:moveTo>
                  <a:lnTo>
                    <a:pt x="257830" y="139065"/>
                  </a:lnTo>
                  <a:cubicBezTo>
                    <a:pt x="254020" y="137160"/>
                    <a:pt x="249257" y="137160"/>
                    <a:pt x="246400" y="140970"/>
                  </a:cubicBezTo>
                  <a:lnTo>
                    <a:pt x="219730" y="167640"/>
                  </a:lnTo>
                  <a:lnTo>
                    <a:pt x="197822" y="145733"/>
                  </a:lnTo>
                  <a:cubicBezTo>
                    <a:pt x="194965" y="142875"/>
                    <a:pt x="191155" y="141923"/>
                    <a:pt x="187345" y="143827"/>
                  </a:cubicBezTo>
                  <a:lnTo>
                    <a:pt x="131147" y="168593"/>
                  </a:lnTo>
                  <a:lnTo>
                    <a:pt x="219730" y="27623"/>
                  </a:lnTo>
                  <a:cubicBezTo>
                    <a:pt x="219730" y="27623"/>
                    <a:pt x="219730" y="27623"/>
                    <a:pt x="219730" y="27623"/>
                  </a:cubicBezTo>
                  <a:lnTo>
                    <a:pt x="315932" y="173355"/>
                  </a:lnTo>
                  <a:close/>
                  <a:moveTo>
                    <a:pt x="113050" y="198120"/>
                  </a:moveTo>
                  <a:lnTo>
                    <a:pt x="189250" y="163830"/>
                  </a:lnTo>
                  <a:lnTo>
                    <a:pt x="213062" y="187643"/>
                  </a:lnTo>
                  <a:cubicBezTo>
                    <a:pt x="216872" y="191452"/>
                    <a:pt x="222587" y="191452"/>
                    <a:pt x="226397" y="187643"/>
                  </a:cubicBezTo>
                  <a:lnTo>
                    <a:pt x="254972" y="159068"/>
                  </a:lnTo>
                  <a:lnTo>
                    <a:pt x="338792" y="207645"/>
                  </a:lnTo>
                  <a:cubicBezTo>
                    <a:pt x="338792" y="207645"/>
                    <a:pt x="338792" y="207645"/>
                    <a:pt x="338792" y="207645"/>
                  </a:cubicBezTo>
                  <a:lnTo>
                    <a:pt x="420707" y="333375"/>
                  </a:lnTo>
                  <a:lnTo>
                    <a:pt x="27325" y="333375"/>
                  </a:lnTo>
                  <a:lnTo>
                    <a:pt x="113050" y="1981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B783D2F-7565-C0A2-0B16-53F747D22C68}"/>
                </a:ext>
              </a:extLst>
            </p:cNvPr>
            <p:cNvSpPr/>
            <p:nvPr/>
          </p:nvSpPr>
          <p:spPr>
            <a:xfrm>
              <a:off x="1959634" y="4148297"/>
              <a:ext cx="57150" cy="57150"/>
            </a:xfrm>
            <a:custGeom>
              <a:avLst/>
              <a:gdLst>
                <a:gd name="connsiteX0" fmla="*/ 28575 w 57150"/>
                <a:gd name="connsiteY0" fmla="*/ 57150 h 57150"/>
                <a:gd name="connsiteX1" fmla="*/ 57150 w 57150"/>
                <a:gd name="connsiteY1" fmla="*/ 28575 h 57150"/>
                <a:gd name="connsiteX2" fmla="*/ 28575 w 57150"/>
                <a:gd name="connsiteY2" fmla="*/ 0 h 57150"/>
                <a:gd name="connsiteX3" fmla="*/ 0 w 57150"/>
                <a:gd name="connsiteY3" fmla="*/ 28575 h 57150"/>
                <a:gd name="connsiteX4" fmla="*/ 28575 w 57150"/>
                <a:gd name="connsiteY4" fmla="*/ 57150 h 57150"/>
                <a:gd name="connsiteX5" fmla="*/ 28575 w 57150"/>
                <a:gd name="connsiteY5" fmla="*/ 19050 h 57150"/>
                <a:gd name="connsiteX6" fmla="*/ 38100 w 57150"/>
                <a:gd name="connsiteY6" fmla="*/ 28575 h 57150"/>
                <a:gd name="connsiteX7" fmla="*/ 28575 w 57150"/>
                <a:gd name="connsiteY7" fmla="*/ 38100 h 57150"/>
                <a:gd name="connsiteX8" fmla="*/ 19050 w 57150"/>
                <a:gd name="connsiteY8" fmla="*/ 28575 h 57150"/>
                <a:gd name="connsiteX9" fmla="*/ 28575 w 57150"/>
                <a:gd name="connsiteY9" fmla="*/ 190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0" h="57150">
                  <a:moveTo>
                    <a:pt x="28575" y="57150"/>
                  </a:moveTo>
                  <a:cubicBezTo>
                    <a:pt x="44768" y="57150"/>
                    <a:pt x="57150" y="44768"/>
                    <a:pt x="57150" y="28575"/>
                  </a:cubicBezTo>
                  <a:cubicBezTo>
                    <a:pt x="57150" y="12382"/>
                    <a:pt x="44768" y="0"/>
                    <a:pt x="28575" y="0"/>
                  </a:cubicBezTo>
                  <a:cubicBezTo>
                    <a:pt x="12382" y="0"/>
                    <a:pt x="0" y="12382"/>
                    <a:pt x="0" y="28575"/>
                  </a:cubicBezTo>
                  <a:cubicBezTo>
                    <a:pt x="0" y="44768"/>
                    <a:pt x="12382" y="57150"/>
                    <a:pt x="28575" y="57150"/>
                  </a:cubicBezTo>
                  <a:close/>
                  <a:moveTo>
                    <a:pt x="28575" y="19050"/>
                  </a:moveTo>
                  <a:cubicBezTo>
                    <a:pt x="34290" y="19050"/>
                    <a:pt x="38100" y="22860"/>
                    <a:pt x="38100" y="28575"/>
                  </a:cubicBezTo>
                  <a:cubicBezTo>
                    <a:pt x="38100" y="34290"/>
                    <a:pt x="34290" y="38100"/>
                    <a:pt x="28575" y="38100"/>
                  </a:cubicBezTo>
                  <a:cubicBezTo>
                    <a:pt x="22860" y="38100"/>
                    <a:pt x="19050" y="34290"/>
                    <a:pt x="19050" y="28575"/>
                  </a:cubicBezTo>
                  <a:cubicBezTo>
                    <a:pt x="19050" y="22860"/>
                    <a:pt x="22860" y="19050"/>
                    <a:pt x="28575" y="190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4A4D25C-37D4-E527-9182-4B9CFAFC7559}"/>
                </a:ext>
              </a:extLst>
            </p:cNvPr>
            <p:cNvSpPr/>
            <p:nvPr/>
          </p:nvSpPr>
          <p:spPr>
            <a:xfrm>
              <a:off x="1826284" y="4062572"/>
              <a:ext cx="723900" cy="552450"/>
            </a:xfrm>
            <a:custGeom>
              <a:avLst/>
              <a:gdLst>
                <a:gd name="connsiteX0" fmla="*/ 723900 w 723900"/>
                <a:gd name="connsiteY0" fmla="*/ 0 h 552450"/>
                <a:gd name="connsiteX1" fmla="*/ 0 w 723900"/>
                <a:gd name="connsiteY1" fmla="*/ 0 h 552450"/>
                <a:gd name="connsiteX2" fmla="*/ 0 w 723900"/>
                <a:gd name="connsiteY2" fmla="*/ 552450 h 552450"/>
                <a:gd name="connsiteX3" fmla="*/ 723900 w 723900"/>
                <a:gd name="connsiteY3" fmla="*/ 552450 h 552450"/>
                <a:gd name="connsiteX4" fmla="*/ 723900 w 723900"/>
                <a:gd name="connsiteY4" fmla="*/ 0 h 552450"/>
                <a:gd name="connsiteX5" fmla="*/ 704850 w 723900"/>
                <a:gd name="connsiteY5" fmla="*/ 533400 h 552450"/>
                <a:gd name="connsiteX6" fmla="*/ 19050 w 723900"/>
                <a:gd name="connsiteY6" fmla="*/ 533400 h 552450"/>
                <a:gd name="connsiteX7" fmla="*/ 19050 w 723900"/>
                <a:gd name="connsiteY7" fmla="*/ 19050 h 552450"/>
                <a:gd name="connsiteX8" fmla="*/ 704850 w 723900"/>
                <a:gd name="connsiteY8" fmla="*/ 19050 h 552450"/>
                <a:gd name="connsiteX9" fmla="*/ 704850 w 723900"/>
                <a:gd name="connsiteY9" fmla="*/ 53340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552450">
                  <a:moveTo>
                    <a:pt x="723900" y="0"/>
                  </a:moveTo>
                  <a:lnTo>
                    <a:pt x="0" y="0"/>
                  </a:lnTo>
                  <a:lnTo>
                    <a:pt x="0" y="552450"/>
                  </a:lnTo>
                  <a:lnTo>
                    <a:pt x="723900" y="552450"/>
                  </a:lnTo>
                  <a:lnTo>
                    <a:pt x="723900" y="0"/>
                  </a:lnTo>
                  <a:close/>
                  <a:moveTo>
                    <a:pt x="704850" y="533400"/>
                  </a:moveTo>
                  <a:lnTo>
                    <a:pt x="19050" y="533400"/>
                  </a:lnTo>
                  <a:lnTo>
                    <a:pt x="19050" y="19050"/>
                  </a:lnTo>
                  <a:lnTo>
                    <a:pt x="704850" y="19050"/>
                  </a:lnTo>
                  <a:lnTo>
                    <a:pt x="704850" y="5334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EFFF412C-133F-1144-197D-F95AA0CF8CA1}"/>
              </a:ext>
            </a:extLst>
          </p:cNvPr>
          <p:cNvSpPr txBox="1"/>
          <p:nvPr/>
        </p:nvSpPr>
        <p:spPr>
          <a:xfrm>
            <a:off x="913239" y="2307830"/>
            <a:ext cx="1282482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dirty="0"/>
              <a:t>Source video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59EA0B2-A71D-8E0C-F33D-BA56C7C391D6}"/>
              </a:ext>
            </a:extLst>
          </p:cNvPr>
          <p:cNvCxnSpPr>
            <a:cxnSpLocks/>
            <a:stCxn id="8" idx="3"/>
            <a:endCxn id="16" idx="1"/>
          </p:cNvCxnSpPr>
          <p:nvPr/>
        </p:nvCxnSpPr>
        <p:spPr>
          <a:xfrm>
            <a:off x="3800114" y="3423007"/>
            <a:ext cx="43460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FB1066B6-EF95-B7E4-71D2-9378C2059CA3}"/>
              </a:ext>
            </a:extLst>
          </p:cNvPr>
          <p:cNvSpPr/>
          <p:nvPr/>
        </p:nvSpPr>
        <p:spPr>
          <a:xfrm>
            <a:off x="2136283" y="4061559"/>
            <a:ext cx="2098431" cy="48234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Grain model fitting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3BAF216-705C-8FE8-E1B6-29E80AB59B50}"/>
              </a:ext>
            </a:extLst>
          </p:cNvPr>
          <p:cNvSpPr/>
          <p:nvPr/>
        </p:nvSpPr>
        <p:spPr>
          <a:xfrm>
            <a:off x="4234714" y="3181833"/>
            <a:ext cx="1113063" cy="482347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Encode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ECAF889-C581-0ED0-6B3D-FF2A2B3EE143}"/>
              </a:ext>
            </a:extLst>
          </p:cNvPr>
          <p:cNvSpPr/>
          <p:nvPr/>
        </p:nvSpPr>
        <p:spPr>
          <a:xfrm>
            <a:off x="6737867" y="3196110"/>
            <a:ext cx="1113063" cy="482347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Decode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077D78C-E77C-07CC-80C8-2CFF9DBE9C23}"/>
              </a:ext>
            </a:extLst>
          </p:cNvPr>
          <p:cNvSpPr/>
          <p:nvPr/>
        </p:nvSpPr>
        <p:spPr>
          <a:xfrm>
            <a:off x="8271381" y="3196109"/>
            <a:ext cx="1308100" cy="48234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Add grain</a:t>
            </a:r>
          </a:p>
        </p:txBody>
      </p:sp>
      <p:grpSp>
        <p:nvGrpSpPr>
          <p:cNvPr id="19" name="Graphic 41" descr="Image outline">
            <a:extLst>
              <a:ext uri="{FF2B5EF4-FFF2-40B4-BE49-F238E27FC236}">
                <a16:creationId xmlns:a16="http://schemas.microsoft.com/office/drawing/2014/main" id="{76AC57B5-259D-047A-C827-E94F17AED125}"/>
              </a:ext>
            </a:extLst>
          </p:cNvPr>
          <p:cNvGrpSpPr/>
          <p:nvPr/>
        </p:nvGrpSpPr>
        <p:grpSpPr>
          <a:xfrm>
            <a:off x="10356429" y="3185389"/>
            <a:ext cx="626531" cy="478142"/>
            <a:chOff x="1826284" y="4062572"/>
            <a:chExt cx="723900" cy="552450"/>
          </a:xfrm>
          <a:solidFill>
            <a:srgbClr val="000000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A15C516-0C3A-7942-556D-54EB575151BD}"/>
                </a:ext>
              </a:extLst>
            </p:cNvPr>
            <p:cNvSpPr/>
            <p:nvPr/>
          </p:nvSpPr>
          <p:spPr>
            <a:xfrm>
              <a:off x="1892304" y="4167347"/>
              <a:ext cx="581679" cy="352425"/>
            </a:xfrm>
            <a:custGeom>
              <a:avLst/>
              <a:gdLst>
                <a:gd name="connsiteX0" fmla="*/ 10180 w 581679"/>
                <a:gd name="connsiteY0" fmla="*/ 352425 h 352425"/>
                <a:gd name="connsiteX1" fmla="*/ 572155 w 581679"/>
                <a:gd name="connsiteY1" fmla="*/ 352425 h 352425"/>
                <a:gd name="connsiteX2" fmla="*/ 581680 w 581679"/>
                <a:gd name="connsiteY2" fmla="*/ 342900 h 352425"/>
                <a:gd name="connsiteX3" fmla="*/ 580727 w 581679"/>
                <a:gd name="connsiteY3" fmla="*/ 338138 h 352425"/>
                <a:gd name="connsiteX4" fmla="*/ 447377 w 581679"/>
                <a:gd name="connsiteY4" fmla="*/ 109538 h 352425"/>
                <a:gd name="connsiteX5" fmla="*/ 438805 w 581679"/>
                <a:gd name="connsiteY5" fmla="*/ 104775 h 352425"/>
                <a:gd name="connsiteX6" fmla="*/ 438805 w 581679"/>
                <a:gd name="connsiteY6" fmla="*/ 104775 h 352425"/>
                <a:gd name="connsiteX7" fmla="*/ 430232 w 581679"/>
                <a:gd name="connsiteY7" fmla="*/ 109538 h 352425"/>
                <a:gd name="connsiteX8" fmla="*/ 370225 w 581679"/>
                <a:gd name="connsiteY8" fmla="*/ 220980 h 352425"/>
                <a:gd name="connsiteX9" fmla="*/ 227350 w 581679"/>
                <a:gd name="connsiteY9" fmla="*/ 3810 h 352425"/>
                <a:gd name="connsiteX10" fmla="*/ 219730 w 581679"/>
                <a:gd name="connsiteY10" fmla="*/ 0 h 352425"/>
                <a:gd name="connsiteX11" fmla="*/ 219730 w 581679"/>
                <a:gd name="connsiteY11" fmla="*/ 0 h 352425"/>
                <a:gd name="connsiteX12" fmla="*/ 212110 w 581679"/>
                <a:gd name="connsiteY12" fmla="*/ 4763 h 352425"/>
                <a:gd name="connsiteX13" fmla="*/ 98762 w 581679"/>
                <a:gd name="connsiteY13" fmla="*/ 183833 h 352425"/>
                <a:gd name="connsiteX14" fmla="*/ 95905 w 581679"/>
                <a:gd name="connsiteY14" fmla="*/ 187643 h 352425"/>
                <a:gd name="connsiteX15" fmla="*/ 1607 w 581679"/>
                <a:gd name="connsiteY15" fmla="*/ 338138 h 352425"/>
                <a:gd name="connsiteX16" fmla="*/ 4465 w 581679"/>
                <a:gd name="connsiteY16" fmla="*/ 351473 h 352425"/>
                <a:gd name="connsiteX17" fmla="*/ 10180 w 581679"/>
                <a:gd name="connsiteY17" fmla="*/ 352425 h 352425"/>
                <a:gd name="connsiteX18" fmla="*/ 438805 w 581679"/>
                <a:gd name="connsiteY18" fmla="*/ 134302 h 352425"/>
                <a:gd name="connsiteX19" fmla="*/ 555962 w 581679"/>
                <a:gd name="connsiteY19" fmla="*/ 333375 h 352425"/>
                <a:gd name="connsiteX20" fmla="*/ 443567 w 581679"/>
                <a:gd name="connsiteY20" fmla="*/ 333375 h 352425"/>
                <a:gd name="connsiteX21" fmla="*/ 381655 w 581679"/>
                <a:gd name="connsiteY21" fmla="*/ 239077 h 352425"/>
                <a:gd name="connsiteX22" fmla="*/ 438805 w 581679"/>
                <a:gd name="connsiteY22" fmla="*/ 134302 h 352425"/>
                <a:gd name="connsiteX23" fmla="*/ 438805 w 581679"/>
                <a:gd name="connsiteY23" fmla="*/ 134302 h 352425"/>
                <a:gd name="connsiteX24" fmla="*/ 438805 w 581679"/>
                <a:gd name="connsiteY24" fmla="*/ 134302 h 352425"/>
                <a:gd name="connsiteX25" fmla="*/ 315932 w 581679"/>
                <a:gd name="connsiteY25" fmla="*/ 173355 h 352425"/>
                <a:gd name="connsiteX26" fmla="*/ 257830 w 581679"/>
                <a:gd name="connsiteY26" fmla="*/ 139065 h 352425"/>
                <a:gd name="connsiteX27" fmla="*/ 246400 w 581679"/>
                <a:gd name="connsiteY27" fmla="*/ 140970 h 352425"/>
                <a:gd name="connsiteX28" fmla="*/ 219730 w 581679"/>
                <a:gd name="connsiteY28" fmla="*/ 167640 h 352425"/>
                <a:gd name="connsiteX29" fmla="*/ 197822 w 581679"/>
                <a:gd name="connsiteY29" fmla="*/ 145733 h 352425"/>
                <a:gd name="connsiteX30" fmla="*/ 187345 w 581679"/>
                <a:gd name="connsiteY30" fmla="*/ 143827 h 352425"/>
                <a:gd name="connsiteX31" fmla="*/ 131147 w 581679"/>
                <a:gd name="connsiteY31" fmla="*/ 168593 h 352425"/>
                <a:gd name="connsiteX32" fmla="*/ 219730 w 581679"/>
                <a:gd name="connsiteY32" fmla="*/ 27623 h 352425"/>
                <a:gd name="connsiteX33" fmla="*/ 219730 w 581679"/>
                <a:gd name="connsiteY33" fmla="*/ 27623 h 352425"/>
                <a:gd name="connsiteX34" fmla="*/ 315932 w 581679"/>
                <a:gd name="connsiteY34" fmla="*/ 173355 h 352425"/>
                <a:gd name="connsiteX35" fmla="*/ 113050 w 581679"/>
                <a:gd name="connsiteY35" fmla="*/ 198120 h 352425"/>
                <a:gd name="connsiteX36" fmla="*/ 189250 w 581679"/>
                <a:gd name="connsiteY36" fmla="*/ 163830 h 352425"/>
                <a:gd name="connsiteX37" fmla="*/ 213062 w 581679"/>
                <a:gd name="connsiteY37" fmla="*/ 187643 h 352425"/>
                <a:gd name="connsiteX38" fmla="*/ 226397 w 581679"/>
                <a:gd name="connsiteY38" fmla="*/ 187643 h 352425"/>
                <a:gd name="connsiteX39" fmla="*/ 254972 w 581679"/>
                <a:gd name="connsiteY39" fmla="*/ 159068 h 352425"/>
                <a:gd name="connsiteX40" fmla="*/ 338792 w 581679"/>
                <a:gd name="connsiteY40" fmla="*/ 207645 h 352425"/>
                <a:gd name="connsiteX41" fmla="*/ 338792 w 581679"/>
                <a:gd name="connsiteY41" fmla="*/ 207645 h 352425"/>
                <a:gd name="connsiteX42" fmla="*/ 420707 w 581679"/>
                <a:gd name="connsiteY42" fmla="*/ 333375 h 352425"/>
                <a:gd name="connsiteX43" fmla="*/ 27325 w 581679"/>
                <a:gd name="connsiteY43" fmla="*/ 333375 h 352425"/>
                <a:gd name="connsiteX44" fmla="*/ 113050 w 581679"/>
                <a:gd name="connsiteY44" fmla="*/ 19812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81679" h="352425">
                  <a:moveTo>
                    <a:pt x="10180" y="352425"/>
                  </a:moveTo>
                  <a:lnTo>
                    <a:pt x="572155" y="352425"/>
                  </a:lnTo>
                  <a:cubicBezTo>
                    <a:pt x="577870" y="352425"/>
                    <a:pt x="581680" y="348615"/>
                    <a:pt x="581680" y="342900"/>
                  </a:cubicBezTo>
                  <a:cubicBezTo>
                    <a:pt x="581680" y="340995"/>
                    <a:pt x="581680" y="340042"/>
                    <a:pt x="580727" y="338138"/>
                  </a:cubicBezTo>
                  <a:lnTo>
                    <a:pt x="447377" y="109538"/>
                  </a:lnTo>
                  <a:cubicBezTo>
                    <a:pt x="445472" y="106680"/>
                    <a:pt x="442615" y="104775"/>
                    <a:pt x="438805" y="104775"/>
                  </a:cubicBezTo>
                  <a:lnTo>
                    <a:pt x="438805" y="104775"/>
                  </a:lnTo>
                  <a:cubicBezTo>
                    <a:pt x="434995" y="104775"/>
                    <a:pt x="432137" y="106680"/>
                    <a:pt x="430232" y="109538"/>
                  </a:cubicBezTo>
                  <a:lnTo>
                    <a:pt x="370225" y="220980"/>
                  </a:lnTo>
                  <a:lnTo>
                    <a:pt x="227350" y="3810"/>
                  </a:lnTo>
                  <a:cubicBezTo>
                    <a:pt x="226397" y="1905"/>
                    <a:pt x="222587" y="0"/>
                    <a:pt x="219730" y="0"/>
                  </a:cubicBezTo>
                  <a:lnTo>
                    <a:pt x="219730" y="0"/>
                  </a:lnTo>
                  <a:cubicBezTo>
                    <a:pt x="216872" y="0"/>
                    <a:pt x="213062" y="1905"/>
                    <a:pt x="212110" y="4763"/>
                  </a:cubicBezTo>
                  <a:lnTo>
                    <a:pt x="98762" y="183833"/>
                  </a:lnTo>
                  <a:cubicBezTo>
                    <a:pt x="97810" y="184785"/>
                    <a:pt x="96857" y="186690"/>
                    <a:pt x="95905" y="187643"/>
                  </a:cubicBezTo>
                  <a:lnTo>
                    <a:pt x="1607" y="338138"/>
                  </a:lnTo>
                  <a:cubicBezTo>
                    <a:pt x="-1250" y="342900"/>
                    <a:pt x="-298" y="348615"/>
                    <a:pt x="4465" y="351473"/>
                  </a:cubicBezTo>
                  <a:cubicBezTo>
                    <a:pt x="6370" y="351473"/>
                    <a:pt x="8275" y="352425"/>
                    <a:pt x="10180" y="352425"/>
                  </a:cubicBezTo>
                  <a:close/>
                  <a:moveTo>
                    <a:pt x="438805" y="134302"/>
                  </a:moveTo>
                  <a:lnTo>
                    <a:pt x="555962" y="333375"/>
                  </a:lnTo>
                  <a:lnTo>
                    <a:pt x="443567" y="333375"/>
                  </a:lnTo>
                  <a:lnTo>
                    <a:pt x="381655" y="239077"/>
                  </a:lnTo>
                  <a:lnTo>
                    <a:pt x="438805" y="134302"/>
                  </a:lnTo>
                  <a:cubicBezTo>
                    <a:pt x="438805" y="134302"/>
                    <a:pt x="438805" y="134302"/>
                    <a:pt x="438805" y="134302"/>
                  </a:cubicBezTo>
                  <a:cubicBezTo>
                    <a:pt x="438805" y="134302"/>
                    <a:pt x="438805" y="134302"/>
                    <a:pt x="438805" y="134302"/>
                  </a:cubicBezTo>
                  <a:close/>
                  <a:moveTo>
                    <a:pt x="315932" y="173355"/>
                  </a:moveTo>
                  <a:lnTo>
                    <a:pt x="257830" y="139065"/>
                  </a:lnTo>
                  <a:cubicBezTo>
                    <a:pt x="254020" y="137160"/>
                    <a:pt x="249257" y="137160"/>
                    <a:pt x="246400" y="140970"/>
                  </a:cubicBezTo>
                  <a:lnTo>
                    <a:pt x="219730" y="167640"/>
                  </a:lnTo>
                  <a:lnTo>
                    <a:pt x="197822" y="145733"/>
                  </a:lnTo>
                  <a:cubicBezTo>
                    <a:pt x="194965" y="142875"/>
                    <a:pt x="191155" y="141923"/>
                    <a:pt x="187345" y="143827"/>
                  </a:cubicBezTo>
                  <a:lnTo>
                    <a:pt x="131147" y="168593"/>
                  </a:lnTo>
                  <a:lnTo>
                    <a:pt x="219730" y="27623"/>
                  </a:lnTo>
                  <a:cubicBezTo>
                    <a:pt x="219730" y="27623"/>
                    <a:pt x="219730" y="27623"/>
                    <a:pt x="219730" y="27623"/>
                  </a:cubicBezTo>
                  <a:lnTo>
                    <a:pt x="315932" y="173355"/>
                  </a:lnTo>
                  <a:close/>
                  <a:moveTo>
                    <a:pt x="113050" y="198120"/>
                  </a:moveTo>
                  <a:lnTo>
                    <a:pt x="189250" y="163830"/>
                  </a:lnTo>
                  <a:lnTo>
                    <a:pt x="213062" y="187643"/>
                  </a:lnTo>
                  <a:cubicBezTo>
                    <a:pt x="216872" y="191452"/>
                    <a:pt x="222587" y="191452"/>
                    <a:pt x="226397" y="187643"/>
                  </a:cubicBezTo>
                  <a:lnTo>
                    <a:pt x="254972" y="159068"/>
                  </a:lnTo>
                  <a:lnTo>
                    <a:pt x="338792" y="207645"/>
                  </a:lnTo>
                  <a:cubicBezTo>
                    <a:pt x="338792" y="207645"/>
                    <a:pt x="338792" y="207645"/>
                    <a:pt x="338792" y="207645"/>
                  </a:cubicBezTo>
                  <a:lnTo>
                    <a:pt x="420707" y="333375"/>
                  </a:lnTo>
                  <a:lnTo>
                    <a:pt x="27325" y="333375"/>
                  </a:lnTo>
                  <a:lnTo>
                    <a:pt x="113050" y="1981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972F86E-B76B-13EC-D2A3-605494C24DE2}"/>
                </a:ext>
              </a:extLst>
            </p:cNvPr>
            <p:cNvSpPr/>
            <p:nvPr/>
          </p:nvSpPr>
          <p:spPr>
            <a:xfrm>
              <a:off x="1959634" y="4148297"/>
              <a:ext cx="57150" cy="57150"/>
            </a:xfrm>
            <a:custGeom>
              <a:avLst/>
              <a:gdLst>
                <a:gd name="connsiteX0" fmla="*/ 28575 w 57150"/>
                <a:gd name="connsiteY0" fmla="*/ 57150 h 57150"/>
                <a:gd name="connsiteX1" fmla="*/ 57150 w 57150"/>
                <a:gd name="connsiteY1" fmla="*/ 28575 h 57150"/>
                <a:gd name="connsiteX2" fmla="*/ 28575 w 57150"/>
                <a:gd name="connsiteY2" fmla="*/ 0 h 57150"/>
                <a:gd name="connsiteX3" fmla="*/ 0 w 57150"/>
                <a:gd name="connsiteY3" fmla="*/ 28575 h 57150"/>
                <a:gd name="connsiteX4" fmla="*/ 28575 w 57150"/>
                <a:gd name="connsiteY4" fmla="*/ 57150 h 57150"/>
                <a:gd name="connsiteX5" fmla="*/ 28575 w 57150"/>
                <a:gd name="connsiteY5" fmla="*/ 19050 h 57150"/>
                <a:gd name="connsiteX6" fmla="*/ 38100 w 57150"/>
                <a:gd name="connsiteY6" fmla="*/ 28575 h 57150"/>
                <a:gd name="connsiteX7" fmla="*/ 28575 w 57150"/>
                <a:gd name="connsiteY7" fmla="*/ 38100 h 57150"/>
                <a:gd name="connsiteX8" fmla="*/ 19050 w 57150"/>
                <a:gd name="connsiteY8" fmla="*/ 28575 h 57150"/>
                <a:gd name="connsiteX9" fmla="*/ 28575 w 57150"/>
                <a:gd name="connsiteY9" fmla="*/ 190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0" h="57150">
                  <a:moveTo>
                    <a:pt x="28575" y="57150"/>
                  </a:moveTo>
                  <a:cubicBezTo>
                    <a:pt x="44768" y="57150"/>
                    <a:pt x="57150" y="44768"/>
                    <a:pt x="57150" y="28575"/>
                  </a:cubicBezTo>
                  <a:cubicBezTo>
                    <a:pt x="57150" y="12382"/>
                    <a:pt x="44768" y="0"/>
                    <a:pt x="28575" y="0"/>
                  </a:cubicBezTo>
                  <a:cubicBezTo>
                    <a:pt x="12382" y="0"/>
                    <a:pt x="0" y="12382"/>
                    <a:pt x="0" y="28575"/>
                  </a:cubicBezTo>
                  <a:cubicBezTo>
                    <a:pt x="0" y="44768"/>
                    <a:pt x="12382" y="57150"/>
                    <a:pt x="28575" y="57150"/>
                  </a:cubicBezTo>
                  <a:close/>
                  <a:moveTo>
                    <a:pt x="28575" y="19050"/>
                  </a:moveTo>
                  <a:cubicBezTo>
                    <a:pt x="34290" y="19050"/>
                    <a:pt x="38100" y="22860"/>
                    <a:pt x="38100" y="28575"/>
                  </a:cubicBezTo>
                  <a:cubicBezTo>
                    <a:pt x="38100" y="34290"/>
                    <a:pt x="34290" y="38100"/>
                    <a:pt x="28575" y="38100"/>
                  </a:cubicBezTo>
                  <a:cubicBezTo>
                    <a:pt x="22860" y="38100"/>
                    <a:pt x="19050" y="34290"/>
                    <a:pt x="19050" y="28575"/>
                  </a:cubicBezTo>
                  <a:cubicBezTo>
                    <a:pt x="19050" y="22860"/>
                    <a:pt x="22860" y="19050"/>
                    <a:pt x="28575" y="190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D4ABA77-19CD-EBD0-1319-C8CAB3A80FF8}"/>
                </a:ext>
              </a:extLst>
            </p:cNvPr>
            <p:cNvSpPr/>
            <p:nvPr/>
          </p:nvSpPr>
          <p:spPr>
            <a:xfrm>
              <a:off x="1826284" y="4062572"/>
              <a:ext cx="723900" cy="552450"/>
            </a:xfrm>
            <a:custGeom>
              <a:avLst/>
              <a:gdLst>
                <a:gd name="connsiteX0" fmla="*/ 723900 w 723900"/>
                <a:gd name="connsiteY0" fmla="*/ 0 h 552450"/>
                <a:gd name="connsiteX1" fmla="*/ 0 w 723900"/>
                <a:gd name="connsiteY1" fmla="*/ 0 h 552450"/>
                <a:gd name="connsiteX2" fmla="*/ 0 w 723900"/>
                <a:gd name="connsiteY2" fmla="*/ 552450 h 552450"/>
                <a:gd name="connsiteX3" fmla="*/ 723900 w 723900"/>
                <a:gd name="connsiteY3" fmla="*/ 552450 h 552450"/>
                <a:gd name="connsiteX4" fmla="*/ 723900 w 723900"/>
                <a:gd name="connsiteY4" fmla="*/ 0 h 552450"/>
                <a:gd name="connsiteX5" fmla="*/ 704850 w 723900"/>
                <a:gd name="connsiteY5" fmla="*/ 533400 h 552450"/>
                <a:gd name="connsiteX6" fmla="*/ 19050 w 723900"/>
                <a:gd name="connsiteY6" fmla="*/ 533400 h 552450"/>
                <a:gd name="connsiteX7" fmla="*/ 19050 w 723900"/>
                <a:gd name="connsiteY7" fmla="*/ 19050 h 552450"/>
                <a:gd name="connsiteX8" fmla="*/ 704850 w 723900"/>
                <a:gd name="connsiteY8" fmla="*/ 19050 h 552450"/>
                <a:gd name="connsiteX9" fmla="*/ 704850 w 723900"/>
                <a:gd name="connsiteY9" fmla="*/ 53340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552450">
                  <a:moveTo>
                    <a:pt x="723900" y="0"/>
                  </a:moveTo>
                  <a:lnTo>
                    <a:pt x="0" y="0"/>
                  </a:lnTo>
                  <a:lnTo>
                    <a:pt x="0" y="552450"/>
                  </a:lnTo>
                  <a:lnTo>
                    <a:pt x="723900" y="552450"/>
                  </a:lnTo>
                  <a:lnTo>
                    <a:pt x="723900" y="0"/>
                  </a:lnTo>
                  <a:close/>
                  <a:moveTo>
                    <a:pt x="704850" y="533400"/>
                  </a:moveTo>
                  <a:lnTo>
                    <a:pt x="19050" y="533400"/>
                  </a:lnTo>
                  <a:lnTo>
                    <a:pt x="19050" y="19050"/>
                  </a:lnTo>
                  <a:lnTo>
                    <a:pt x="704850" y="19050"/>
                  </a:lnTo>
                  <a:lnTo>
                    <a:pt x="704850" y="5334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F4E7984-5349-4908-F440-2F6C14A4A17D}"/>
              </a:ext>
            </a:extLst>
          </p:cNvPr>
          <p:cNvCxnSpPr>
            <a:cxnSpLocks/>
            <a:endCxn id="8" idx="1"/>
          </p:cNvCxnSpPr>
          <p:nvPr/>
        </p:nvCxnSpPr>
        <p:spPr>
          <a:xfrm flipV="1">
            <a:off x="1829897" y="3423007"/>
            <a:ext cx="857154" cy="6412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EC3AE05-2C97-FC53-5245-909698559B94}"/>
              </a:ext>
            </a:extLst>
          </p:cNvPr>
          <p:cNvCxnSpPr>
            <a:cxnSpLocks/>
            <a:stCxn id="17" idx="3"/>
            <a:endCxn id="18" idx="1"/>
          </p:cNvCxnSpPr>
          <p:nvPr/>
        </p:nvCxnSpPr>
        <p:spPr>
          <a:xfrm flipV="1">
            <a:off x="7850930" y="3437283"/>
            <a:ext cx="420451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F505443-EDF8-30DA-833E-8191B70B3BBD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9579481" y="3430872"/>
            <a:ext cx="776948" cy="6411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851A6BF2-1EC4-F6A4-9F9C-353168BC8A8C}"/>
              </a:ext>
            </a:extLst>
          </p:cNvPr>
          <p:cNvSpPr txBox="1"/>
          <p:nvPr/>
        </p:nvSpPr>
        <p:spPr>
          <a:xfrm>
            <a:off x="9996279" y="2307830"/>
            <a:ext cx="1282482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dirty="0"/>
              <a:t>Output video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D2A95B0-3217-ADDC-8442-9217C819521D}"/>
              </a:ext>
            </a:extLst>
          </p:cNvPr>
          <p:cNvSpPr txBox="1"/>
          <p:nvPr/>
        </p:nvSpPr>
        <p:spPr>
          <a:xfrm>
            <a:off x="5401581" y="2307830"/>
            <a:ext cx="1282482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dirty="0"/>
              <a:t>Bitstream</a:t>
            </a:r>
            <a:br>
              <a:rPr lang="en-US" dirty="0"/>
            </a:br>
            <a:r>
              <a:rPr lang="en-US" dirty="0"/>
              <a:t>with SEI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7D840C9-0445-CA61-6B07-CDD27FE471CD}"/>
              </a:ext>
            </a:extLst>
          </p:cNvPr>
          <p:cNvCxnSpPr>
            <a:cxnSpLocks/>
          </p:cNvCxnSpPr>
          <p:nvPr/>
        </p:nvCxnSpPr>
        <p:spPr>
          <a:xfrm>
            <a:off x="2403231" y="3429419"/>
            <a:ext cx="0" cy="629810"/>
          </a:xfrm>
          <a:prstGeom prst="straightConnector1">
            <a:avLst/>
          </a:prstGeom>
          <a:ln w="127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4DDCA92-E023-361F-2C73-04FD4C55CB09}"/>
              </a:ext>
            </a:extLst>
          </p:cNvPr>
          <p:cNvCxnSpPr>
            <a:cxnSpLocks/>
          </p:cNvCxnSpPr>
          <p:nvPr/>
        </p:nvCxnSpPr>
        <p:spPr>
          <a:xfrm>
            <a:off x="3962400" y="3429419"/>
            <a:ext cx="0" cy="629810"/>
          </a:xfrm>
          <a:prstGeom prst="straightConnector1">
            <a:avLst/>
          </a:prstGeom>
          <a:ln w="127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95">
            <a:extLst>
              <a:ext uri="{FF2B5EF4-FFF2-40B4-BE49-F238E27FC236}">
                <a16:creationId xmlns:a16="http://schemas.microsoft.com/office/drawing/2014/main" id="{0ED74C28-5670-14AB-6B5D-6E603ABB6F96}"/>
              </a:ext>
            </a:extLst>
          </p:cNvPr>
          <p:cNvCxnSpPr>
            <a:cxnSpLocks/>
          </p:cNvCxnSpPr>
          <p:nvPr/>
        </p:nvCxnSpPr>
        <p:spPr>
          <a:xfrm flipV="1">
            <a:off x="4234713" y="3664178"/>
            <a:ext cx="556532" cy="638553"/>
          </a:xfrm>
          <a:prstGeom prst="bentConnector2">
            <a:avLst/>
          </a:prstGeom>
          <a:ln w="12700">
            <a:solidFill>
              <a:schemeClr val="accent6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778557D-E991-8ADE-99A5-800CBEACB6D7}"/>
              </a:ext>
            </a:extLst>
          </p:cNvPr>
          <p:cNvSpPr txBox="1"/>
          <p:nvPr/>
        </p:nvSpPr>
        <p:spPr>
          <a:xfrm>
            <a:off x="4599689" y="4397250"/>
            <a:ext cx="2329732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Model parameters =</a:t>
            </a:r>
          </a:p>
          <a:p>
            <a:r>
              <a:rPr lang="en-US" sz="1400" b="1" dirty="0">
                <a:solidFill>
                  <a:schemeClr val="accent6"/>
                </a:solidFill>
              </a:rPr>
              <a:t>F</a:t>
            </a:r>
            <a:r>
              <a:rPr lang="en-US" sz="1400" dirty="0">
                <a:solidFill>
                  <a:schemeClr val="accent6"/>
                </a:solidFill>
              </a:rPr>
              <a:t>ilm </a:t>
            </a:r>
            <a:r>
              <a:rPr lang="en-US" sz="1400" b="1" dirty="0">
                <a:solidFill>
                  <a:schemeClr val="accent6"/>
                </a:solidFill>
              </a:rPr>
              <a:t>G</a:t>
            </a:r>
            <a:r>
              <a:rPr lang="en-US" sz="1400" dirty="0">
                <a:solidFill>
                  <a:schemeClr val="accent6"/>
                </a:solidFill>
              </a:rPr>
              <a:t>rain </a:t>
            </a:r>
            <a:r>
              <a:rPr lang="en-US" sz="1400" b="1" dirty="0">
                <a:solidFill>
                  <a:schemeClr val="accent6"/>
                </a:solidFill>
              </a:rPr>
              <a:t>C</a:t>
            </a:r>
            <a:r>
              <a:rPr lang="en-US" sz="1400" dirty="0">
                <a:solidFill>
                  <a:schemeClr val="accent6"/>
                </a:solidFill>
              </a:rPr>
              <a:t>haracteristics</a:t>
            </a:r>
            <a:br>
              <a:rPr lang="en-US" sz="1400" dirty="0">
                <a:solidFill>
                  <a:schemeClr val="accent6"/>
                </a:solidFill>
              </a:rPr>
            </a:br>
            <a:r>
              <a:rPr lang="en-US" sz="1400" b="1" dirty="0">
                <a:solidFill>
                  <a:schemeClr val="accent6"/>
                </a:solidFill>
              </a:rPr>
              <a:t>SEI</a:t>
            </a:r>
            <a:r>
              <a:rPr lang="en-US" sz="1400" dirty="0">
                <a:solidFill>
                  <a:schemeClr val="accent6"/>
                </a:solidFill>
              </a:rPr>
              <a:t> message</a:t>
            </a:r>
          </a:p>
        </p:txBody>
      </p:sp>
      <p:cxnSp>
        <p:nvCxnSpPr>
          <p:cNvPr id="32" name="Straight Arrow Connector 95">
            <a:extLst>
              <a:ext uri="{FF2B5EF4-FFF2-40B4-BE49-F238E27FC236}">
                <a16:creationId xmlns:a16="http://schemas.microsoft.com/office/drawing/2014/main" id="{E35CC78D-4365-BCAF-6090-2B1E3AF6D87F}"/>
              </a:ext>
            </a:extLst>
          </p:cNvPr>
          <p:cNvCxnSpPr>
            <a:cxnSpLocks/>
            <a:endCxn id="18" idx="2"/>
          </p:cNvCxnSpPr>
          <p:nvPr/>
        </p:nvCxnSpPr>
        <p:spPr>
          <a:xfrm flipV="1">
            <a:off x="8925431" y="3678456"/>
            <a:ext cx="0" cy="624276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A076A10-CC59-1895-E407-CA77727896C8}"/>
              </a:ext>
            </a:extLst>
          </p:cNvPr>
          <p:cNvCxnSpPr>
            <a:cxnSpLocks/>
            <a:stCxn id="17" idx="2"/>
          </p:cNvCxnSpPr>
          <p:nvPr/>
        </p:nvCxnSpPr>
        <p:spPr>
          <a:xfrm flipH="1">
            <a:off x="7294397" y="3678457"/>
            <a:ext cx="2" cy="624275"/>
          </a:xfrm>
          <a:prstGeom prst="line">
            <a:avLst/>
          </a:prstGeom>
          <a:ln w="12700"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CB7B2C3-3036-C837-66AF-CB5B6FA0D8E6}"/>
              </a:ext>
            </a:extLst>
          </p:cNvPr>
          <p:cNvCxnSpPr>
            <a:cxnSpLocks/>
          </p:cNvCxnSpPr>
          <p:nvPr/>
        </p:nvCxnSpPr>
        <p:spPr>
          <a:xfrm>
            <a:off x="7294398" y="4302732"/>
            <a:ext cx="1631033" cy="0"/>
          </a:xfrm>
          <a:prstGeom prst="line">
            <a:avLst/>
          </a:prstGeom>
          <a:ln w="12700"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76157F84-DDAD-54FE-AAE9-2CAA254296DB}"/>
              </a:ext>
            </a:extLst>
          </p:cNvPr>
          <p:cNvSpPr txBox="1"/>
          <p:nvPr/>
        </p:nvSpPr>
        <p:spPr>
          <a:xfrm>
            <a:off x="7850930" y="4403232"/>
            <a:ext cx="232973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de-DE" sz="1400" dirty="0">
                <a:solidFill>
                  <a:schemeClr val="accent6"/>
                </a:solidFill>
              </a:rPr>
              <a:t>FGC</a:t>
            </a:r>
            <a:endParaRPr lang="en-US" sz="14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34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2853B0-AD1D-F58B-FB84-EC9217FB6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8E61A1-B63F-18D6-443C-12C758466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A00F45-37AB-D20A-F2C5-CDAF45583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1A370F-7438-5A04-5654-EC9012018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D40685-BACF-1B16-FF88-41133BE53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architecture (option 2)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17581E8-7D43-19D2-5094-02B79718D39E}"/>
              </a:ext>
            </a:extLst>
          </p:cNvPr>
          <p:cNvCxnSpPr>
            <a:cxnSpLocks/>
            <a:stCxn id="16" idx="3"/>
            <a:endCxn id="17" idx="1"/>
          </p:cNvCxnSpPr>
          <p:nvPr/>
        </p:nvCxnSpPr>
        <p:spPr>
          <a:xfrm>
            <a:off x="4253256" y="3429000"/>
            <a:ext cx="2484611" cy="8284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aphic 41" descr="Image outline">
            <a:extLst>
              <a:ext uri="{FF2B5EF4-FFF2-40B4-BE49-F238E27FC236}">
                <a16:creationId xmlns:a16="http://schemas.microsoft.com/office/drawing/2014/main" id="{4C1D4C12-013A-3172-5A30-18D0877DC789}"/>
              </a:ext>
            </a:extLst>
          </p:cNvPr>
          <p:cNvGrpSpPr/>
          <p:nvPr/>
        </p:nvGrpSpPr>
        <p:grpSpPr>
          <a:xfrm>
            <a:off x="1205562" y="3183936"/>
            <a:ext cx="626531" cy="478142"/>
            <a:chOff x="1826284" y="4062572"/>
            <a:chExt cx="723900" cy="552450"/>
          </a:xfrm>
          <a:solidFill>
            <a:srgbClr val="000000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2740205-9B10-A6C5-0D3A-5C4BE1E267B7}"/>
                </a:ext>
              </a:extLst>
            </p:cNvPr>
            <p:cNvSpPr/>
            <p:nvPr/>
          </p:nvSpPr>
          <p:spPr>
            <a:xfrm>
              <a:off x="1892304" y="4167347"/>
              <a:ext cx="581679" cy="352425"/>
            </a:xfrm>
            <a:custGeom>
              <a:avLst/>
              <a:gdLst>
                <a:gd name="connsiteX0" fmla="*/ 10180 w 581679"/>
                <a:gd name="connsiteY0" fmla="*/ 352425 h 352425"/>
                <a:gd name="connsiteX1" fmla="*/ 572155 w 581679"/>
                <a:gd name="connsiteY1" fmla="*/ 352425 h 352425"/>
                <a:gd name="connsiteX2" fmla="*/ 581680 w 581679"/>
                <a:gd name="connsiteY2" fmla="*/ 342900 h 352425"/>
                <a:gd name="connsiteX3" fmla="*/ 580727 w 581679"/>
                <a:gd name="connsiteY3" fmla="*/ 338138 h 352425"/>
                <a:gd name="connsiteX4" fmla="*/ 447377 w 581679"/>
                <a:gd name="connsiteY4" fmla="*/ 109538 h 352425"/>
                <a:gd name="connsiteX5" fmla="*/ 438805 w 581679"/>
                <a:gd name="connsiteY5" fmla="*/ 104775 h 352425"/>
                <a:gd name="connsiteX6" fmla="*/ 438805 w 581679"/>
                <a:gd name="connsiteY6" fmla="*/ 104775 h 352425"/>
                <a:gd name="connsiteX7" fmla="*/ 430232 w 581679"/>
                <a:gd name="connsiteY7" fmla="*/ 109538 h 352425"/>
                <a:gd name="connsiteX8" fmla="*/ 370225 w 581679"/>
                <a:gd name="connsiteY8" fmla="*/ 220980 h 352425"/>
                <a:gd name="connsiteX9" fmla="*/ 227350 w 581679"/>
                <a:gd name="connsiteY9" fmla="*/ 3810 h 352425"/>
                <a:gd name="connsiteX10" fmla="*/ 219730 w 581679"/>
                <a:gd name="connsiteY10" fmla="*/ 0 h 352425"/>
                <a:gd name="connsiteX11" fmla="*/ 219730 w 581679"/>
                <a:gd name="connsiteY11" fmla="*/ 0 h 352425"/>
                <a:gd name="connsiteX12" fmla="*/ 212110 w 581679"/>
                <a:gd name="connsiteY12" fmla="*/ 4763 h 352425"/>
                <a:gd name="connsiteX13" fmla="*/ 98762 w 581679"/>
                <a:gd name="connsiteY13" fmla="*/ 183833 h 352425"/>
                <a:gd name="connsiteX14" fmla="*/ 95905 w 581679"/>
                <a:gd name="connsiteY14" fmla="*/ 187643 h 352425"/>
                <a:gd name="connsiteX15" fmla="*/ 1607 w 581679"/>
                <a:gd name="connsiteY15" fmla="*/ 338138 h 352425"/>
                <a:gd name="connsiteX16" fmla="*/ 4465 w 581679"/>
                <a:gd name="connsiteY16" fmla="*/ 351473 h 352425"/>
                <a:gd name="connsiteX17" fmla="*/ 10180 w 581679"/>
                <a:gd name="connsiteY17" fmla="*/ 352425 h 352425"/>
                <a:gd name="connsiteX18" fmla="*/ 438805 w 581679"/>
                <a:gd name="connsiteY18" fmla="*/ 134302 h 352425"/>
                <a:gd name="connsiteX19" fmla="*/ 555962 w 581679"/>
                <a:gd name="connsiteY19" fmla="*/ 333375 h 352425"/>
                <a:gd name="connsiteX20" fmla="*/ 443567 w 581679"/>
                <a:gd name="connsiteY20" fmla="*/ 333375 h 352425"/>
                <a:gd name="connsiteX21" fmla="*/ 381655 w 581679"/>
                <a:gd name="connsiteY21" fmla="*/ 239077 h 352425"/>
                <a:gd name="connsiteX22" fmla="*/ 438805 w 581679"/>
                <a:gd name="connsiteY22" fmla="*/ 134302 h 352425"/>
                <a:gd name="connsiteX23" fmla="*/ 438805 w 581679"/>
                <a:gd name="connsiteY23" fmla="*/ 134302 h 352425"/>
                <a:gd name="connsiteX24" fmla="*/ 438805 w 581679"/>
                <a:gd name="connsiteY24" fmla="*/ 134302 h 352425"/>
                <a:gd name="connsiteX25" fmla="*/ 315932 w 581679"/>
                <a:gd name="connsiteY25" fmla="*/ 173355 h 352425"/>
                <a:gd name="connsiteX26" fmla="*/ 257830 w 581679"/>
                <a:gd name="connsiteY26" fmla="*/ 139065 h 352425"/>
                <a:gd name="connsiteX27" fmla="*/ 246400 w 581679"/>
                <a:gd name="connsiteY27" fmla="*/ 140970 h 352425"/>
                <a:gd name="connsiteX28" fmla="*/ 219730 w 581679"/>
                <a:gd name="connsiteY28" fmla="*/ 167640 h 352425"/>
                <a:gd name="connsiteX29" fmla="*/ 197822 w 581679"/>
                <a:gd name="connsiteY29" fmla="*/ 145733 h 352425"/>
                <a:gd name="connsiteX30" fmla="*/ 187345 w 581679"/>
                <a:gd name="connsiteY30" fmla="*/ 143827 h 352425"/>
                <a:gd name="connsiteX31" fmla="*/ 131147 w 581679"/>
                <a:gd name="connsiteY31" fmla="*/ 168593 h 352425"/>
                <a:gd name="connsiteX32" fmla="*/ 219730 w 581679"/>
                <a:gd name="connsiteY32" fmla="*/ 27623 h 352425"/>
                <a:gd name="connsiteX33" fmla="*/ 219730 w 581679"/>
                <a:gd name="connsiteY33" fmla="*/ 27623 h 352425"/>
                <a:gd name="connsiteX34" fmla="*/ 315932 w 581679"/>
                <a:gd name="connsiteY34" fmla="*/ 173355 h 352425"/>
                <a:gd name="connsiteX35" fmla="*/ 113050 w 581679"/>
                <a:gd name="connsiteY35" fmla="*/ 198120 h 352425"/>
                <a:gd name="connsiteX36" fmla="*/ 189250 w 581679"/>
                <a:gd name="connsiteY36" fmla="*/ 163830 h 352425"/>
                <a:gd name="connsiteX37" fmla="*/ 213062 w 581679"/>
                <a:gd name="connsiteY37" fmla="*/ 187643 h 352425"/>
                <a:gd name="connsiteX38" fmla="*/ 226397 w 581679"/>
                <a:gd name="connsiteY38" fmla="*/ 187643 h 352425"/>
                <a:gd name="connsiteX39" fmla="*/ 254972 w 581679"/>
                <a:gd name="connsiteY39" fmla="*/ 159068 h 352425"/>
                <a:gd name="connsiteX40" fmla="*/ 338792 w 581679"/>
                <a:gd name="connsiteY40" fmla="*/ 207645 h 352425"/>
                <a:gd name="connsiteX41" fmla="*/ 338792 w 581679"/>
                <a:gd name="connsiteY41" fmla="*/ 207645 h 352425"/>
                <a:gd name="connsiteX42" fmla="*/ 420707 w 581679"/>
                <a:gd name="connsiteY42" fmla="*/ 333375 h 352425"/>
                <a:gd name="connsiteX43" fmla="*/ 27325 w 581679"/>
                <a:gd name="connsiteY43" fmla="*/ 333375 h 352425"/>
                <a:gd name="connsiteX44" fmla="*/ 113050 w 581679"/>
                <a:gd name="connsiteY44" fmla="*/ 19812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81679" h="352425">
                  <a:moveTo>
                    <a:pt x="10180" y="352425"/>
                  </a:moveTo>
                  <a:lnTo>
                    <a:pt x="572155" y="352425"/>
                  </a:lnTo>
                  <a:cubicBezTo>
                    <a:pt x="577870" y="352425"/>
                    <a:pt x="581680" y="348615"/>
                    <a:pt x="581680" y="342900"/>
                  </a:cubicBezTo>
                  <a:cubicBezTo>
                    <a:pt x="581680" y="340995"/>
                    <a:pt x="581680" y="340042"/>
                    <a:pt x="580727" y="338138"/>
                  </a:cubicBezTo>
                  <a:lnTo>
                    <a:pt x="447377" y="109538"/>
                  </a:lnTo>
                  <a:cubicBezTo>
                    <a:pt x="445472" y="106680"/>
                    <a:pt x="442615" y="104775"/>
                    <a:pt x="438805" y="104775"/>
                  </a:cubicBezTo>
                  <a:lnTo>
                    <a:pt x="438805" y="104775"/>
                  </a:lnTo>
                  <a:cubicBezTo>
                    <a:pt x="434995" y="104775"/>
                    <a:pt x="432137" y="106680"/>
                    <a:pt x="430232" y="109538"/>
                  </a:cubicBezTo>
                  <a:lnTo>
                    <a:pt x="370225" y="220980"/>
                  </a:lnTo>
                  <a:lnTo>
                    <a:pt x="227350" y="3810"/>
                  </a:lnTo>
                  <a:cubicBezTo>
                    <a:pt x="226397" y="1905"/>
                    <a:pt x="222587" y="0"/>
                    <a:pt x="219730" y="0"/>
                  </a:cubicBezTo>
                  <a:lnTo>
                    <a:pt x="219730" y="0"/>
                  </a:lnTo>
                  <a:cubicBezTo>
                    <a:pt x="216872" y="0"/>
                    <a:pt x="213062" y="1905"/>
                    <a:pt x="212110" y="4763"/>
                  </a:cubicBezTo>
                  <a:lnTo>
                    <a:pt x="98762" y="183833"/>
                  </a:lnTo>
                  <a:cubicBezTo>
                    <a:pt x="97810" y="184785"/>
                    <a:pt x="96857" y="186690"/>
                    <a:pt x="95905" y="187643"/>
                  </a:cubicBezTo>
                  <a:lnTo>
                    <a:pt x="1607" y="338138"/>
                  </a:lnTo>
                  <a:cubicBezTo>
                    <a:pt x="-1250" y="342900"/>
                    <a:pt x="-298" y="348615"/>
                    <a:pt x="4465" y="351473"/>
                  </a:cubicBezTo>
                  <a:cubicBezTo>
                    <a:pt x="6370" y="351473"/>
                    <a:pt x="8275" y="352425"/>
                    <a:pt x="10180" y="352425"/>
                  </a:cubicBezTo>
                  <a:close/>
                  <a:moveTo>
                    <a:pt x="438805" y="134302"/>
                  </a:moveTo>
                  <a:lnTo>
                    <a:pt x="555962" y="333375"/>
                  </a:lnTo>
                  <a:lnTo>
                    <a:pt x="443567" y="333375"/>
                  </a:lnTo>
                  <a:lnTo>
                    <a:pt x="381655" y="239077"/>
                  </a:lnTo>
                  <a:lnTo>
                    <a:pt x="438805" y="134302"/>
                  </a:lnTo>
                  <a:cubicBezTo>
                    <a:pt x="438805" y="134302"/>
                    <a:pt x="438805" y="134302"/>
                    <a:pt x="438805" y="134302"/>
                  </a:cubicBezTo>
                  <a:cubicBezTo>
                    <a:pt x="438805" y="134302"/>
                    <a:pt x="438805" y="134302"/>
                    <a:pt x="438805" y="134302"/>
                  </a:cubicBezTo>
                  <a:close/>
                  <a:moveTo>
                    <a:pt x="315932" y="173355"/>
                  </a:moveTo>
                  <a:lnTo>
                    <a:pt x="257830" y="139065"/>
                  </a:lnTo>
                  <a:cubicBezTo>
                    <a:pt x="254020" y="137160"/>
                    <a:pt x="249257" y="137160"/>
                    <a:pt x="246400" y="140970"/>
                  </a:cubicBezTo>
                  <a:lnTo>
                    <a:pt x="219730" y="167640"/>
                  </a:lnTo>
                  <a:lnTo>
                    <a:pt x="197822" y="145733"/>
                  </a:lnTo>
                  <a:cubicBezTo>
                    <a:pt x="194965" y="142875"/>
                    <a:pt x="191155" y="141923"/>
                    <a:pt x="187345" y="143827"/>
                  </a:cubicBezTo>
                  <a:lnTo>
                    <a:pt x="131147" y="168593"/>
                  </a:lnTo>
                  <a:lnTo>
                    <a:pt x="219730" y="27623"/>
                  </a:lnTo>
                  <a:cubicBezTo>
                    <a:pt x="219730" y="27623"/>
                    <a:pt x="219730" y="27623"/>
                    <a:pt x="219730" y="27623"/>
                  </a:cubicBezTo>
                  <a:lnTo>
                    <a:pt x="315932" y="173355"/>
                  </a:lnTo>
                  <a:close/>
                  <a:moveTo>
                    <a:pt x="113050" y="198120"/>
                  </a:moveTo>
                  <a:lnTo>
                    <a:pt x="189250" y="163830"/>
                  </a:lnTo>
                  <a:lnTo>
                    <a:pt x="213062" y="187643"/>
                  </a:lnTo>
                  <a:cubicBezTo>
                    <a:pt x="216872" y="191452"/>
                    <a:pt x="222587" y="191452"/>
                    <a:pt x="226397" y="187643"/>
                  </a:cubicBezTo>
                  <a:lnTo>
                    <a:pt x="254972" y="159068"/>
                  </a:lnTo>
                  <a:lnTo>
                    <a:pt x="338792" y="207645"/>
                  </a:lnTo>
                  <a:cubicBezTo>
                    <a:pt x="338792" y="207645"/>
                    <a:pt x="338792" y="207645"/>
                    <a:pt x="338792" y="207645"/>
                  </a:cubicBezTo>
                  <a:lnTo>
                    <a:pt x="420707" y="333375"/>
                  </a:lnTo>
                  <a:lnTo>
                    <a:pt x="27325" y="333375"/>
                  </a:lnTo>
                  <a:lnTo>
                    <a:pt x="113050" y="1981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D6F84B5-8684-9EDD-3E6D-FD04AB28DA2E}"/>
                </a:ext>
              </a:extLst>
            </p:cNvPr>
            <p:cNvSpPr/>
            <p:nvPr/>
          </p:nvSpPr>
          <p:spPr>
            <a:xfrm>
              <a:off x="1959634" y="4148297"/>
              <a:ext cx="57150" cy="57150"/>
            </a:xfrm>
            <a:custGeom>
              <a:avLst/>
              <a:gdLst>
                <a:gd name="connsiteX0" fmla="*/ 28575 w 57150"/>
                <a:gd name="connsiteY0" fmla="*/ 57150 h 57150"/>
                <a:gd name="connsiteX1" fmla="*/ 57150 w 57150"/>
                <a:gd name="connsiteY1" fmla="*/ 28575 h 57150"/>
                <a:gd name="connsiteX2" fmla="*/ 28575 w 57150"/>
                <a:gd name="connsiteY2" fmla="*/ 0 h 57150"/>
                <a:gd name="connsiteX3" fmla="*/ 0 w 57150"/>
                <a:gd name="connsiteY3" fmla="*/ 28575 h 57150"/>
                <a:gd name="connsiteX4" fmla="*/ 28575 w 57150"/>
                <a:gd name="connsiteY4" fmla="*/ 57150 h 57150"/>
                <a:gd name="connsiteX5" fmla="*/ 28575 w 57150"/>
                <a:gd name="connsiteY5" fmla="*/ 19050 h 57150"/>
                <a:gd name="connsiteX6" fmla="*/ 38100 w 57150"/>
                <a:gd name="connsiteY6" fmla="*/ 28575 h 57150"/>
                <a:gd name="connsiteX7" fmla="*/ 28575 w 57150"/>
                <a:gd name="connsiteY7" fmla="*/ 38100 h 57150"/>
                <a:gd name="connsiteX8" fmla="*/ 19050 w 57150"/>
                <a:gd name="connsiteY8" fmla="*/ 28575 h 57150"/>
                <a:gd name="connsiteX9" fmla="*/ 28575 w 57150"/>
                <a:gd name="connsiteY9" fmla="*/ 190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0" h="57150">
                  <a:moveTo>
                    <a:pt x="28575" y="57150"/>
                  </a:moveTo>
                  <a:cubicBezTo>
                    <a:pt x="44768" y="57150"/>
                    <a:pt x="57150" y="44768"/>
                    <a:pt x="57150" y="28575"/>
                  </a:cubicBezTo>
                  <a:cubicBezTo>
                    <a:pt x="57150" y="12382"/>
                    <a:pt x="44768" y="0"/>
                    <a:pt x="28575" y="0"/>
                  </a:cubicBezTo>
                  <a:cubicBezTo>
                    <a:pt x="12382" y="0"/>
                    <a:pt x="0" y="12382"/>
                    <a:pt x="0" y="28575"/>
                  </a:cubicBezTo>
                  <a:cubicBezTo>
                    <a:pt x="0" y="44768"/>
                    <a:pt x="12382" y="57150"/>
                    <a:pt x="28575" y="57150"/>
                  </a:cubicBezTo>
                  <a:close/>
                  <a:moveTo>
                    <a:pt x="28575" y="19050"/>
                  </a:moveTo>
                  <a:cubicBezTo>
                    <a:pt x="34290" y="19050"/>
                    <a:pt x="38100" y="22860"/>
                    <a:pt x="38100" y="28575"/>
                  </a:cubicBezTo>
                  <a:cubicBezTo>
                    <a:pt x="38100" y="34290"/>
                    <a:pt x="34290" y="38100"/>
                    <a:pt x="28575" y="38100"/>
                  </a:cubicBezTo>
                  <a:cubicBezTo>
                    <a:pt x="22860" y="38100"/>
                    <a:pt x="19050" y="34290"/>
                    <a:pt x="19050" y="28575"/>
                  </a:cubicBezTo>
                  <a:cubicBezTo>
                    <a:pt x="19050" y="22860"/>
                    <a:pt x="22860" y="19050"/>
                    <a:pt x="28575" y="190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469AE34-49E9-4620-83EB-96390EA8F2FF}"/>
                </a:ext>
              </a:extLst>
            </p:cNvPr>
            <p:cNvSpPr/>
            <p:nvPr/>
          </p:nvSpPr>
          <p:spPr>
            <a:xfrm>
              <a:off x="1826284" y="4062572"/>
              <a:ext cx="723900" cy="552450"/>
            </a:xfrm>
            <a:custGeom>
              <a:avLst/>
              <a:gdLst>
                <a:gd name="connsiteX0" fmla="*/ 723900 w 723900"/>
                <a:gd name="connsiteY0" fmla="*/ 0 h 552450"/>
                <a:gd name="connsiteX1" fmla="*/ 0 w 723900"/>
                <a:gd name="connsiteY1" fmla="*/ 0 h 552450"/>
                <a:gd name="connsiteX2" fmla="*/ 0 w 723900"/>
                <a:gd name="connsiteY2" fmla="*/ 552450 h 552450"/>
                <a:gd name="connsiteX3" fmla="*/ 723900 w 723900"/>
                <a:gd name="connsiteY3" fmla="*/ 552450 h 552450"/>
                <a:gd name="connsiteX4" fmla="*/ 723900 w 723900"/>
                <a:gd name="connsiteY4" fmla="*/ 0 h 552450"/>
                <a:gd name="connsiteX5" fmla="*/ 704850 w 723900"/>
                <a:gd name="connsiteY5" fmla="*/ 533400 h 552450"/>
                <a:gd name="connsiteX6" fmla="*/ 19050 w 723900"/>
                <a:gd name="connsiteY6" fmla="*/ 533400 h 552450"/>
                <a:gd name="connsiteX7" fmla="*/ 19050 w 723900"/>
                <a:gd name="connsiteY7" fmla="*/ 19050 h 552450"/>
                <a:gd name="connsiteX8" fmla="*/ 704850 w 723900"/>
                <a:gd name="connsiteY8" fmla="*/ 19050 h 552450"/>
                <a:gd name="connsiteX9" fmla="*/ 704850 w 723900"/>
                <a:gd name="connsiteY9" fmla="*/ 53340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552450">
                  <a:moveTo>
                    <a:pt x="723900" y="0"/>
                  </a:moveTo>
                  <a:lnTo>
                    <a:pt x="0" y="0"/>
                  </a:lnTo>
                  <a:lnTo>
                    <a:pt x="0" y="552450"/>
                  </a:lnTo>
                  <a:lnTo>
                    <a:pt x="723900" y="552450"/>
                  </a:lnTo>
                  <a:lnTo>
                    <a:pt x="723900" y="0"/>
                  </a:lnTo>
                  <a:close/>
                  <a:moveTo>
                    <a:pt x="704850" y="533400"/>
                  </a:moveTo>
                  <a:lnTo>
                    <a:pt x="19050" y="533400"/>
                  </a:lnTo>
                  <a:lnTo>
                    <a:pt x="19050" y="19050"/>
                  </a:lnTo>
                  <a:lnTo>
                    <a:pt x="704850" y="19050"/>
                  </a:lnTo>
                  <a:lnTo>
                    <a:pt x="704850" y="5334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D9DDB12-016E-7E02-6A30-2ED9A6E61DC7}"/>
              </a:ext>
            </a:extLst>
          </p:cNvPr>
          <p:cNvSpPr txBox="1"/>
          <p:nvPr/>
        </p:nvSpPr>
        <p:spPr>
          <a:xfrm>
            <a:off x="913239" y="2307830"/>
            <a:ext cx="1282482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dirty="0"/>
              <a:t>Source video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FF506CA-3F5B-212D-E40A-389C007536F3}"/>
              </a:ext>
            </a:extLst>
          </p:cNvPr>
          <p:cNvSpPr/>
          <p:nvPr/>
        </p:nvSpPr>
        <p:spPr>
          <a:xfrm>
            <a:off x="2136283" y="4061559"/>
            <a:ext cx="2098431" cy="48234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Grain model fitting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FA120EB-A6CD-2232-1C5D-01786E41C990}"/>
              </a:ext>
            </a:extLst>
          </p:cNvPr>
          <p:cNvSpPr/>
          <p:nvPr/>
        </p:nvSpPr>
        <p:spPr>
          <a:xfrm>
            <a:off x="3140193" y="3187826"/>
            <a:ext cx="1113063" cy="482347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Encode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9A56B00-C6E8-D319-A742-388C7CEB64DD}"/>
              </a:ext>
            </a:extLst>
          </p:cNvPr>
          <p:cNvSpPr/>
          <p:nvPr/>
        </p:nvSpPr>
        <p:spPr>
          <a:xfrm>
            <a:off x="6737867" y="3196110"/>
            <a:ext cx="1113063" cy="482347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Decode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D6BE903-8F41-3399-9242-4B612839E7D0}"/>
              </a:ext>
            </a:extLst>
          </p:cNvPr>
          <p:cNvSpPr/>
          <p:nvPr/>
        </p:nvSpPr>
        <p:spPr>
          <a:xfrm>
            <a:off x="8271381" y="3196109"/>
            <a:ext cx="1308100" cy="48234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Add grain</a:t>
            </a:r>
          </a:p>
        </p:txBody>
      </p:sp>
      <p:grpSp>
        <p:nvGrpSpPr>
          <p:cNvPr id="19" name="Graphic 41" descr="Image outline">
            <a:extLst>
              <a:ext uri="{FF2B5EF4-FFF2-40B4-BE49-F238E27FC236}">
                <a16:creationId xmlns:a16="http://schemas.microsoft.com/office/drawing/2014/main" id="{B9FD4BD5-EDD8-4082-2C2F-9B3166C6803D}"/>
              </a:ext>
            </a:extLst>
          </p:cNvPr>
          <p:cNvGrpSpPr/>
          <p:nvPr/>
        </p:nvGrpSpPr>
        <p:grpSpPr>
          <a:xfrm>
            <a:off x="10356429" y="3185389"/>
            <a:ext cx="626531" cy="478142"/>
            <a:chOff x="1826284" y="4062572"/>
            <a:chExt cx="723900" cy="552450"/>
          </a:xfrm>
          <a:solidFill>
            <a:srgbClr val="000000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52F97D1-D7F2-E600-704C-828AED82B4E5}"/>
                </a:ext>
              </a:extLst>
            </p:cNvPr>
            <p:cNvSpPr/>
            <p:nvPr/>
          </p:nvSpPr>
          <p:spPr>
            <a:xfrm>
              <a:off x="1892304" y="4167347"/>
              <a:ext cx="581679" cy="352425"/>
            </a:xfrm>
            <a:custGeom>
              <a:avLst/>
              <a:gdLst>
                <a:gd name="connsiteX0" fmla="*/ 10180 w 581679"/>
                <a:gd name="connsiteY0" fmla="*/ 352425 h 352425"/>
                <a:gd name="connsiteX1" fmla="*/ 572155 w 581679"/>
                <a:gd name="connsiteY1" fmla="*/ 352425 h 352425"/>
                <a:gd name="connsiteX2" fmla="*/ 581680 w 581679"/>
                <a:gd name="connsiteY2" fmla="*/ 342900 h 352425"/>
                <a:gd name="connsiteX3" fmla="*/ 580727 w 581679"/>
                <a:gd name="connsiteY3" fmla="*/ 338138 h 352425"/>
                <a:gd name="connsiteX4" fmla="*/ 447377 w 581679"/>
                <a:gd name="connsiteY4" fmla="*/ 109538 h 352425"/>
                <a:gd name="connsiteX5" fmla="*/ 438805 w 581679"/>
                <a:gd name="connsiteY5" fmla="*/ 104775 h 352425"/>
                <a:gd name="connsiteX6" fmla="*/ 438805 w 581679"/>
                <a:gd name="connsiteY6" fmla="*/ 104775 h 352425"/>
                <a:gd name="connsiteX7" fmla="*/ 430232 w 581679"/>
                <a:gd name="connsiteY7" fmla="*/ 109538 h 352425"/>
                <a:gd name="connsiteX8" fmla="*/ 370225 w 581679"/>
                <a:gd name="connsiteY8" fmla="*/ 220980 h 352425"/>
                <a:gd name="connsiteX9" fmla="*/ 227350 w 581679"/>
                <a:gd name="connsiteY9" fmla="*/ 3810 h 352425"/>
                <a:gd name="connsiteX10" fmla="*/ 219730 w 581679"/>
                <a:gd name="connsiteY10" fmla="*/ 0 h 352425"/>
                <a:gd name="connsiteX11" fmla="*/ 219730 w 581679"/>
                <a:gd name="connsiteY11" fmla="*/ 0 h 352425"/>
                <a:gd name="connsiteX12" fmla="*/ 212110 w 581679"/>
                <a:gd name="connsiteY12" fmla="*/ 4763 h 352425"/>
                <a:gd name="connsiteX13" fmla="*/ 98762 w 581679"/>
                <a:gd name="connsiteY13" fmla="*/ 183833 h 352425"/>
                <a:gd name="connsiteX14" fmla="*/ 95905 w 581679"/>
                <a:gd name="connsiteY14" fmla="*/ 187643 h 352425"/>
                <a:gd name="connsiteX15" fmla="*/ 1607 w 581679"/>
                <a:gd name="connsiteY15" fmla="*/ 338138 h 352425"/>
                <a:gd name="connsiteX16" fmla="*/ 4465 w 581679"/>
                <a:gd name="connsiteY16" fmla="*/ 351473 h 352425"/>
                <a:gd name="connsiteX17" fmla="*/ 10180 w 581679"/>
                <a:gd name="connsiteY17" fmla="*/ 352425 h 352425"/>
                <a:gd name="connsiteX18" fmla="*/ 438805 w 581679"/>
                <a:gd name="connsiteY18" fmla="*/ 134302 h 352425"/>
                <a:gd name="connsiteX19" fmla="*/ 555962 w 581679"/>
                <a:gd name="connsiteY19" fmla="*/ 333375 h 352425"/>
                <a:gd name="connsiteX20" fmla="*/ 443567 w 581679"/>
                <a:gd name="connsiteY20" fmla="*/ 333375 h 352425"/>
                <a:gd name="connsiteX21" fmla="*/ 381655 w 581679"/>
                <a:gd name="connsiteY21" fmla="*/ 239077 h 352425"/>
                <a:gd name="connsiteX22" fmla="*/ 438805 w 581679"/>
                <a:gd name="connsiteY22" fmla="*/ 134302 h 352425"/>
                <a:gd name="connsiteX23" fmla="*/ 438805 w 581679"/>
                <a:gd name="connsiteY23" fmla="*/ 134302 h 352425"/>
                <a:gd name="connsiteX24" fmla="*/ 438805 w 581679"/>
                <a:gd name="connsiteY24" fmla="*/ 134302 h 352425"/>
                <a:gd name="connsiteX25" fmla="*/ 315932 w 581679"/>
                <a:gd name="connsiteY25" fmla="*/ 173355 h 352425"/>
                <a:gd name="connsiteX26" fmla="*/ 257830 w 581679"/>
                <a:gd name="connsiteY26" fmla="*/ 139065 h 352425"/>
                <a:gd name="connsiteX27" fmla="*/ 246400 w 581679"/>
                <a:gd name="connsiteY27" fmla="*/ 140970 h 352425"/>
                <a:gd name="connsiteX28" fmla="*/ 219730 w 581679"/>
                <a:gd name="connsiteY28" fmla="*/ 167640 h 352425"/>
                <a:gd name="connsiteX29" fmla="*/ 197822 w 581679"/>
                <a:gd name="connsiteY29" fmla="*/ 145733 h 352425"/>
                <a:gd name="connsiteX30" fmla="*/ 187345 w 581679"/>
                <a:gd name="connsiteY30" fmla="*/ 143827 h 352425"/>
                <a:gd name="connsiteX31" fmla="*/ 131147 w 581679"/>
                <a:gd name="connsiteY31" fmla="*/ 168593 h 352425"/>
                <a:gd name="connsiteX32" fmla="*/ 219730 w 581679"/>
                <a:gd name="connsiteY32" fmla="*/ 27623 h 352425"/>
                <a:gd name="connsiteX33" fmla="*/ 219730 w 581679"/>
                <a:gd name="connsiteY33" fmla="*/ 27623 h 352425"/>
                <a:gd name="connsiteX34" fmla="*/ 315932 w 581679"/>
                <a:gd name="connsiteY34" fmla="*/ 173355 h 352425"/>
                <a:gd name="connsiteX35" fmla="*/ 113050 w 581679"/>
                <a:gd name="connsiteY35" fmla="*/ 198120 h 352425"/>
                <a:gd name="connsiteX36" fmla="*/ 189250 w 581679"/>
                <a:gd name="connsiteY36" fmla="*/ 163830 h 352425"/>
                <a:gd name="connsiteX37" fmla="*/ 213062 w 581679"/>
                <a:gd name="connsiteY37" fmla="*/ 187643 h 352425"/>
                <a:gd name="connsiteX38" fmla="*/ 226397 w 581679"/>
                <a:gd name="connsiteY38" fmla="*/ 187643 h 352425"/>
                <a:gd name="connsiteX39" fmla="*/ 254972 w 581679"/>
                <a:gd name="connsiteY39" fmla="*/ 159068 h 352425"/>
                <a:gd name="connsiteX40" fmla="*/ 338792 w 581679"/>
                <a:gd name="connsiteY40" fmla="*/ 207645 h 352425"/>
                <a:gd name="connsiteX41" fmla="*/ 338792 w 581679"/>
                <a:gd name="connsiteY41" fmla="*/ 207645 h 352425"/>
                <a:gd name="connsiteX42" fmla="*/ 420707 w 581679"/>
                <a:gd name="connsiteY42" fmla="*/ 333375 h 352425"/>
                <a:gd name="connsiteX43" fmla="*/ 27325 w 581679"/>
                <a:gd name="connsiteY43" fmla="*/ 333375 h 352425"/>
                <a:gd name="connsiteX44" fmla="*/ 113050 w 581679"/>
                <a:gd name="connsiteY44" fmla="*/ 19812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81679" h="352425">
                  <a:moveTo>
                    <a:pt x="10180" y="352425"/>
                  </a:moveTo>
                  <a:lnTo>
                    <a:pt x="572155" y="352425"/>
                  </a:lnTo>
                  <a:cubicBezTo>
                    <a:pt x="577870" y="352425"/>
                    <a:pt x="581680" y="348615"/>
                    <a:pt x="581680" y="342900"/>
                  </a:cubicBezTo>
                  <a:cubicBezTo>
                    <a:pt x="581680" y="340995"/>
                    <a:pt x="581680" y="340042"/>
                    <a:pt x="580727" y="338138"/>
                  </a:cubicBezTo>
                  <a:lnTo>
                    <a:pt x="447377" y="109538"/>
                  </a:lnTo>
                  <a:cubicBezTo>
                    <a:pt x="445472" y="106680"/>
                    <a:pt x="442615" y="104775"/>
                    <a:pt x="438805" y="104775"/>
                  </a:cubicBezTo>
                  <a:lnTo>
                    <a:pt x="438805" y="104775"/>
                  </a:lnTo>
                  <a:cubicBezTo>
                    <a:pt x="434995" y="104775"/>
                    <a:pt x="432137" y="106680"/>
                    <a:pt x="430232" y="109538"/>
                  </a:cubicBezTo>
                  <a:lnTo>
                    <a:pt x="370225" y="220980"/>
                  </a:lnTo>
                  <a:lnTo>
                    <a:pt x="227350" y="3810"/>
                  </a:lnTo>
                  <a:cubicBezTo>
                    <a:pt x="226397" y="1905"/>
                    <a:pt x="222587" y="0"/>
                    <a:pt x="219730" y="0"/>
                  </a:cubicBezTo>
                  <a:lnTo>
                    <a:pt x="219730" y="0"/>
                  </a:lnTo>
                  <a:cubicBezTo>
                    <a:pt x="216872" y="0"/>
                    <a:pt x="213062" y="1905"/>
                    <a:pt x="212110" y="4763"/>
                  </a:cubicBezTo>
                  <a:lnTo>
                    <a:pt x="98762" y="183833"/>
                  </a:lnTo>
                  <a:cubicBezTo>
                    <a:pt x="97810" y="184785"/>
                    <a:pt x="96857" y="186690"/>
                    <a:pt x="95905" y="187643"/>
                  </a:cubicBezTo>
                  <a:lnTo>
                    <a:pt x="1607" y="338138"/>
                  </a:lnTo>
                  <a:cubicBezTo>
                    <a:pt x="-1250" y="342900"/>
                    <a:pt x="-298" y="348615"/>
                    <a:pt x="4465" y="351473"/>
                  </a:cubicBezTo>
                  <a:cubicBezTo>
                    <a:pt x="6370" y="351473"/>
                    <a:pt x="8275" y="352425"/>
                    <a:pt x="10180" y="352425"/>
                  </a:cubicBezTo>
                  <a:close/>
                  <a:moveTo>
                    <a:pt x="438805" y="134302"/>
                  </a:moveTo>
                  <a:lnTo>
                    <a:pt x="555962" y="333375"/>
                  </a:lnTo>
                  <a:lnTo>
                    <a:pt x="443567" y="333375"/>
                  </a:lnTo>
                  <a:lnTo>
                    <a:pt x="381655" y="239077"/>
                  </a:lnTo>
                  <a:lnTo>
                    <a:pt x="438805" y="134302"/>
                  </a:lnTo>
                  <a:cubicBezTo>
                    <a:pt x="438805" y="134302"/>
                    <a:pt x="438805" y="134302"/>
                    <a:pt x="438805" y="134302"/>
                  </a:cubicBezTo>
                  <a:cubicBezTo>
                    <a:pt x="438805" y="134302"/>
                    <a:pt x="438805" y="134302"/>
                    <a:pt x="438805" y="134302"/>
                  </a:cubicBezTo>
                  <a:close/>
                  <a:moveTo>
                    <a:pt x="315932" y="173355"/>
                  </a:moveTo>
                  <a:lnTo>
                    <a:pt x="257830" y="139065"/>
                  </a:lnTo>
                  <a:cubicBezTo>
                    <a:pt x="254020" y="137160"/>
                    <a:pt x="249257" y="137160"/>
                    <a:pt x="246400" y="140970"/>
                  </a:cubicBezTo>
                  <a:lnTo>
                    <a:pt x="219730" y="167640"/>
                  </a:lnTo>
                  <a:lnTo>
                    <a:pt x="197822" y="145733"/>
                  </a:lnTo>
                  <a:cubicBezTo>
                    <a:pt x="194965" y="142875"/>
                    <a:pt x="191155" y="141923"/>
                    <a:pt x="187345" y="143827"/>
                  </a:cubicBezTo>
                  <a:lnTo>
                    <a:pt x="131147" y="168593"/>
                  </a:lnTo>
                  <a:lnTo>
                    <a:pt x="219730" y="27623"/>
                  </a:lnTo>
                  <a:cubicBezTo>
                    <a:pt x="219730" y="27623"/>
                    <a:pt x="219730" y="27623"/>
                    <a:pt x="219730" y="27623"/>
                  </a:cubicBezTo>
                  <a:lnTo>
                    <a:pt x="315932" y="173355"/>
                  </a:lnTo>
                  <a:close/>
                  <a:moveTo>
                    <a:pt x="113050" y="198120"/>
                  </a:moveTo>
                  <a:lnTo>
                    <a:pt x="189250" y="163830"/>
                  </a:lnTo>
                  <a:lnTo>
                    <a:pt x="213062" y="187643"/>
                  </a:lnTo>
                  <a:cubicBezTo>
                    <a:pt x="216872" y="191452"/>
                    <a:pt x="222587" y="191452"/>
                    <a:pt x="226397" y="187643"/>
                  </a:cubicBezTo>
                  <a:lnTo>
                    <a:pt x="254972" y="159068"/>
                  </a:lnTo>
                  <a:lnTo>
                    <a:pt x="338792" y="207645"/>
                  </a:lnTo>
                  <a:cubicBezTo>
                    <a:pt x="338792" y="207645"/>
                    <a:pt x="338792" y="207645"/>
                    <a:pt x="338792" y="207645"/>
                  </a:cubicBezTo>
                  <a:lnTo>
                    <a:pt x="420707" y="333375"/>
                  </a:lnTo>
                  <a:lnTo>
                    <a:pt x="27325" y="333375"/>
                  </a:lnTo>
                  <a:lnTo>
                    <a:pt x="113050" y="1981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DD0F76F-3367-37AE-696F-A7CD0856A08C}"/>
                </a:ext>
              </a:extLst>
            </p:cNvPr>
            <p:cNvSpPr/>
            <p:nvPr/>
          </p:nvSpPr>
          <p:spPr>
            <a:xfrm>
              <a:off x="1959634" y="4148297"/>
              <a:ext cx="57150" cy="57150"/>
            </a:xfrm>
            <a:custGeom>
              <a:avLst/>
              <a:gdLst>
                <a:gd name="connsiteX0" fmla="*/ 28575 w 57150"/>
                <a:gd name="connsiteY0" fmla="*/ 57150 h 57150"/>
                <a:gd name="connsiteX1" fmla="*/ 57150 w 57150"/>
                <a:gd name="connsiteY1" fmla="*/ 28575 h 57150"/>
                <a:gd name="connsiteX2" fmla="*/ 28575 w 57150"/>
                <a:gd name="connsiteY2" fmla="*/ 0 h 57150"/>
                <a:gd name="connsiteX3" fmla="*/ 0 w 57150"/>
                <a:gd name="connsiteY3" fmla="*/ 28575 h 57150"/>
                <a:gd name="connsiteX4" fmla="*/ 28575 w 57150"/>
                <a:gd name="connsiteY4" fmla="*/ 57150 h 57150"/>
                <a:gd name="connsiteX5" fmla="*/ 28575 w 57150"/>
                <a:gd name="connsiteY5" fmla="*/ 19050 h 57150"/>
                <a:gd name="connsiteX6" fmla="*/ 38100 w 57150"/>
                <a:gd name="connsiteY6" fmla="*/ 28575 h 57150"/>
                <a:gd name="connsiteX7" fmla="*/ 28575 w 57150"/>
                <a:gd name="connsiteY7" fmla="*/ 38100 h 57150"/>
                <a:gd name="connsiteX8" fmla="*/ 19050 w 57150"/>
                <a:gd name="connsiteY8" fmla="*/ 28575 h 57150"/>
                <a:gd name="connsiteX9" fmla="*/ 28575 w 57150"/>
                <a:gd name="connsiteY9" fmla="*/ 190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0" h="57150">
                  <a:moveTo>
                    <a:pt x="28575" y="57150"/>
                  </a:moveTo>
                  <a:cubicBezTo>
                    <a:pt x="44768" y="57150"/>
                    <a:pt x="57150" y="44768"/>
                    <a:pt x="57150" y="28575"/>
                  </a:cubicBezTo>
                  <a:cubicBezTo>
                    <a:pt x="57150" y="12382"/>
                    <a:pt x="44768" y="0"/>
                    <a:pt x="28575" y="0"/>
                  </a:cubicBezTo>
                  <a:cubicBezTo>
                    <a:pt x="12382" y="0"/>
                    <a:pt x="0" y="12382"/>
                    <a:pt x="0" y="28575"/>
                  </a:cubicBezTo>
                  <a:cubicBezTo>
                    <a:pt x="0" y="44768"/>
                    <a:pt x="12382" y="57150"/>
                    <a:pt x="28575" y="57150"/>
                  </a:cubicBezTo>
                  <a:close/>
                  <a:moveTo>
                    <a:pt x="28575" y="19050"/>
                  </a:moveTo>
                  <a:cubicBezTo>
                    <a:pt x="34290" y="19050"/>
                    <a:pt x="38100" y="22860"/>
                    <a:pt x="38100" y="28575"/>
                  </a:cubicBezTo>
                  <a:cubicBezTo>
                    <a:pt x="38100" y="34290"/>
                    <a:pt x="34290" y="38100"/>
                    <a:pt x="28575" y="38100"/>
                  </a:cubicBezTo>
                  <a:cubicBezTo>
                    <a:pt x="22860" y="38100"/>
                    <a:pt x="19050" y="34290"/>
                    <a:pt x="19050" y="28575"/>
                  </a:cubicBezTo>
                  <a:cubicBezTo>
                    <a:pt x="19050" y="22860"/>
                    <a:pt x="22860" y="19050"/>
                    <a:pt x="28575" y="190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A3AC7AB-5E7A-463D-479F-B88D237B67E5}"/>
                </a:ext>
              </a:extLst>
            </p:cNvPr>
            <p:cNvSpPr/>
            <p:nvPr/>
          </p:nvSpPr>
          <p:spPr>
            <a:xfrm>
              <a:off x="1826284" y="4062572"/>
              <a:ext cx="723900" cy="552450"/>
            </a:xfrm>
            <a:custGeom>
              <a:avLst/>
              <a:gdLst>
                <a:gd name="connsiteX0" fmla="*/ 723900 w 723900"/>
                <a:gd name="connsiteY0" fmla="*/ 0 h 552450"/>
                <a:gd name="connsiteX1" fmla="*/ 0 w 723900"/>
                <a:gd name="connsiteY1" fmla="*/ 0 h 552450"/>
                <a:gd name="connsiteX2" fmla="*/ 0 w 723900"/>
                <a:gd name="connsiteY2" fmla="*/ 552450 h 552450"/>
                <a:gd name="connsiteX3" fmla="*/ 723900 w 723900"/>
                <a:gd name="connsiteY3" fmla="*/ 552450 h 552450"/>
                <a:gd name="connsiteX4" fmla="*/ 723900 w 723900"/>
                <a:gd name="connsiteY4" fmla="*/ 0 h 552450"/>
                <a:gd name="connsiteX5" fmla="*/ 704850 w 723900"/>
                <a:gd name="connsiteY5" fmla="*/ 533400 h 552450"/>
                <a:gd name="connsiteX6" fmla="*/ 19050 w 723900"/>
                <a:gd name="connsiteY6" fmla="*/ 533400 h 552450"/>
                <a:gd name="connsiteX7" fmla="*/ 19050 w 723900"/>
                <a:gd name="connsiteY7" fmla="*/ 19050 h 552450"/>
                <a:gd name="connsiteX8" fmla="*/ 704850 w 723900"/>
                <a:gd name="connsiteY8" fmla="*/ 19050 h 552450"/>
                <a:gd name="connsiteX9" fmla="*/ 704850 w 723900"/>
                <a:gd name="connsiteY9" fmla="*/ 53340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552450">
                  <a:moveTo>
                    <a:pt x="723900" y="0"/>
                  </a:moveTo>
                  <a:lnTo>
                    <a:pt x="0" y="0"/>
                  </a:lnTo>
                  <a:lnTo>
                    <a:pt x="0" y="552450"/>
                  </a:lnTo>
                  <a:lnTo>
                    <a:pt x="723900" y="552450"/>
                  </a:lnTo>
                  <a:lnTo>
                    <a:pt x="723900" y="0"/>
                  </a:lnTo>
                  <a:close/>
                  <a:moveTo>
                    <a:pt x="704850" y="533400"/>
                  </a:moveTo>
                  <a:lnTo>
                    <a:pt x="19050" y="533400"/>
                  </a:lnTo>
                  <a:lnTo>
                    <a:pt x="19050" y="19050"/>
                  </a:lnTo>
                  <a:lnTo>
                    <a:pt x="704850" y="19050"/>
                  </a:lnTo>
                  <a:lnTo>
                    <a:pt x="704850" y="5334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FF6F1E9-F85C-1EF8-A7C1-931C07CA9232}"/>
              </a:ext>
            </a:extLst>
          </p:cNvPr>
          <p:cNvCxnSpPr>
            <a:cxnSpLocks/>
            <a:endCxn id="16" idx="1"/>
          </p:cNvCxnSpPr>
          <p:nvPr/>
        </p:nvCxnSpPr>
        <p:spPr>
          <a:xfrm flipV="1">
            <a:off x="1832093" y="3429000"/>
            <a:ext cx="1308100" cy="8283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42250CB-392A-59C2-EBB4-D96DA8D742C6}"/>
              </a:ext>
            </a:extLst>
          </p:cNvPr>
          <p:cNvCxnSpPr>
            <a:cxnSpLocks/>
            <a:stCxn id="17" idx="3"/>
            <a:endCxn id="18" idx="1"/>
          </p:cNvCxnSpPr>
          <p:nvPr/>
        </p:nvCxnSpPr>
        <p:spPr>
          <a:xfrm flipV="1">
            <a:off x="7850930" y="3437283"/>
            <a:ext cx="420451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67CA9BC-5839-1DC8-61FA-D77A27BF55AD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9579481" y="3430872"/>
            <a:ext cx="776948" cy="6411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7EB9494-85AF-F437-77AB-B25818F77569}"/>
              </a:ext>
            </a:extLst>
          </p:cNvPr>
          <p:cNvSpPr txBox="1"/>
          <p:nvPr/>
        </p:nvSpPr>
        <p:spPr>
          <a:xfrm>
            <a:off x="9996279" y="2307830"/>
            <a:ext cx="1282482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dirty="0"/>
              <a:t>Output video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B663484-849D-D5A9-AB13-AD9DDABF6E15}"/>
              </a:ext>
            </a:extLst>
          </p:cNvPr>
          <p:cNvSpPr txBox="1"/>
          <p:nvPr/>
        </p:nvSpPr>
        <p:spPr>
          <a:xfrm>
            <a:off x="4960907" y="2307830"/>
            <a:ext cx="1282482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dirty="0"/>
              <a:t>Bitstream</a:t>
            </a:r>
            <a:br>
              <a:rPr lang="en-US" dirty="0"/>
            </a:br>
            <a:r>
              <a:rPr lang="en-US" dirty="0"/>
              <a:t>with SEI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B9CC4A8-6639-F581-D708-3A3C5F2548D6}"/>
              </a:ext>
            </a:extLst>
          </p:cNvPr>
          <p:cNvCxnSpPr>
            <a:cxnSpLocks/>
          </p:cNvCxnSpPr>
          <p:nvPr/>
        </p:nvCxnSpPr>
        <p:spPr>
          <a:xfrm>
            <a:off x="2403231" y="3429419"/>
            <a:ext cx="0" cy="629810"/>
          </a:xfrm>
          <a:prstGeom prst="straightConnector1">
            <a:avLst/>
          </a:prstGeom>
          <a:ln w="127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E18972C-43E6-7E52-54D5-75C325A0DDE7}"/>
              </a:ext>
            </a:extLst>
          </p:cNvPr>
          <p:cNvCxnSpPr>
            <a:cxnSpLocks/>
          </p:cNvCxnSpPr>
          <p:nvPr/>
        </p:nvCxnSpPr>
        <p:spPr>
          <a:xfrm>
            <a:off x="3962400" y="3678456"/>
            <a:ext cx="0" cy="380773"/>
          </a:xfrm>
          <a:prstGeom prst="straightConnector1">
            <a:avLst/>
          </a:prstGeom>
          <a:ln w="127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95">
            <a:extLst>
              <a:ext uri="{FF2B5EF4-FFF2-40B4-BE49-F238E27FC236}">
                <a16:creationId xmlns:a16="http://schemas.microsoft.com/office/drawing/2014/main" id="{75DD065E-7F2B-306A-5E84-8C425969126D}"/>
              </a:ext>
            </a:extLst>
          </p:cNvPr>
          <p:cNvCxnSpPr>
            <a:cxnSpLocks/>
            <a:stCxn id="15" idx="3"/>
          </p:cNvCxnSpPr>
          <p:nvPr/>
        </p:nvCxnSpPr>
        <p:spPr>
          <a:xfrm flipV="1">
            <a:off x="4234714" y="3437283"/>
            <a:ext cx="579657" cy="865450"/>
          </a:xfrm>
          <a:prstGeom prst="bentConnector2">
            <a:avLst/>
          </a:prstGeom>
          <a:ln w="12700">
            <a:solidFill>
              <a:schemeClr val="accent6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7F95D00-1F68-FA7C-F31F-FEC4F59208E9}"/>
              </a:ext>
            </a:extLst>
          </p:cNvPr>
          <p:cNvSpPr txBox="1"/>
          <p:nvPr/>
        </p:nvSpPr>
        <p:spPr>
          <a:xfrm>
            <a:off x="4473200" y="4403232"/>
            <a:ext cx="2329732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Model parameters =</a:t>
            </a:r>
          </a:p>
          <a:p>
            <a:r>
              <a:rPr lang="en-US" sz="1400" b="1" dirty="0">
                <a:solidFill>
                  <a:schemeClr val="accent6"/>
                </a:solidFill>
              </a:rPr>
              <a:t>F</a:t>
            </a:r>
            <a:r>
              <a:rPr lang="en-US" sz="1400" dirty="0">
                <a:solidFill>
                  <a:schemeClr val="accent6"/>
                </a:solidFill>
              </a:rPr>
              <a:t>ilm </a:t>
            </a:r>
            <a:r>
              <a:rPr lang="en-US" sz="1400" b="1" dirty="0">
                <a:solidFill>
                  <a:schemeClr val="accent6"/>
                </a:solidFill>
              </a:rPr>
              <a:t>G</a:t>
            </a:r>
            <a:r>
              <a:rPr lang="en-US" sz="1400" dirty="0">
                <a:solidFill>
                  <a:schemeClr val="accent6"/>
                </a:solidFill>
              </a:rPr>
              <a:t>rain </a:t>
            </a:r>
            <a:r>
              <a:rPr lang="en-US" sz="1400" b="1" dirty="0">
                <a:solidFill>
                  <a:schemeClr val="accent6"/>
                </a:solidFill>
              </a:rPr>
              <a:t>C</a:t>
            </a:r>
            <a:r>
              <a:rPr lang="en-US" sz="1400" dirty="0">
                <a:solidFill>
                  <a:schemeClr val="accent6"/>
                </a:solidFill>
              </a:rPr>
              <a:t>haracteristics</a:t>
            </a:r>
            <a:br>
              <a:rPr lang="en-US" sz="1400" dirty="0">
                <a:solidFill>
                  <a:schemeClr val="accent6"/>
                </a:solidFill>
              </a:rPr>
            </a:br>
            <a:r>
              <a:rPr lang="en-US" sz="1400" b="1" dirty="0">
                <a:solidFill>
                  <a:schemeClr val="accent6"/>
                </a:solidFill>
              </a:rPr>
              <a:t>SEI</a:t>
            </a:r>
            <a:r>
              <a:rPr lang="en-US" sz="1400" dirty="0">
                <a:solidFill>
                  <a:schemeClr val="accent6"/>
                </a:solidFill>
              </a:rPr>
              <a:t> message</a:t>
            </a:r>
          </a:p>
        </p:txBody>
      </p:sp>
      <p:cxnSp>
        <p:nvCxnSpPr>
          <p:cNvPr id="32" name="Straight Arrow Connector 95">
            <a:extLst>
              <a:ext uri="{FF2B5EF4-FFF2-40B4-BE49-F238E27FC236}">
                <a16:creationId xmlns:a16="http://schemas.microsoft.com/office/drawing/2014/main" id="{A51AD41F-4579-F033-0173-E5D224C840AD}"/>
              </a:ext>
            </a:extLst>
          </p:cNvPr>
          <p:cNvCxnSpPr>
            <a:cxnSpLocks/>
            <a:endCxn id="18" idx="2"/>
          </p:cNvCxnSpPr>
          <p:nvPr/>
        </p:nvCxnSpPr>
        <p:spPr>
          <a:xfrm flipV="1">
            <a:off x="8925431" y="3678456"/>
            <a:ext cx="0" cy="624276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7443BAD-15C1-94B8-675F-C81FD88AE8F9}"/>
              </a:ext>
            </a:extLst>
          </p:cNvPr>
          <p:cNvCxnSpPr>
            <a:cxnSpLocks/>
            <a:stCxn id="17" idx="2"/>
          </p:cNvCxnSpPr>
          <p:nvPr/>
        </p:nvCxnSpPr>
        <p:spPr>
          <a:xfrm flipH="1">
            <a:off x="7294397" y="3678457"/>
            <a:ext cx="2" cy="624275"/>
          </a:xfrm>
          <a:prstGeom prst="line">
            <a:avLst/>
          </a:prstGeom>
          <a:ln w="12700"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BC6FFCF-6CA3-BDEE-A3DE-98ABB2B8B7A4}"/>
              </a:ext>
            </a:extLst>
          </p:cNvPr>
          <p:cNvCxnSpPr>
            <a:cxnSpLocks/>
          </p:cNvCxnSpPr>
          <p:nvPr/>
        </p:nvCxnSpPr>
        <p:spPr>
          <a:xfrm>
            <a:off x="7294398" y="4302732"/>
            <a:ext cx="1631033" cy="0"/>
          </a:xfrm>
          <a:prstGeom prst="line">
            <a:avLst/>
          </a:prstGeom>
          <a:ln w="12700"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19A3BD54-72B8-69FE-75C9-1ABCE8E338EF}"/>
              </a:ext>
            </a:extLst>
          </p:cNvPr>
          <p:cNvSpPr txBox="1"/>
          <p:nvPr/>
        </p:nvSpPr>
        <p:spPr>
          <a:xfrm>
            <a:off x="7850930" y="4403232"/>
            <a:ext cx="232973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de-DE" sz="1400" dirty="0">
                <a:solidFill>
                  <a:schemeClr val="accent6"/>
                </a:solidFill>
              </a:rPr>
              <a:t>FGC</a:t>
            </a:r>
            <a:endParaRPr lang="en-US" sz="14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328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BDEEC6-C9BF-4A0E-926F-FAAB0F097597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04af302f-51c6-4697-9799-c70ec9d28535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F757DA0-A586-4340-AE3E-3C5E7C4FBAA6}"/>
</file>

<file path=docProps/app.xml><?xml version="1.0" encoding="utf-8"?>
<Properties xmlns="http://schemas.openxmlformats.org/officeDocument/2006/extended-properties" xmlns:vt="http://schemas.openxmlformats.org/officeDocument/2006/docPropsVTypes">
  <TotalTime>1369</TotalTime>
  <Words>956</Words>
  <Application>Microsoft Office PowerPoint</Application>
  <PresentationFormat>Widescreen</PresentationFormat>
  <Paragraphs>208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Century Gothic</vt:lpstr>
      <vt:lpstr>Wingdings</vt:lpstr>
      <vt:lpstr>Office Theme</vt:lpstr>
      <vt:lpstr>Film grain synthesis demos</vt:lpstr>
      <vt:lpstr>Contents</vt:lpstr>
      <vt:lpstr>Introduction</vt:lpstr>
      <vt:lpstr>What is film grain ?</vt:lpstr>
      <vt:lpstr>What is film grain ?</vt:lpstr>
      <vt:lpstr>Problem: encoding removes grain</vt:lpstr>
      <vt:lpstr>Film grain synthesis</vt:lpstr>
      <vt:lpstr>System architecture</vt:lpstr>
      <vt:lpstr>System architecture (option 2)</vt:lpstr>
      <vt:lpstr>Synthesis example #1</vt:lpstr>
      <vt:lpstr>Synthesis example #2</vt:lpstr>
      <vt:lpstr>PowerPoint Presentation</vt:lpstr>
      <vt:lpstr>VFGS</vt:lpstr>
      <vt:lpstr>Synthesis architecture overview</vt:lpstr>
      <vt:lpstr>VFGS</vt:lpstr>
      <vt:lpstr>Film grain demos</vt:lpstr>
      <vt:lpstr>Film grain experimentation framework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Philippe de Lagrange</cp:lastModifiedBy>
  <cp:revision>20</cp:revision>
  <dcterms:created xsi:type="dcterms:W3CDTF">2021-03-31T15:29:37Z</dcterms:created>
  <dcterms:modified xsi:type="dcterms:W3CDTF">2024-04-19T10:38:05Z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639211f3-2c56-455e-af95-06cdd81c0625</vt:lpwstr>
  </property>
  <property fmtid="{D5CDD505-2E9C-101B-9397-08002B2CF9AE}" pid="3" name="UploadBy">
    <vt:lpwstr>38</vt:lpwstr>
  </property>
  <property fmtid="{D5CDD505-2E9C-101B-9397-08002B2CF9AE}" pid="4" name="Policy Portal Retirement Process">
    <vt:lpwstr>, </vt:lpwstr>
  </property>
  <property fmtid="{D5CDD505-2E9C-101B-9397-08002B2CF9AE}" pid="5" name="Policy Portal Approval Workflow">
    <vt:lpwstr>, </vt:lpwstr>
  </property>
  <property fmtid="{D5CDD505-2E9C-101B-9397-08002B2CF9AE}" pid="6" name="Policy Portal Revision Workflow ">
    <vt:lpwstr>, </vt:lpwstr>
  </property>
  <property fmtid="{D5CDD505-2E9C-101B-9397-08002B2CF9AE}" pid="7" name="RevisionNumber">
    <vt:lpwstr>New</vt:lpwstr>
  </property>
  <property fmtid="{D5CDD505-2E9C-101B-9397-08002B2CF9AE}" pid="8" name="Policy Portal Admin Update Process ">
    <vt:lpwstr>, </vt:lpwstr>
  </property>
  <property fmtid="{D5CDD505-2E9C-101B-9397-08002B2CF9AE}" pid="9" name="Workflow1 - ItemUpdated">
    <vt:lpwstr>, </vt:lpwstr>
  </property>
  <property fmtid="{D5CDD505-2E9C-101B-9397-08002B2CF9AE}" pid="10" name="PolicyDocWorkflow - ItemUpdated">
    <vt:lpwstr>, </vt:lpwstr>
  </property>
  <property fmtid="{D5CDD505-2E9C-101B-9397-08002B2CF9AE}" pid="11" name="Details">
    <vt:lpwstr>, </vt:lpwstr>
  </property>
  <property fmtid="{D5CDD505-2E9C-101B-9397-08002B2CF9AE}" pid="12" name="Policy Portal Retirement Request">
    <vt:lpwstr>, </vt:lpwstr>
  </property>
  <property fmtid="{D5CDD505-2E9C-101B-9397-08002B2CF9AE}" pid="13" name="Policy Portal Revision Workflow">
    <vt:lpwstr>, </vt:lpwstr>
  </property>
  <property fmtid="{D5CDD505-2E9C-101B-9397-08002B2CF9AE}" pid="14" name="DocumentVersion">
    <vt:lpwstr>New</vt:lpwstr>
  </property>
  <property fmtid="{D5CDD505-2E9C-101B-9397-08002B2CF9AE}" pid="15" name="RetirementRequestInitiator">
    <vt:lpwstr/>
  </property>
  <property fmtid="{D5CDD505-2E9C-101B-9397-08002B2CF9AE}" pid="16" name="DocumentStatus">
    <vt:lpwstr>Approved</vt:lpwstr>
  </property>
  <property fmtid="{D5CDD505-2E9C-101B-9397-08002B2CF9AE}" pid="17" name="AssignedTo">
    <vt:lpwstr>38</vt:lpwstr>
  </property>
  <property fmtid="{D5CDD505-2E9C-101B-9397-08002B2CF9AE}" pid="18" name="Policy Portal Admin Update Process">
    <vt:lpwstr>, </vt:lpwstr>
  </property>
  <property fmtid="{D5CDD505-2E9C-101B-9397-08002B2CF9AE}" pid="19" name="PublishStatus">
    <vt:lpwstr>Approved</vt:lpwstr>
  </property>
  <property fmtid="{D5CDD505-2E9C-101B-9397-08002B2CF9AE}" pid="20" name="Event">
    <vt:lpwstr>WF Update</vt:lpwstr>
  </property>
  <property fmtid="{D5CDD505-2E9C-101B-9397-08002B2CF9AE}" pid="21" name="RunningLastInstance">
    <vt:lpwstr>08585621106208146331849716497CU59-New</vt:lpwstr>
  </property>
  <property fmtid="{D5CDD505-2E9C-101B-9397-08002B2CF9AE}" pid="22" name="DateStarted">
    <vt:filetime>2021-12-14T15:37:46Z</vt:filetime>
  </property>
  <property fmtid="{D5CDD505-2E9C-101B-9397-08002B2CF9AE}" pid="23" name="DocumentOwner">
    <vt:lpwstr>Lauren D'Amore</vt:lpwstr>
  </property>
  <property fmtid="{D5CDD505-2E9C-101B-9397-08002B2CF9AE}" pid="24" name="ApprovedDate">
    <vt:filetime>2021-12-14T15:41:58Z</vt:filetime>
  </property>
  <property fmtid="{D5CDD505-2E9C-101B-9397-08002B2CF9AE}" pid="25" name="CompletedInstance5">
    <vt:lpwstr>b433a429-7af6-4953-a46d-e967b737302a</vt:lpwstr>
  </property>
  <property fmtid="{D5CDD505-2E9C-101B-9397-08002B2CF9AE}" pid="26" name="CompletedInstance3">
    <vt:lpwstr>9d5929c5-f1b8-464c-af84-9328a7e41683</vt:lpwstr>
  </property>
  <property fmtid="{D5CDD505-2E9C-101B-9397-08002B2CF9AE}" pid="27" name="CompletedInstance6">
    <vt:lpwstr>32b00dad-1e61-47d7-b5b9-a4395dff2c50,c97343e9-9d51-4dae-8e3f-2a89de797422</vt:lpwstr>
  </property>
  <property fmtid="{D5CDD505-2E9C-101B-9397-08002B2CF9AE}" pid="28" name="URL">
    <vt:lpwstr/>
  </property>
  <property fmtid="{D5CDD505-2E9C-101B-9397-08002B2CF9AE}" pid="29" name="CompletedInstance2">
    <vt:lpwstr>6d990464-b0c7-4d39-a946-bcfb399e44f8</vt:lpwstr>
  </property>
  <property fmtid="{D5CDD505-2E9C-101B-9397-08002B2CF9AE}" pid="30" name="ExistingDocumentStatus">
    <vt:lpwstr/>
  </property>
  <property fmtid="{D5CDD505-2E9C-101B-9397-08002B2CF9AE}" pid="31" name="ContentTypeId">
    <vt:lpwstr>0x010100CFAB9EE0C0AB514194A6531C55797DA8</vt:lpwstr>
  </property>
  <property fmtid="{D5CDD505-2E9C-101B-9397-08002B2CF9AE}" pid="32" name="ClassificationContentMarkingFooterLocations">
    <vt:lpwstr>Office Theme:8</vt:lpwstr>
  </property>
  <property fmtid="{D5CDD505-2E9C-101B-9397-08002B2CF9AE}" pid="33" name="ClassificationContentMarkingFooterText">
    <vt:lpwstr>INTERDIGITAL NON-PUBLIC INFORMATION DO NOT REDISTRIBUTE OR COPY</vt:lpwstr>
  </property>
  <property fmtid="{D5CDD505-2E9C-101B-9397-08002B2CF9AE}" pid="34" name="MSIP_Label_bcf26ed8-713a-4e6c-8a04-66607341a11c_Enabled">
    <vt:lpwstr>true</vt:lpwstr>
  </property>
  <property fmtid="{D5CDD505-2E9C-101B-9397-08002B2CF9AE}" pid="35" name="MSIP_Label_bcf26ed8-713a-4e6c-8a04-66607341a11c_SetDate">
    <vt:lpwstr>2024-04-19T10:27:33Z</vt:lpwstr>
  </property>
  <property fmtid="{D5CDD505-2E9C-101B-9397-08002B2CF9AE}" pid="36" name="MSIP_Label_bcf26ed8-713a-4e6c-8a04-66607341a11c_Method">
    <vt:lpwstr>Privileged</vt:lpwstr>
  </property>
  <property fmtid="{D5CDD505-2E9C-101B-9397-08002B2CF9AE}" pid="37" name="MSIP_Label_bcf26ed8-713a-4e6c-8a04-66607341a11c_Name">
    <vt:lpwstr>Public</vt:lpwstr>
  </property>
  <property fmtid="{D5CDD505-2E9C-101B-9397-08002B2CF9AE}" pid="38" name="MSIP_Label_bcf26ed8-713a-4e6c-8a04-66607341a11c_SiteId">
    <vt:lpwstr>e351b779-f6d5-4e50-8568-80e922d180ae</vt:lpwstr>
  </property>
  <property fmtid="{D5CDD505-2E9C-101B-9397-08002B2CF9AE}" pid="39" name="MSIP_Label_bcf26ed8-713a-4e6c-8a04-66607341a11c_ActionId">
    <vt:lpwstr>ca517f44-eaa2-4497-9cc9-a02867f1f28c</vt:lpwstr>
  </property>
  <property fmtid="{D5CDD505-2E9C-101B-9397-08002B2CF9AE}" pid="40" name="MSIP_Label_bcf26ed8-713a-4e6c-8a04-66607341a11c_ContentBits">
    <vt:lpwstr>0</vt:lpwstr>
  </property>
</Properties>
</file>