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1" r:id="rId2"/>
  </p:sldMasterIdLst>
  <p:notesMasterIdLst>
    <p:notesMasterId r:id="rId11"/>
  </p:notesMasterIdLst>
  <p:sldIdLst>
    <p:sldId id="1186" r:id="rId3"/>
    <p:sldId id="1187" r:id="rId4"/>
    <p:sldId id="1188" r:id="rId5"/>
    <p:sldId id="1201" r:id="rId6"/>
    <p:sldId id="1215" r:id="rId7"/>
    <p:sldId id="1205" r:id="rId8"/>
    <p:sldId id="1168" r:id="rId9"/>
    <p:sldId id="269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1"/>
    <a:srgbClr val="0032CC"/>
    <a:srgbClr val="0032CB"/>
    <a:srgbClr val="FBFBFB"/>
    <a:srgbClr val="008E40"/>
    <a:srgbClr val="1EE5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01" autoAdjust="0"/>
    <p:restoredTop sz="95171"/>
  </p:normalViewPr>
  <p:slideViewPr>
    <p:cSldViewPr snapToGrid="0">
      <p:cViewPr varScale="1">
        <p:scale>
          <a:sx n="89" d="100"/>
          <a:sy n="89" d="100"/>
        </p:scale>
        <p:origin x="176" y="5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A0C75-B4F6-504D-A05C-3672610FE173}" type="datetimeFigureOut">
              <a:rPr kumimoji="1" lang="zh-CN" altLang="en-US" smtClean="0"/>
              <a:t>2024/4/17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0DE78E-9611-984F-9E6E-F1644753165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524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2290" y="4076700"/>
            <a:ext cx="10342033" cy="1600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95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cxnSp>
        <p:nvCxnSpPr>
          <p:cNvPr id="14" name="Straight Connector 8"/>
          <p:cNvCxnSpPr/>
          <p:nvPr/>
        </p:nvCxnSpPr>
        <p:spPr>
          <a:xfrm>
            <a:off x="1207660" y="3556432"/>
            <a:ext cx="9875520" cy="0"/>
          </a:xfrm>
          <a:prstGeom prst="line">
            <a:avLst/>
          </a:prstGeom>
          <a:ln w="730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11420" y="2538852"/>
            <a:ext cx="10668000" cy="676276"/>
          </a:xfrm>
        </p:spPr>
        <p:txBody>
          <a:bodyPr/>
          <a:lstStyle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4BBE2A7-5E9F-A1E5-8774-636EC150D4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450"/>
              </a:spcBef>
              <a:defRPr sz="2640"/>
            </a:lvl1pPr>
            <a:lvl2pPr>
              <a:spcBef>
                <a:spcPts val="450"/>
              </a:spcBef>
              <a:defRPr sz="2160"/>
            </a:lvl2pPr>
            <a:lvl3pPr>
              <a:spcBef>
                <a:spcPts val="450"/>
              </a:spcBef>
              <a:defRPr sz="2160"/>
            </a:lvl3pPr>
            <a:lvl4pPr marL="1270000" indent="-290195">
              <a:spcBef>
                <a:spcPts val="450"/>
              </a:spcBef>
              <a:buFont typeface="Wingdings" panose="05000000000000000000" pitchFamily="2" charset="2"/>
              <a:buChar char="Ø"/>
              <a:defRPr sz="1500"/>
            </a:lvl4pPr>
            <a:lvl5pPr>
              <a:spcBef>
                <a:spcPts val="450"/>
              </a:spcBef>
              <a:defRPr sz="15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3" y="6381753"/>
            <a:ext cx="2603501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66234" y="304808"/>
            <a:ext cx="10668000" cy="676276"/>
          </a:xfrm>
        </p:spPr>
        <p:txBody>
          <a:bodyPr/>
          <a:lstStyle>
            <a:lvl1pPr>
              <a:defRPr sz="3360" b="1">
                <a:latin typeface="+mn-lt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1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科技感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6234" y="304808"/>
            <a:ext cx="10668000" cy="67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1" y="1341444"/>
            <a:ext cx="106680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814923" y="1125547"/>
            <a:ext cx="10610850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zh-CN" sz="1800">
              <a:solidFill>
                <a:srgbClr val="00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B5916E5-1EB4-F4C4-EC78-ED61703EBD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9pPr>
    </p:titleStyle>
    <p:bodyStyle>
      <a:lvl1pPr marL="351790" indent="-35179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681355" indent="-32766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>
          <a:solidFill>
            <a:srgbClr val="0033CC"/>
          </a:solidFill>
          <a:latin typeface="+mn-lt"/>
          <a:ea typeface="+mn-ea"/>
        </a:defRPr>
      </a:lvl2pPr>
      <a:lvl3pPr marL="978535" indent="-29654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p"/>
        <a:defRPr sz="1500">
          <a:solidFill>
            <a:srgbClr val="009900"/>
          </a:solidFill>
          <a:latin typeface="+mn-lt"/>
          <a:ea typeface="+mn-ea"/>
        </a:defRPr>
      </a:lvl3pPr>
      <a:lvl4pPr marL="1270000" indent="-29019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500">
          <a:solidFill>
            <a:schemeClr val="tx1"/>
          </a:solidFill>
          <a:latin typeface="+mn-lt"/>
          <a:ea typeface="+mn-ea"/>
        </a:defRPr>
      </a:lvl4pPr>
      <a:lvl5pPr marL="15703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500">
          <a:solidFill>
            <a:schemeClr val="tx1"/>
          </a:solidFill>
          <a:latin typeface="+mn-lt"/>
          <a:ea typeface="+mn-ea"/>
        </a:defRPr>
      </a:lvl5pPr>
      <a:lvl6pPr marL="19132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2561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25990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29419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292" y="458939"/>
            <a:ext cx="1206124" cy="56132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0101261" y="5173778"/>
            <a:ext cx="10414001" cy="23241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889000" y="3536950"/>
            <a:ext cx="10414000" cy="79375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79516" y="6540500"/>
            <a:ext cx="267702" cy="28725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200" b="0">
                <a:latin typeface="Helvetica Neue Light" panose="02000503000000020004"/>
                <a:ea typeface="Helvetica Neue Light" panose="02000503000000020004"/>
                <a:cs typeface="Helvetica Neue Light" panose="02000503000000020004"/>
                <a:sym typeface="Helvetica Neue Light" panose="02000503000000020004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9pPr>
    </p:titleStyle>
    <p:body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1pPr>
      <a:lvl2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2pPr>
      <a:lvl3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3pPr>
      <a:lvl4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4pPr>
      <a:lvl5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5pPr>
      <a:lvl6pPr marL="0" marR="0" indent="177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6pPr>
      <a:lvl7pPr marL="0" marR="0" indent="355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7pPr>
      <a:lvl8pPr marL="0" marR="0" indent="533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8pPr>
      <a:lvl9pPr marL="0" marR="0" indent="711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9pPr>
    </p:bodyStyle>
    <p:other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像" descr="图像">
            <a:extLst>
              <a:ext uri="{FF2B5EF4-FFF2-40B4-BE49-F238E27FC236}">
                <a16:creationId xmlns:a16="http://schemas.microsoft.com/office/drawing/2014/main" id="{D51E281A-F69C-F34A-A6D7-795236644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文本框 2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B80E5BE-C58D-C721-F53A-57ED2BB7EBE5}"/>
              </a:ext>
            </a:extLst>
          </p:cNvPr>
          <p:cNvSpPr txBox="1">
            <a:spLocks/>
          </p:cNvSpPr>
          <p:nvPr/>
        </p:nvSpPr>
        <p:spPr bwMode="auto">
          <a:xfrm>
            <a:off x="523663" y="1935332"/>
            <a:ext cx="11144670" cy="1123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JVET-AH0249 </a:t>
            </a:r>
          </a:p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AHG8: An adaptive spatial resampling method for machine vision</a:t>
            </a:r>
            <a:endParaRPr lang="en-US" sz="36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F764EB8-D42F-3008-3EB5-AEFB2513F464}"/>
              </a:ext>
            </a:extLst>
          </p:cNvPr>
          <p:cNvSpPr txBox="1">
            <a:spLocks/>
          </p:cNvSpPr>
          <p:nvPr/>
        </p:nvSpPr>
        <p:spPr>
          <a:xfrm>
            <a:off x="1257775" y="3365653"/>
            <a:ext cx="9676450" cy="676276"/>
          </a:xfrm>
          <a:prstGeom prst="rect">
            <a:avLst/>
          </a:prstGeom>
        </p:spPr>
        <p:txBody>
          <a:bodyPr anchor="ctr"/>
          <a:lstStyle>
            <a:lvl1pPr marL="0" marR="0" indent="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228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457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685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9144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11430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1371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1600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1828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endParaRPr lang="en-US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D3137B3-2048-AB25-F7D9-ACA7875A6710}"/>
              </a:ext>
            </a:extLst>
          </p:cNvPr>
          <p:cNvSpPr txBox="1"/>
          <p:nvPr/>
        </p:nvSpPr>
        <p:spPr bwMode="auto">
          <a:xfrm>
            <a:off x="1519485" y="3711318"/>
            <a:ext cx="9153025" cy="127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728" tIns="54864" rIns="109728" bIns="54864" numCol="1" anchor="ctr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2857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5715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8572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1430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 defTabSz="1097280"/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Shurun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Binzhe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Jie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Chen, Yan Ye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B6740EB-DDE2-45EA-A2E6-4B4A0C08458F}"/>
              </a:ext>
            </a:extLst>
          </p:cNvPr>
          <p:cNvSpPr/>
          <p:nvPr/>
        </p:nvSpPr>
        <p:spPr>
          <a:xfrm>
            <a:off x="5297062" y="4863772"/>
            <a:ext cx="12250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Apr.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202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000" kern="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Proposal</a:t>
            </a:r>
            <a:endParaRPr kumimoji="1" lang="zh-CN" altLang="en-US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内容占位符 6"/>
              <p:cNvSpPr>
                <a:spLocks noGrp="1"/>
              </p:cNvSpPr>
              <p:nvPr>
                <p:ph idx="1"/>
              </p:nvPr>
            </p:nvSpPr>
            <p:spPr>
              <a:xfrm>
                <a:off x="672586" y="1207811"/>
                <a:ext cx="7936058" cy="4967287"/>
              </a:xfrm>
            </p:spPr>
            <p:txBody>
              <a:bodyPr/>
              <a:lstStyle/>
              <a:p>
                <a:r>
                  <a:rPr kumimoji="1" lang="en-US" altLang="zh-CN" sz="2000" dirty="0">
                    <a:solidFill>
                      <a:schemeClr val="tx1"/>
                    </a:solidFill>
                  </a:rPr>
                  <a:t>Adaptive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spatial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resampling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algorithm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for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machine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vision</a:t>
                </a:r>
              </a:p>
              <a:p>
                <a:pPr lvl="1"/>
                <a:r>
                  <a:rPr kumimoji="1" lang="en-US" altLang="zh-CN" sz="2000" dirty="0">
                    <a:solidFill>
                      <a:schemeClr val="tx1"/>
                    </a:solidFill>
                  </a:rPr>
                  <a:t>Video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sequences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with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resolution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kumimoji="1" lang="zh-CN" altLang="en-US" sz="2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≥</m:t>
                    </m:r>
                    <m:r>
                      <a:rPr kumimoji="1" lang="en-US" altLang="zh-CN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1920</m:t>
                    </m:r>
                    <m:r>
                      <a:rPr kumimoji="1" lang="en-US" altLang="zh-CN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×1080</m:t>
                    </m:r>
                  </m:oMath>
                </a14:m>
                <a:endParaRPr kumimoji="1" lang="en-US" altLang="zh-CN" sz="20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  <a:p>
                <a:pPr lvl="2"/>
                <a:r>
                  <a:rPr kumimoji="1" lang="en-US" altLang="zh-CN" sz="2000" dirty="0">
                    <a:solidFill>
                      <a:schemeClr val="tx1"/>
                    </a:solidFill>
                  </a:rPr>
                  <a:t>Spatial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down-sampling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before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encoding</a:t>
                </a:r>
              </a:p>
              <a:p>
                <a:pPr lvl="2"/>
                <a:r>
                  <a:rPr kumimoji="1" lang="en-US" altLang="zh-CN" sz="2000" dirty="0">
                    <a:solidFill>
                      <a:schemeClr val="tx1"/>
                    </a:solidFill>
                  </a:rPr>
                  <a:t>Spatial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up-sampling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after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decoding</a:t>
                </a:r>
              </a:p>
              <a:p>
                <a:pPr lvl="2"/>
                <a:r>
                  <a:rPr kumimoji="1" lang="en-US" altLang="zh-CN" sz="2000" dirty="0">
                    <a:solidFill>
                      <a:schemeClr val="tx1"/>
                    </a:solidFill>
                  </a:rPr>
                  <a:t>Resampling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ratio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is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2</a:t>
                </a:r>
              </a:p>
              <a:p>
                <a:pPr lvl="2"/>
                <a:endParaRPr kumimoji="1" lang="en-US" altLang="zh-CN" sz="2000" dirty="0">
                  <a:solidFill>
                    <a:schemeClr val="tx1"/>
                  </a:solidFill>
                </a:endParaRPr>
              </a:p>
              <a:p>
                <a:pPr lvl="2"/>
                <a:endParaRPr kumimoji="1" lang="en-US" altLang="zh-CN" sz="2000" dirty="0">
                  <a:solidFill>
                    <a:schemeClr val="tx1"/>
                  </a:solidFill>
                </a:endParaRPr>
              </a:p>
              <a:p>
                <a:pPr lvl="2"/>
                <a:endParaRPr kumimoji="1" lang="en-US" altLang="zh-CN" sz="2000" dirty="0">
                  <a:solidFill>
                    <a:schemeClr val="tx1"/>
                  </a:solidFill>
                </a:endParaRPr>
              </a:p>
              <a:p>
                <a:pPr lvl="2"/>
                <a:endParaRPr kumimoji="1" lang="en-US" altLang="zh-CN" sz="2000" dirty="0">
                  <a:solidFill>
                    <a:schemeClr val="tx1"/>
                  </a:solidFill>
                </a:endParaRPr>
              </a:p>
              <a:p>
                <a:pPr lvl="2"/>
                <a:endParaRPr kumimoji="1" lang="en-US" altLang="zh-CN" sz="2000" dirty="0">
                  <a:solidFill>
                    <a:schemeClr val="tx1"/>
                  </a:solidFill>
                </a:endParaRPr>
              </a:p>
              <a:p>
                <a:pPr lvl="1"/>
                <a:r>
                  <a:rPr kumimoji="1" lang="en-US" altLang="zh-CN" sz="2000" dirty="0">
                    <a:solidFill>
                      <a:schemeClr val="tx1"/>
                    </a:solidFill>
                  </a:rPr>
                  <a:t>Video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sequences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with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</a:rPr>
                  <a:t>resolution</a:t>
                </a:r>
                <a:r>
                  <a:rPr kumimoji="1" lang="zh-CN" altLang="en-US" sz="20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zh-CN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≤416×240</m:t>
                    </m:r>
                  </m:oMath>
                </a14:m>
                <a:endParaRPr kumimoji="1" lang="en-US" altLang="zh-CN" sz="20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  <a:p>
                <a:pPr lvl="2"/>
                <a:r>
                  <a:rPr kumimoji="1" lang="en-US" altLang="zh-CN" sz="2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Spatial</a:t>
                </a:r>
                <a:r>
                  <a:rPr kumimoji="1" lang="zh-CN" altLang="en-US" sz="2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up-sampling</a:t>
                </a:r>
                <a:r>
                  <a:rPr kumimoji="1" lang="zh-CN" altLang="en-US" sz="2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after</a:t>
                </a:r>
                <a:r>
                  <a:rPr kumimoji="1" lang="zh-CN" altLang="en-US" sz="2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decoding</a:t>
                </a:r>
              </a:p>
              <a:p>
                <a:pPr lvl="2"/>
                <a:r>
                  <a:rPr kumimoji="1" lang="en-US" altLang="zh-CN" sz="2000" b="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Resampling</a:t>
                </a:r>
                <a:r>
                  <a:rPr kumimoji="1" lang="zh-CN" altLang="en-US" sz="2000" b="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</a:t>
                </a:r>
                <a:r>
                  <a:rPr kumimoji="1" lang="en-US" altLang="zh-CN" sz="2000" b="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ratio</a:t>
                </a:r>
                <a:r>
                  <a:rPr kumimoji="1" lang="zh-CN" altLang="en-US" sz="2000" b="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is</a:t>
                </a:r>
                <a:r>
                  <a:rPr kumimoji="1" lang="zh-CN" altLang="en-US" sz="2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</a:t>
                </a:r>
                <a:r>
                  <a:rPr kumimoji="1" lang="en-US" altLang="zh-CN" sz="2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2</a:t>
                </a:r>
                <a:endParaRPr kumimoji="1" lang="en-US" altLang="zh-CN" sz="20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  <a:p>
                <a:pPr lvl="1"/>
                <a:endParaRPr kumimoji="1" lang="en-US" altLang="zh-CN" sz="2000" dirty="0">
                  <a:solidFill>
                    <a:schemeClr val="tx1"/>
                  </a:solidFill>
                </a:endParaRPr>
              </a:p>
              <a:p>
                <a:pPr lvl="1"/>
                <a:endParaRPr kumimoji="1" lang="en-US" altLang="zh-CN" sz="2000" dirty="0">
                  <a:solidFill>
                    <a:schemeClr val="tx1"/>
                  </a:solidFill>
                </a:endParaRPr>
              </a:p>
              <a:p>
                <a:endParaRPr kumimoji="1" lang="en-US" altLang="zh-CN" sz="20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7" name="内容占位符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2586" y="1207811"/>
                <a:ext cx="7936058" cy="4967287"/>
              </a:xfrm>
              <a:blipFill>
                <a:blip r:embed="rId2"/>
                <a:stretch>
                  <a:fillRect l="-639" t="-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形 1">
            <a:extLst>
              <a:ext uri="{FF2B5EF4-FFF2-40B4-BE49-F238E27FC236}">
                <a16:creationId xmlns:a16="http://schemas.microsoft.com/office/drawing/2014/main" id="{2BAE2247-D655-A3C7-9B3B-8BD8F4FE77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137557" y="2854333"/>
            <a:ext cx="10013031" cy="212837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382D4ED-5CC7-9631-FD95-90ED471E9D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6848" y="5457793"/>
            <a:ext cx="7205152" cy="131114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</a:p>
          <a:p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56969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</a:t>
            </a:r>
            <a:r>
              <a:rPr kumimoji="1" lang="en-US" altLang="zh-CN" sz="3200" dirty="0"/>
              <a:t>SFU-HW dataset, object detection task (CTC)</a:t>
            </a:r>
            <a:endParaRPr kumimoji="1" lang="zh-CN" altLang="en-US" sz="32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216925"/>
            <a:ext cx="11050772" cy="997955"/>
          </a:xfrm>
        </p:spPr>
        <p:txBody>
          <a:bodyPr>
            <a:noAutofit/>
          </a:bodyPr>
          <a:lstStyle/>
          <a:p>
            <a:r>
              <a:rPr lang="en-US" altLang="zh-CN" sz="2300" dirty="0"/>
              <a:t>The overall Pareto BD-rate savings over VVC are </a:t>
            </a:r>
            <a:r>
              <a:rPr lang="en-US" altLang="zh-CN" sz="2300" dirty="0">
                <a:solidFill>
                  <a:srgbClr val="C00000"/>
                </a:solidFill>
              </a:rPr>
              <a:t>5.67%</a:t>
            </a:r>
            <a:r>
              <a:rPr lang="en-US" altLang="zh-CN" sz="2300" dirty="0"/>
              <a:t>, </a:t>
            </a:r>
            <a:r>
              <a:rPr lang="en-US" altLang="zh-CN" sz="2300" dirty="0">
                <a:solidFill>
                  <a:srgbClr val="C00000"/>
                </a:solidFill>
              </a:rPr>
              <a:t>9.97%</a:t>
            </a:r>
            <a:r>
              <a:rPr lang="en-US" altLang="zh-CN" sz="2300" dirty="0"/>
              <a:t> and </a:t>
            </a:r>
            <a:r>
              <a:rPr lang="en-US" altLang="zh-CN" sz="2300" dirty="0">
                <a:solidFill>
                  <a:srgbClr val="C00000"/>
                </a:solidFill>
              </a:rPr>
              <a:t>5.65%</a:t>
            </a:r>
            <a:r>
              <a:rPr lang="en-US" altLang="zh-CN" sz="2300" dirty="0"/>
              <a:t> under random access</a:t>
            </a:r>
            <a:r>
              <a:rPr lang="zh-CN" altLang="en-US" sz="2300" dirty="0"/>
              <a:t> </a:t>
            </a:r>
            <a:r>
              <a:rPr lang="en-US" altLang="zh-CN" sz="2300" dirty="0"/>
              <a:t>(RA), low delay</a:t>
            </a:r>
            <a:r>
              <a:rPr lang="zh-CN" altLang="en-US" sz="2300" dirty="0"/>
              <a:t> </a:t>
            </a:r>
            <a:r>
              <a:rPr lang="en-US" altLang="zh-CN" sz="2300" dirty="0"/>
              <a:t>(LD) and all intra</a:t>
            </a:r>
            <a:r>
              <a:rPr lang="zh-CN" altLang="en-US" sz="2300" dirty="0"/>
              <a:t> </a:t>
            </a:r>
            <a:r>
              <a:rPr lang="en-US" altLang="zh-CN" sz="2300" dirty="0"/>
              <a:t>(AI) configurations, respectively.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85407A8-456E-42B3-AE1D-8096422857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537675"/>
              </p:ext>
            </p:extLst>
          </p:nvPr>
        </p:nvGraphicFramePr>
        <p:xfrm>
          <a:off x="688023" y="2385054"/>
          <a:ext cx="10741977" cy="38690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7775">
                  <a:extLst>
                    <a:ext uri="{9D8B030D-6E8A-4147-A177-3AD203B41FA5}">
                      <a16:colId xmlns:a16="http://schemas.microsoft.com/office/drawing/2014/main" val="1804183624"/>
                    </a:ext>
                  </a:extLst>
                </a:gridCol>
                <a:gridCol w="1062226">
                  <a:extLst>
                    <a:ext uri="{9D8B030D-6E8A-4147-A177-3AD203B41FA5}">
                      <a16:colId xmlns:a16="http://schemas.microsoft.com/office/drawing/2014/main" val="2828384596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60309197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4207647532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46766856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58564919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790871799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57657733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597598774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486135693"/>
                    </a:ext>
                  </a:extLst>
                </a:gridCol>
              </a:tblGrid>
              <a:tr h="2505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LD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AI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4154796"/>
                  </a:ext>
                </a:extLst>
              </a:tr>
              <a:tr h="62800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mAP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46679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35.58%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35.58%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-2.66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-9.43%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-9.43%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1.96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-14.38%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-14.38%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2.04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918727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B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-21.96%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3.73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-23.01%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5.85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-12.62%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-12.62%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5.13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075853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C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74588773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-5.35%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0.27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-7.03%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0.55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-2.13%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-2.13%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346474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AVG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-5.67%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1.03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-9.97%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2.12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-5.65%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-5.65%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1.78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39185593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0E6D3F65-C594-4FD7-82A2-AB172BFF2815}"/>
              </a:ext>
            </a:extLst>
          </p:cNvPr>
          <p:cNvSpPr/>
          <p:nvPr/>
        </p:nvSpPr>
        <p:spPr>
          <a:xfrm>
            <a:off x="7987180" y="6254105"/>
            <a:ext cx="3516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*The ‘/’ means non-monotonous performance.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08276222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07566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14BE434-913F-2706-0CC8-25AEB4147A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sz="2400" dirty="0"/>
              <a:t>Simulation shows that adaptive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resampling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algorithm is effective and </a:t>
            </a:r>
            <a:r>
              <a:rPr kumimoji="1" lang="en-US" altLang="zh-CN" sz="2400" dirty="0">
                <a:solidFill>
                  <a:srgbClr val="C00000"/>
                </a:solidFill>
              </a:rPr>
              <a:t>achieves superior performance to VVC</a:t>
            </a:r>
            <a:r>
              <a:rPr kumimoji="1" lang="zh-CN" altLang="en-US" sz="2400" dirty="0">
                <a:solidFill>
                  <a:srgbClr val="C00000"/>
                </a:solidFill>
              </a:rPr>
              <a:t> </a:t>
            </a:r>
            <a:r>
              <a:rPr kumimoji="1" lang="en-US" altLang="zh-CN" sz="2400" dirty="0"/>
              <a:t>for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object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detection</a:t>
            </a:r>
            <a:r>
              <a:rPr kumimoji="1" lang="en-US" altLang="zh-CN" sz="2400" dirty="0">
                <a:solidFill>
                  <a:srgbClr val="C00000"/>
                </a:solidFill>
              </a:rPr>
              <a:t>.</a:t>
            </a:r>
            <a:endParaRPr kumimoji="1" lang="en-US" altLang="zh-CN" sz="2400" dirty="0"/>
          </a:p>
          <a:p>
            <a:endParaRPr kumimoji="1" lang="en-US" altLang="zh-CN" sz="2400" dirty="0"/>
          </a:p>
          <a:p>
            <a:r>
              <a:rPr kumimoji="1" lang="en-US" altLang="zh-CN" sz="2400" dirty="0"/>
              <a:t>Suggest to further study the adaptive spatial resampling algorithm for other machine tasks.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470AF15-7DD1-8B00-56E5-BF8562DA5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Conclusion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371379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成组"/>
          <p:cNvGrpSpPr/>
          <p:nvPr/>
        </p:nvGrpSpPr>
        <p:grpSpPr>
          <a:xfrm>
            <a:off x="3817422" y="2787800"/>
            <a:ext cx="4294066" cy="1282402"/>
            <a:chOff x="21265" y="292989"/>
            <a:chExt cx="8588131" cy="2564802"/>
          </a:xfrm>
        </p:grpSpPr>
        <p:pic>
          <p:nvPicPr>
            <p:cNvPr id="6" name="图像" descr="图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5508" y="1116561"/>
              <a:ext cx="913888" cy="1117799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7" name="thanks"/>
            <p:cNvSpPr txBox="1"/>
            <p:nvPr/>
          </p:nvSpPr>
          <p:spPr>
            <a:xfrm>
              <a:off x="21265" y="292989"/>
              <a:ext cx="7287251" cy="25648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numCol="1" anchor="ctr">
              <a:spAutoFit/>
            </a:bodyPr>
            <a:lstStyle>
              <a:lvl1pPr algn="l" defTabSz="457200">
                <a:defRPr sz="16000" b="1">
                  <a:solidFill>
                    <a:srgbClr val="FFFFFF"/>
                  </a:solidFill>
                  <a:latin typeface="Alibaba-PuHuiTi-R"/>
                  <a:ea typeface="Alibaba-PuHuiTi-R"/>
                  <a:cs typeface="Alibaba-PuHuiTi-R"/>
                  <a:sym typeface="Alibaba-PuHuiTi-R"/>
                </a:defRPr>
              </a:lvl1pPr>
            </a:lstStyle>
            <a:p>
              <a:pPr defTabSz="228600" hangingPunct="0"/>
              <a:r>
                <a:rPr lang="en-US" altLang="zh-CN" sz="8000" kern="0" dirty="0">
                  <a:solidFill>
                    <a:srgbClr val="000000"/>
                  </a:solidFill>
                </a:rPr>
                <a:t>T</a:t>
              </a:r>
              <a:r>
                <a:rPr sz="8000" kern="0" dirty="0">
                  <a:solidFill>
                    <a:srgbClr val="000000"/>
                  </a:solidFill>
                </a:rPr>
                <a:t>hanks</a:t>
              </a:r>
            </a:p>
          </p:txBody>
        </p:sp>
      </p:grpSp>
      <p:sp>
        <p:nvSpPr>
          <p:cNvPr id="8" name="文本框 1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 panose="02000503000000020004"/>
              <a:ea typeface="Helvetica Neue" panose="02000503000000020004"/>
              <a:cs typeface="Helvetica Neue" panose="02000503000000020004"/>
              <a:sym typeface="Helvetica Neue" panose="02000503000000020004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自定义 2">
      <a:majorFont>
        <a:latin typeface="Book Antiqua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 panose="02000503000000020004"/>
            <a:ea typeface="Helvetica Neue" panose="02000503000000020004"/>
            <a:cs typeface="Helvetica Neue" panose="02000503000000020004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5968</TotalTime>
  <Words>292</Words>
  <Application>Microsoft Macintosh PowerPoint</Application>
  <PresentationFormat>宽屏</PresentationFormat>
  <Paragraphs>107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等线</vt:lpstr>
      <vt:lpstr>楷体</vt:lpstr>
      <vt:lpstr>Alibaba-PuHuiTi-R</vt:lpstr>
      <vt:lpstr>Book Antiqua</vt:lpstr>
      <vt:lpstr>Cambria Math</vt:lpstr>
      <vt:lpstr>Helvetica Neue</vt:lpstr>
      <vt:lpstr>Helvetica Neue Light</vt:lpstr>
      <vt:lpstr>Helvetica Neue Medium</vt:lpstr>
      <vt:lpstr>Times New Roman</vt:lpstr>
      <vt:lpstr>Wingdings</vt:lpstr>
      <vt:lpstr>主题1</vt:lpstr>
      <vt:lpstr>White</vt:lpstr>
      <vt:lpstr>PowerPoint 演示文稿</vt:lpstr>
      <vt:lpstr>Outline</vt:lpstr>
      <vt:lpstr>Proposal</vt:lpstr>
      <vt:lpstr>Outline</vt:lpstr>
      <vt:lpstr>Performance: SFU-HW dataset, object detection task (CTC)</vt:lpstr>
      <vt:lpstr>Outline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Report</dc:title>
  <dc:creator>WANG Shurun</dc:creator>
  <cp:lastModifiedBy>v2</cp:lastModifiedBy>
  <cp:revision>894</cp:revision>
  <dcterms:created xsi:type="dcterms:W3CDTF">2023-04-24T16:20:55Z</dcterms:created>
  <dcterms:modified xsi:type="dcterms:W3CDTF">2024-04-17T09:07:00Z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2052-3.6.0.5672</vt:lpwstr>
  </property>
</Properties>
</file>