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81" r:id="rId7"/>
    <p:sldId id="286" r:id="rId8"/>
    <p:sldId id="284" r:id="rId9"/>
    <p:sldId id="287" r:id="rId10"/>
    <p:sldId id="28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1891717"/>
            <a:ext cx="11039741" cy="2592905"/>
          </a:xfrm>
        </p:spPr>
        <p:txBody>
          <a:bodyPr>
            <a:normAutofit/>
          </a:bodyPr>
          <a:lstStyle/>
          <a:p>
            <a:r>
              <a:rPr lang="en-US" sz="4000" dirty="0"/>
              <a:t>JVET-AH0165</a:t>
            </a:r>
            <a:br>
              <a:rPr lang="en-US" sz="4000" dirty="0"/>
            </a:br>
            <a:r>
              <a:rPr lang="en-US" sz="4000" dirty="0"/>
              <a:t>Combination of the Neural Network (NN)-based intra prediction mode and ISP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4966282"/>
            <a:ext cx="10387428" cy="491121"/>
          </a:xfrm>
        </p:spPr>
        <p:txBody>
          <a:bodyPr>
            <a:normAutofit/>
          </a:bodyPr>
          <a:lstStyle/>
          <a:p>
            <a:r>
              <a:rPr lang="fr-FR" sz="18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Thierry</a:t>
            </a:r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Dumas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Franck Galpin, </a:t>
            </a:r>
            <a:r>
              <a:rPr lang="fr-FR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Philippe Bordes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Introduction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1247944"/>
            <a:ext cx="11121666" cy="100916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NNVC-8.0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default NN-based intra prediction mode (worst case complexity of 7.8 kMAC/pixel).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low-complexity NN-based intra prediction mode (worst case complexity of 4.8 kMAC/pixel).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EF5E1C4-E071-FDF4-2514-7FE970603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75" y="2591216"/>
            <a:ext cx="7338276" cy="3288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ACE847A-34A7-D99E-7BA4-7B5B32A08A22}"/>
                  </a:ext>
                </a:extLst>
              </p:cNvPr>
              <p:cNvSpPr txBox="1"/>
              <p:nvPr/>
            </p:nvSpPr>
            <p:spPr>
              <a:xfrm>
                <a:off x="1092306" y="5796690"/>
                <a:ext cx="954521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prediction of current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200" dirty="0"/>
                  <a:t> block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dirty="0"/>
                  <a:t> from the context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1200" dirty="0"/>
                  <a:t> of reference samples around </a:t>
                </a:r>
                <a14:m>
                  <m:oMath xmlns:m="http://schemas.openxmlformats.org/officeDocument/2006/math">
                    <m:r>
                      <a:rPr lang="en-US" sz="1200" b="1" i="1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dirty="0"/>
                  <a:t> via the NN-based intra prediction mode</a:t>
                </a:r>
                <a:endParaRPr lang="en-US" sz="12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ACE847A-34A7-D99E-7BA4-7B5B32A08A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306" y="5796690"/>
                <a:ext cx="9545214" cy="276999"/>
              </a:xfrm>
              <a:prstGeom prst="rect">
                <a:avLst/>
              </a:prstGeom>
              <a:blipFill>
                <a:blip r:embed="rId3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Proposition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6555DD-E35C-9415-5366-F9CF73E0A199}"/>
              </a:ext>
            </a:extLst>
          </p:cNvPr>
          <p:cNvSpPr txBox="1">
            <a:spLocks/>
          </p:cNvSpPr>
          <p:nvPr/>
        </p:nvSpPr>
        <p:spPr>
          <a:xfrm>
            <a:off x="535167" y="1247944"/>
            <a:ext cx="11121666" cy="22790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Combination of a NN-based intra prediction mode and ISP.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600" b="1" dirty="0"/>
              <a:t>Motivations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NN-based intra prediction mode benefiting from the coding of a luma CB via ISP.</a:t>
            </a:r>
          </a:p>
          <a:p>
            <a:pPr lvl="2">
              <a:lnSpc>
                <a:spcPct val="100000"/>
              </a:lnSpc>
            </a:pPr>
            <a:r>
              <a:rPr lang="en-US" sz="1600" dirty="0"/>
              <a:t>dedicated primary transforms (DCT-2 | DST-7) for each TB</a:t>
            </a:r>
          </a:p>
          <a:p>
            <a:pPr lvl="2">
              <a:lnSpc>
                <a:spcPct val="100000"/>
              </a:lnSpc>
            </a:pPr>
            <a:r>
              <a:rPr lang="en-US" sz="1600" dirty="0"/>
              <a:t>quantized transform coefficients coded for each residual TB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NN-based intra prediction mode well adapted to predicting packs of consecutive luma </a:t>
            </a:r>
            <a:r>
              <a:rPr lang="en-US" sz="1600" dirty="0" err="1"/>
              <a:t>TBs.</a:t>
            </a:r>
            <a:endParaRPr lang="en-US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AE5B24-F56D-57F4-C630-EEF65564F085}"/>
              </a:ext>
            </a:extLst>
          </p:cNvPr>
          <p:cNvSpPr txBox="1">
            <a:spLocks/>
          </p:cNvSpPr>
          <p:nvPr/>
        </p:nvSpPr>
        <p:spPr>
          <a:xfrm>
            <a:off x="535167" y="3718249"/>
            <a:ext cx="11121666" cy="9937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1" dirty="0"/>
              <a:t>Characteristics of the combination</a:t>
            </a:r>
          </a:p>
          <a:p>
            <a:pPr lvl="1">
              <a:lnSpc>
                <a:spcPct val="100000"/>
              </a:lnSpc>
            </a:pPr>
            <a:r>
              <a:rPr lang="en-US" sz="1600" dirty="0">
                <a:effectLst/>
                <a:ea typeface="Times New Roman" panose="02020603050405020304" pitchFamily="18" charset="0"/>
              </a:rPr>
              <a:t>A luma TB inside the current luma CB cannot have a dimension strictly smaller than 4.</a:t>
            </a:r>
          </a:p>
          <a:p>
            <a:pPr lvl="1">
              <a:lnSpc>
                <a:spcPct val="100000"/>
              </a:lnSpc>
            </a:pPr>
            <a:r>
              <a:rPr lang="en-US" sz="1600" dirty="0">
                <a:ea typeface="Times New Roman" panose="02020603050405020304" pitchFamily="18" charset="0"/>
              </a:rPr>
              <a:t>Always same split of a luma CB into TBs for prediction and transform coding.</a:t>
            </a:r>
            <a:endParaRPr lang="fr-FR" sz="16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7A158A-E44B-48E0-1B8B-AC7A82132B0B}"/>
              </a:ext>
            </a:extLst>
          </p:cNvPr>
          <p:cNvSpPr/>
          <p:nvPr/>
        </p:nvSpPr>
        <p:spPr>
          <a:xfrm>
            <a:off x="9134098" y="4753948"/>
            <a:ext cx="390644" cy="13436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0A31612-0777-FE41-DAE4-D994962F6089}"/>
              </a:ext>
            </a:extLst>
          </p:cNvPr>
          <p:cNvCxnSpPr>
            <a:cxnSpLocks/>
          </p:cNvCxnSpPr>
          <p:nvPr/>
        </p:nvCxnSpPr>
        <p:spPr>
          <a:xfrm>
            <a:off x="9329420" y="4400550"/>
            <a:ext cx="0" cy="23676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409EC5B-5928-5C11-C062-C01D739EC937}"/>
              </a:ext>
            </a:extLst>
          </p:cNvPr>
          <p:cNvCxnSpPr>
            <a:stCxn id="10" idx="0"/>
            <a:endCxn id="10" idx="2"/>
          </p:cNvCxnSpPr>
          <p:nvPr/>
        </p:nvCxnSpPr>
        <p:spPr>
          <a:xfrm>
            <a:off x="9329420" y="4753948"/>
            <a:ext cx="0" cy="1343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D7F3BDE-909A-18C1-04B9-2374B166388E}"/>
              </a:ext>
            </a:extLst>
          </p:cNvPr>
          <p:cNvCxnSpPr/>
          <p:nvPr/>
        </p:nvCxnSpPr>
        <p:spPr>
          <a:xfrm>
            <a:off x="9239224" y="4753948"/>
            <a:ext cx="0" cy="1343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2AF5B1-61E5-0286-2458-EE5988D42190}"/>
              </a:ext>
            </a:extLst>
          </p:cNvPr>
          <p:cNvCxnSpPr/>
          <p:nvPr/>
        </p:nvCxnSpPr>
        <p:spPr>
          <a:xfrm>
            <a:off x="9423803" y="4753947"/>
            <a:ext cx="0" cy="1343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507659D-FB8D-66FB-F5F7-AD47AB29683C}"/>
              </a:ext>
            </a:extLst>
          </p:cNvPr>
          <p:cNvCxnSpPr/>
          <p:nvPr/>
        </p:nvCxnSpPr>
        <p:spPr>
          <a:xfrm>
            <a:off x="9629868" y="4753948"/>
            <a:ext cx="0" cy="134360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7FE3AF3-5477-9C47-50C9-B7C3CE1EDA61}"/>
              </a:ext>
            </a:extLst>
          </p:cNvPr>
          <p:cNvCxnSpPr>
            <a:cxnSpLocks/>
          </p:cNvCxnSpPr>
          <p:nvPr/>
        </p:nvCxnSpPr>
        <p:spPr>
          <a:xfrm flipH="1">
            <a:off x="9134098" y="6191250"/>
            <a:ext cx="39064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32E71F9-7557-0A2F-D456-35CFD934E995}"/>
                  </a:ext>
                </a:extLst>
              </p:cNvPr>
              <p:cNvSpPr txBox="1"/>
              <p:nvPr/>
            </p:nvSpPr>
            <p:spPr>
              <a:xfrm>
                <a:off x="9661788" y="5302640"/>
                <a:ext cx="283731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16</m:t>
                      </m:r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32E71F9-7557-0A2F-D456-35CFD934E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1788" y="5302640"/>
                <a:ext cx="283731" cy="246221"/>
              </a:xfrm>
              <a:prstGeom prst="rect">
                <a:avLst/>
              </a:prstGeom>
              <a:blipFill>
                <a:blip r:embed="rId2"/>
                <a:stretch>
                  <a:fillRect l="-15217" r="-13043"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723567-82C7-87D9-527F-26A299C95A9F}"/>
                  </a:ext>
                </a:extLst>
              </p:cNvPr>
              <p:cNvSpPr txBox="1"/>
              <p:nvPr/>
            </p:nvSpPr>
            <p:spPr>
              <a:xfrm>
                <a:off x="9253885" y="6233239"/>
                <a:ext cx="16991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723567-82C7-87D9-527F-26A299C95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3885" y="6233239"/>
                <a:ext cx="169918" cy="246221"/>
              </a:xfrm>
              <a:prstGeom prst="rect">
                <a:avLst/>
              </a:prstGeom>
              <a:blipFill>
                <a:blip r:embed="rId3"/>
                <a:stretch>
                  <a:fillRect l="-21429" r="-25000"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5E3F0CE7-4472-8877-6493-AF8049195BA6}"/>
              </a:ext>
            </a:extLst>
          </p:cNvPr>
          <p:cNvSpPr txBox="1"/>
          <p:nvPr/>
        </p:nvSpPr>
        <p:spPr>
          <a:xfrm>
            <a:off x="10032365" y="5121895"/>
            <a:ext cx="1666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C00000"/>
                </a:solidFill>
              </a:rPr>
              <a:t>disabled in the combination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8C00F4E6-F5D3-363D-C736-A5A39FD609CC}"/>
              </a:ext>
            </a:extLst>
          </p:cNvPr>
          <p:cNvSpPr txBox="1">
            <a:spLocks/>
          </p:cNvSpPr>
          <p:nvPr/>
        </p:nvSpPr>
        <p:spPr>
          <a:xfrm>
            <a:off x="535167" y="4897405"/>
            <a:ext cx="7694433" cy="9937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1" dirty="0"/>
              <a:t>Additional change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ea typeface="Times New Roman" panose="02020603050405020304" pitchFamily="18" charset="0"/>
              </a:rPr>
              <a:t>Objective function for training = combination of SATD and SAD between an original block and its prediction via the neural network.</a:t>
            </a:r>
            <a:endParaRPr lang="en-US" sz="16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908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57A15C0-C71E-B15E-F999-D03482CE19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352094"/>
              </p:ext>
            </p:extLst>
          </p:nvPr>
        </p:nvGraphicFramePr>
        <p:xfrm>
          <a:off x="577575" y="1229955"/>
          <a:ext cx="10983053" cy="2436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7731">
                  <a:extLst>
                    <a:ext uri="{9D8B030D-6E8A-4147-A177-3AD203B41FA5}">
                      <a16:colId xmlns:a16="http://schemas.microsoft.com/office/drawing/2014/main" val="2739402594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3505048137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4245937450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888024038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2213429693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2326225837"/>
                    </a:ext>
                  </a:extLst>
                </a:gridCol>
                <a:gridCol w="1002430">
                  <a:extLst>
                    <a:ext uri="{9D8B030D-6E8A-4147-A177-3AD203B41FA5}">
                      <a16:colId xmlns:a16="http://schemas.microsoft.com/office/drawing/2014/main" val="2165365001"/>
                    </a:ext>
                  </a:extLst>
                </a:gridCol>
                <a:gridCol w="820986">
                  <a:extLst>
                    <a:ext uri="{9D8B030D-6E8A-4147-A177-3AD203B41FA5}">
                      <a16:colId xmlns:a16="http://schemas.microsoft.com/office/drawing/2014/main" val="264660016"/>
                    </a:ext>
                  </a:extLst>
                </a:gridCol>
                <a:gridCol w="1158116">
                  <a:extLst>
                    <a:ext uri="{9D8B030D-6E8A-4147-A177-3AD203B41FA5}">
                      <a16:colId xmlns:a16="http://schemas.microsoft.com/office/drawing/2014/main" val="2244087186"/>
                    </a:ext>
                  </a:extLst>
                </a:gridCol>
                <a:gridCol w="1321640">
                  <a:extLst>
                    <a:ext uri="{9D8B030D-6E8A-4147-A177-3AD203B41FA5}">
                      <a16:colId xmlns:a16="http://schemas.microsoft.com/office/drawing/2014/main" val="1362890873"/>
                    </a:ext>
                  </a:extLst>
                </a:gridCol>
              </a:tblGrid>
              <a:tr h="221488"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040247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BD-rate Over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NNVC-8.0 CTC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966459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Y-PSNR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U-PSNR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V-PSNR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U-MSIM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DecT CPU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PSNR Overlap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200589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0.07%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-0.31%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0.01%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166%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607774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-0.34%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165%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6915172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-0.19%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-0.74%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813423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-0.31%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139%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320262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411825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-0.17%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-0.63%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-0.56%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-0.34%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-0.76%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951088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-0.05%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135%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666286"/>
                  </a:ext>
                </a:extLst>
              </a:tr>
              <a:tr h="2214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120%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114%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951957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1C8F696-DF53-6ACA-32AF-01ECBDE45CAB}"/>
              </a:ext>
            </a:extLst>
          </p:cNvPr>
          <p:cNvSpPr txBox="1">
            <a:spLocks/>
          </p:cNvSpPr>
          <p:nvPr/>
        </p:nvSpPr>
        <p:spPr>
          <a:xfrm>
            <a:off x="577574" y="807206"/>
            <a:ext cx="10983057" cy="3811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TEST = NNVC-8.0 with LOP-2, </a:t>
            </a:r>
            <a:r>
              <a:rPr lang="en-US" sz="1600" b="1" dirty="0"/>
              <a:t>low-complexity</a:t>
            </a:r>
            <a:r>
              <a:rPr lang="en-US" sz="1600" dirty="0"/>
              <a:t> NN-based intra prediction in combination with ISP.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5302981-9AC2-A36A-CCA8-3C3B5D361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843972"/>
              </p:ext>
            </p:extLst>
          </p:nvPr>
        </p:nvGraphicFramePr>
        <p:xfrm>
          <a:off x="577573" y="3810949"/>
          <a:ext cx="10983052" cy="2545400"/>
        </p:xfrm>
        <a:graphic>
          <a:graphicData uri="http://schemas.openxmlformats.org/drawingml/2006/table">
            <a:tbl>
              <a:tblPr/>
              <a:tblGrid>
                <a:gridCol w="1652443">
                  <a:extLst>
                    <a:ext uri="{9D8B030D-6E8A-4147-A177-3AD203B41FA5}">
                      <a16:colId xmlns:a16="http://schemas.microsoft.com/office/drawing/2014/main" val="3947759280"/>
                    </a:ext>
                  </a:extLst>
                </a:gridCol>
                <a:gridCol w="1026368">
                  <a:extLst>
                    <a:ext uri="{9D8B030D-6E8A-4147-A177-3AD203B41FA5}">
                      <a16:colId xmlns:a16="http://schemas.microsoft.com/office/drawing/2014/main" val="3398668278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4121907852"/>
                    </a:ext>
                  </a:extLst>
                </a:gridCol>
                <a:gridCol w="1007706">
                  <a:extLst>
                    <a:ext uri="{9D8B030D-6E8A-4147-A177-3AD203B41FA5}">
                      <a16:colId xmlns:a16="http://schemas.microsoft.com/office/drawing/2014/main" val="3097012797"/>
                    </a:ext>
                  </a:extLst>
                </a:gridCol>
                <a:gridCol w="1032015">
                  <a:extLst>
                    <a:ext uri="{9D8B030D-6E8A-4147-A177-3AD203B41FA5}">
                      <a16:colId xmlns:a16="http://schemas.microsoft.com/office/drawing/2014/main" val="2834385790"/>
                    </a:ext>
                  </a:extLst>
                </a:gridCol>
                <a:gridCol w="868957">
                  <a:extLst>
                    <a:ext uri="{9D8B030D-6E8A-4147-A177-3AD203B41FA5}">
                      <a16:colId xmlns:a16="http://schemas.microsoft.com/office/drawing/2014/main" val="3157947699"/>
                    </a:ext>
                  </a:extLst>
                </a:gridCol>
                <a:gridCol w="840468">
                  <a:extLst>
                    <a:ext uri="{9D8B030D-6E8A-4147-A177-3AD203B41FA5}">
                      <a16:colId xmlns:a16="http://schemas.microsoft.com/office/drawing/2014/main" val="1392193403"/>
                    </a:ext>
                  </a:extLst>
                </a:gridCol>
                <a:gridCol w="1011410">
                  <a:extLst>
                    <a:ext uri="{9D8B030D-6E8A-4147-A177-3AD203B41FA5}">
                      <a16:colId xmlns:a16="http://schemas.microsoft.com/office/drawing/2014/main" val="1653851818"/>
                    </a:ext>
                  </a:extLst>
                </a:gridCol>
                <a:gridCol w="1229697">
                  <a:extLst>
                    <a:ext uri="{9D8B030D-6E8A-4147-A177-3AD203B41FA5}">
                      <a16:colId xmlns:a16="http://schemas.microsoft.com/office/drawing/2014/main" val="1419907503"/>
                    </a:ext>
                  </a:extLst>
                </a:gridCol>
                <a:gridCol w="1324943">
                  <a:extLst>
                    <a:ext uri="{9D8B030D-6E8A-4147-A177-3AD203B41FA5}">
                      <a16:colId xmlns:a16="http://schemas.microsoft.com/office/drawing/2014/main" val="2782205525"/>
                    </a:ext>
                  </a:extLst>
                </a:gridCol>
              </a:tblGrid>
              <a:tr h="23140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945629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</a:t>
                      </a:r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NNVC-8.0 CTC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51660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</a:t>
                      </a: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PSNR Overlap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586527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310296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057866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669544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7089192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8018414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616135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9377085"/>
                  </a:ext>
                </a:extLst>
              </a:tr>
              <a:tr h="2314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604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356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1C8F696-DF53-6ACA-32AF-01ECBDE45CAB}"/>
              </a:ext>
            </a:extLst>
          </p:cNvPr>
          <p:cNvSpPr txBox="1">
            <a:spLocks/>
          </p:cNvSpPr>
          <p:nvPr/>
        </p:nvSpPr>
        <p:spPr>
          <a:xfrm>
            <a:off x="577574" y="807206"/>
            <a:ext cx="10983057" cy="3811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TEST = NNVC-8.0 with LOP-2, </a:t>
            </a:r>
            <a:r>
              <a:rPr lang="en-US" sz="1600" b="1" dirty="0"/>
              <a:t>low-complexity</a:t>
            </a:r>
            <a:r>
              <a:rPr lang="en-US" sz="1600" dirty="0"/>
              <a:t> NN-based intra prediction in combination with ISP.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3F76EB-B1A2-2AD3-5D6B-A3695CD95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22730"/>
              </p:ext>
            </p:extLst>
          </p:nvPr>
        </p:nvGraphicFramePr>
        <p:xfrm>
          <a:off x="577572" y="1235331"/>
          <a:ext cx="10983054" cy="2375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725">
                  <a:extLst>
                    <a:ext uri="{9D8B030D-6E8A-4147-A177-3AD203B41FA5}">
                      <a16:colId xmlns:a16="http://schemas.microsoft.com/office/drawing/2014/main" val="1632683032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4166473400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2289434104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531629887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1845869822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232461248"/>
                    </a:ext>
                  </a:extLst>
                </a:gridCol>
                <a:gridCol w="1043619">
                  <a:extLst>
                    <a:ext uri="{9D8B030D-6E8A-4147-A177-3AD203B41FA5}">
                      <a16:colId xmlns:a16="http://schemas.microsoft.com/office/drawing/2014/main" val="3649511325"/>
                    </a:ext>
                  </a:extLst>
                </a:gridCol>
                <a:gridCol w="855157">
                  <a:extLst>
                    <a:ext uri="{9D8B030D-6E8A-4147-A177-3AD203B41FA5}">
                      <a16:colId xmlns:a16="http://schemas.microsoft.com/office/drawing/2014/main" val="1884924795"/>
                    </a:ext>
                  </a:extLst>
                </a:gridCol>
                <a:gridCol w="1205936">
                  <a:extLst>
                    <a:ext uri="{9D8B030D-6E8A-4147-A177-3AD203B41FA5}">
                      <a16:colId xmlns:a16="http://schemas.microsoft.com/office/drawing/2014/main" val="31100130"/>
                    </a:ext>
                  </a:extLst>
                </a:gridCol>
                <a:gridCol w="1176522">
                  <a:extLst>
                    <a:ext uri="{9D8B030D-6E8A-4147-A177-3AD203B41FA5}">
                      <a16:colId xmlns:a16="http://schemas.microsoft.com/office/drawing/2014/main" val="1973650403"/>
                    </a:ext>
                  </a:extLst>
                </a:gridCol>
              </a:tblGrid>
              <a:tr h="215965"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All Intra Main10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955615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BD-rate Over NNVC-8.0 with LOP-2, 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low-complexity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 NN-based intra prediction mode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853228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Y-PSNR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U-PSNR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V-PSNR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U-MSIM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V-MSIM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DecT CPU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PSNR Overlap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129660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881935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-0.45%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5190498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939004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-1.20%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-1.29%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141%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53349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-1.25%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-1.37%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-1.48%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151%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456972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-0.54%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-0.93%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-0.93%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-1.03%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-1.07%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151%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9268979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-1.16%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-1.26%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137%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110%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963007"/>
                  </a:ext>
                </a:extLst>
              </a:tr>
              <a:tr h="2159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-0.73%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-0.90%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26256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26F7019-14B9-B041-E79F-F60723357D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301413"/>
              </p:ext>
            </p:extLst>
          </p:nvPr>
        </p:nvGraphicFramePr>
        <p:xfrm>
          <a:off x="577573" y="3712062"/>
          <a:ext cx="10983054" cy="2644290"/>
        </p:xfrm>
        <a:graphic>
          <a:graphicData uri="http://schemas.openxmlformats.org/drawingml/2006/table">
            <a:tbl>
              <a:tblPr/>
              <a:tblGrid>
                <a:gridCol w="1475162">
                  <a:extLst>
                    <a:ext uri="{9D8B030D-6E8A-4147-A177-3AD203B41FA5}">
                      <a16:colId xmlns:a16="http://schemas.microsoft.com/office/drawing/2014/main" val="3275541331"/>
                    </a:ext>
                  </a:extLst>
                </a:gridCol>
                <a:gridCol w="1035698">
                  <a:extLst>
                    <a:ext uri="{9D8B030D-6E8A-4147-A177-3AD203B41FA5}">
                      <a16:colId xmlns:a16="http://schemas.microsoft.com/office/drawing/2014/main" val="1515467189"/>
                    </a:ext>
                  </a:extLst>
                </a:gridCol>
                <a:gridCol w="1054359">
                  <a:extLst>
                    <a:ext uri="{9D8B030D-6E8A-4147-A177-3AD203B41FA5}">
                      <a16:colId xmlns:a16="http://schemas.microsoft.com/office/drawing/2014/main" val="2871923881"/>
                    </a:ext>
                  </a:extLst>
                </a:gridCol>
                <a:gridCol w="1035698">
                  <a:extLst>
                    <a:ext uri="{9D8B030D-6E8A-4147-A177-3AD203B41FA5}">
                      <a16:colId xmlns:a16="http://schemas.microsoft.com/office/drawing/2014/main" val="649995698"/>
                    </a:ext>
                  </a:extLst>
                </a:gridCol>
                <a:gridCol w="1106661">
                  <a:extLst>
                    <a:ext uri="{9D8B030D-6E8A-4147-A177-3AD203B41FA5}">
                      <a16:colId xmlns:a16="http://schemas.microsoft.com/office/drawing/2014/main" val="1568788519"/>
                    </a:ext>
                  </a:extLst>
                </a:gridCol>
                <a:gridCol w="1002057">
                  <a:extLst>
                    <a:ext uri="{9D8B030D-6E8A-4147-A177-3AD203B41FA5}">
                      <a16:colId xmlns:a16="http://schemas.microsoft.com/office/drawing/2014/main" val="4209942080"/>
                    </a:ext>
                  </a:extLst>
                </a:gridCol>
                <a:gridCol w="1045029">
                  <a:extLst>
                    <a:ext uri="{9D8B030D-6E8A-4147-A177-3AD203B41FA5}">
                      <a16:colId xmlns:a16="http://schemas.microsoft.com/office/drawing/2014/main" val="4053799746"/>
                    </a:ext>
                  </a:extLst>
                </a:gridCol>
                <a:gridCol w="849085">
                  <a:extLst>
                    <a:ext uri="{9D8B030D-6E8A-4147-A177-3AD203B41FA5}">
                      <a16:colId xmlns:a16="http://schemas.microsoft.com/office/drawing/2014/main" val="3753196365"/>
                    </a:ext>
                  </a:extLst>
                </a:gridCol>
                <a:gridCol w="1212980">
                  <a:extLst>
                    <a:ext uri="{9D8B030D-6E8A-4147-A177-3AD203B41FA5}">
                      <a16:colId xmlns:a16="http://schemas.microsoft.com/office/drawing/2014/main" val="1316759505"/>
                    </a:ext>
                  </a:extLst>
                </a:gridCol>
                <a:gridCol w="1166325">
                  <a:extLst>
                    <a:ext uri="{9D8B030D-6E8A-4147-A177-3AD203B41FA5}">
                      <a16:colId xmlns:a16="http://schemas.microsoft.com/office/drawing/2014/main" val="2993945888"/>
                    </a:ext>
                  </a:extLst>
                </a:gridCol>
              </a:tblGrid>
              <a:tr h="24039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5681081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NNVC-8.0 with LOP-2,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low-complexity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NN-based intra prediction mode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557216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PSNR Overlap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92902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0122041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656773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5696742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1704349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843558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981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151824"/>
                  </a:ext>
                </a:extLst>
              </a:tr>
              <a:tr h="2403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263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515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535167" y="1198729"/>
            <a:ext cx="1112166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NN-based intra prediction combined with ISP.</a:t>
            </a:r>
          </a:p>
          <a:p>
            <a:pPr algn="l"/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Comparison at reduced complexity for the NN-based intra prediction mode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b="1" dirty="0"/>
              <a:t>-0.17%   -0.63%   -0.56% </a:t>
            </a:r>
            <a:r>
              <a:rPr lang="en-US" sz="1600" dirty="0"/>
              <a:t>of mean BD-rate savings in AI.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b="1" dirty="0"/>
              <a:t>reduction of about 3 kMAC/pixel</a:t>
            </a:r>
            <a:r>
              <a:rPr lang="en-US" sz="1600" dirty="0"/>
              <a:t> as ANCHOR uses the default NN-based intra prediction mode and TEST uses the low-complexity NN-based intra prediction mode.</a:t>
            </a:r>
          </a:p>
          <a:p>
            <a:pPr lvl="1"/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Comparison at equivalent complexity for the NN-based intra prediction mode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b="1" dirty="0"/>
              <a:t>-0.54%   -0.93%   -0.93% </a:t>
            </a:r>
            <a:r>
              <a:rPr lang="en-US" sz="1600" dirty="0"/>
              <a:t>of mean BD-rate savings in AI.</a:t>
            </a:r>
          </a:p>
          <a:p>
            <a:pPr algn="l"/>
            <a:r>
              <a:rPr lang="en-US" sz="1600" dirty="0"/>
              <a:t> </a:t>
            </a:r>
          </a:p>
          <a:p>
            <a:pPr algn="l"/>
            <a:r>
              <a:rPr lang="en-US" sz="1600" dirty="0"/>
              <a:t>It is suggested to study the NN-based intra prediction mode during the next round of EE1.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algn="ctr"/>
            <a:r>
              <a:rPr lang="en-US" sz="2800" dirty="0"/>
              <a:t>Thanks for your attention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8859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1231</Words>
  <Application>Microsoft Office PowerPoint</Application>
  <PresentationFormat>Widescreen</PresentationFormat>
  <Paragraphs>413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Cambria Math</vt:lpstr>
      <vt:lpstr>Century Gothic</vt:lpstr>
      <vt:lpstr>Times New Roman</vt:lpstr>
      <vt:lpstr>Office Theme</vt:lpstr>
      <vt:lpstr>JVET-AH0165 Combination of the Neural Network (NN)-based intra prediction mode and ISP</vt:lpstr>
      <vt:lpstr>Introduction</vt:lpstr>
      <vt:lpstr>Proposition</vt:lpstr>
      <vt:lpstr>Results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Thierry Dumas</cp:lastModifiedBy>
  <cp:revision>239</cp:revision>
  <dcterms:created xsi:type="dcterms:W3CDTF">2021-03-31T15:29:37Z</dcterms:created>
  <dcterms:modified xsi:type="dcterms:W3CDTF">2024-04-21T06:01:57Z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ClassificationContentMarkingFooterLocations">
    <vt:lpwstr>Office Theme:9</vt:lpwstr>
  </property>
  <property fmtid="{D5CDD505-2E9C-101B-9397-08002B2CF9AE}" pid="33" name="ClassificationContentMarkingFooterText">
    <vt:lpwstr>INTERDIGITAL NON-PUBLIC INFORMATION DO NOT REDISTRIBUTE OR COPY</vt:lpwstr>
  </property>
  <property fmtid="{D5CDD505-2E9C-101B-9397-08002B2CF9AE}" pid="34" name="MSIP_Label_bcf26ed8-713a-4e6c-8a04-66607341a11c_Enabled">
    <vt:lpwstr>true</vt:lpwstr>
  </property>
  <property fmtid="{D5CDD505-2E9C-101B-9397-08002B2CF9AE}" pid="35" name="MSIP_Label_bcf26ed8-713a-4e6c-8a04-66607341a11c_SetDate">
    <vt:lpwstr>2024-04-17T15:20:29Z</vt:lpwstr>
  </property>
  <property fmtid="{D5CDD505-2E9C-101B-9397-08002B2CF9AE}" pid="36" name="MSIP_Label_bcf26ed8-713a-4e6c-8a04-66607341a11c_Method">
    <vt:lpwstr>Privileged</vt:lpwstr>
  </property>
  <property fmtid="{D5CDD505-2E9C-101B-9397-08002B2CF9AE}" pid="37" name="MSIP_Label_bcf26ed8-713a-4e6c-8a04-66607341a11c_Name">
    <vt:lpwstr>Public</vt:lpwstr>
  </property>
  <property fmtid="{D5CDD505-2E9C-101B-9397-08002B2CF9AE}" pid="38" name="MSIP_Label_bcf26ed8-713a-4e6c-8a04-66607341a11c_SiteId">
    <vt:lpwstr>e351b779-f6d5-4e50-8568-80e922d180ae</vt:lpwstr>
  </property>
  <property fmtid="{D5CDD505-2E9C-101B-9397-08002B2CF9AE}" pid="39" name="MSIP_Label_bcf26ed8-713a-4e6c-8a04-66607341a11c_ActionId">
    <vt:lpwstr>edb16775-2295-4e84-a304-955ec4e1ef42</vt:lpwstr>
  </property>
  <property fmtid="{D5CDD505-2E9C-101B-9397-08002B2CF9AE}" pid="40" name="MSIP_Label_bcf26ed8-713a-4e6c-8a04-66607341a11c_ContentBits">
    <vt:lpwstr>0</vt:lpwstr>
  </property>
</Properties>
</file>