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51" r:id="rId2"/>
  </p:sldMasterIdLst>
  <p:notesMasterIdLst>
    <p:notesMasterId r:id="rId19"/>
  </p:notesMasterIdLst>
  <p:sldIdLst>
    <p:sldId id="256" r:id="rId3"/>
    <p:sldId id="1138" r:id="rId4"/>
    <p:sldId id="1170" r:id="rId5"/>
    <p:sldId id="1201" r:id="rId6"/>
    <p:sldId id="1203" r:id="rId7"/>
    <p:sldId id="1202" r:id="rId8"/>
    <p:sldId id="1217" r:id="rId9"/>
    <p:sldId id="1216" r:id="rId10"/>
    <p:sldId id="1220" r:id="rId11"/>
    <p:sldId id="1218" r:id="rId12"/>
    <p:sldId id="1219" r:id="rId13"/>
    <p:sldId id="1185" r:id="rId14"/>
    <p:sldId id="1184" r:id="rId15"/>
    <p:sldId id="1224" r:id="rId16"/>
    <p:sldId id="1225" r:id="rId17"/>
    <p:sldId id="269"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2CC"/>
    <a:srgbClr val="4472C1"/>
    <a:srgbClr val="0032CB"/>
    <a:srgbClr val="FBFBFB"/>
    <a:srgbClr val="008E40"/>
    <a:srgbClr val="1EE5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85" autoAdjust="0"/>
    <p:restoredTop sz="95827"/>
  </p:normalViewPr>
  <p:slideViewPr>
    <p:cSldViewPr snapToGrid="0">
      <p:cViewPr>
        <p:scale>
          <a:sx n="108" d="100"/>
          <a:sy n="108" d="100"/>
        </p:scale>
        <p:origin x="592"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6A0C75-B4F6-504D-A05C-3672610FE173}" type="datetimeFigureOut">
              <a:rPr kumimoji="1" lang="zh-CN" altLang="en-US" smtClean="0"/>
              <a:t>2024/4/23</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0DE78E-9611-984F-9E6E-F1644753165F}" type="slidenum">
              <a:rPr kumimoji="1" lang="zh-CN" altLang="en-US" smtClean="0"/>
              <a:t>‹#›</a:t>
            </a:fld>
            <a:endParaRPr kumimoji="1" lang="zh-CN" altLang="en-US"/>
          </a:p>
        </p:txBody>
      </p:sp>
    </p:spTree>
    <p:extLst>
      <p:ext uri="{BB962C8B-B14F-4D97-AF65-F5344CB8AC3E}">
        <p14:creationId xmlns:p14="http://schemas.microsoft.com/office/powerpoint/2010/main" val="2885243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915459" name="Rectangle 3"/>
          <p:cNvSpPr>
            <a:spLocks noGrp="1" noChangeArrowheads="1"/>
          </p:cNvSpPr>
          <p:nvPr>
            <p:ph type="subTitle" idx="1"/>
          </p:nvPr>
        </p:nvSpPr>
        <p:spPr>
          <a:xfrm>
            <a:off x="912290" y="4076700"/>
            <a:ext cx="10342033" cy="1600200"/>
          </a:xfrm>
        </p:spPr>
        <p:txBody>
          <a:bodyPr/>
          <a:lstStyle>
            <a:lvl1pPr marL="0" indent="0" algn="ctr">
              <a:buFont typeface="Wingdings" panose="05000000000000000000" pitchFamily="2" charset="2"/>
              <a:buNone/>
              <a:defRPr sz="1950">
                <a:latin typeface="楷体" panose="02010609060101010101" pitchFamily="49" charset="-122"/>
                <a:ea typeface="楷体" panose="02010609060101010101" pitchFamily="49" charset="-122"/>
              </a:defRPr>
            </a:lvl1pPr>
          </a:lstStyle>
          <a:p>
            <a:r>
              <a:rPr lang="zh-CN" altLang="en-US"/>
              <a:t>单击此处编辑母版副标题样式</a:t>
            </a:r>
            <a:endParaRPr lang="zh-CN" altLang="en-US" dirty="0"/>
          </a:p>
        </p:txBody>
      </p:sp>
      <p:cxnSp>
        <p:nvCxnSpPr>
          <p:cNvPr id="14" name="Straight Connector 8"/>
          <p:cNvCxnSpPr/>
          <p:nvPr/>
        </p:nvCxnSpPr>
        <p:spPr>
          <a:xfrm>
            <a:off x="1207660" y="3556432"/>
            <a:ext cx="9875520" cy="0"/>
          </a:xfrm>
          <a:prstGeom prst="line">
            <a:avLst/>
          </a:prstGeom>
          <a:ln w="73025"/>
        </p:spPr>
        <p:style>
          <a:lnRef idx="3">
            <a:schemeClr val="accent6"/>
          </a:lnRef>
          <a:fillRef idx="0">
            <a:schemeClr val="accent6"/>
          </a:fillRef>
          <a:effectRef idx="2">
            <a:schemeClr val="accent6"/>
          </a:effectRef>
          <a:fontRef idx="minor">
            <a:schemeClr val="tx1"/>
          </a:fontRef>
        </p:style>
      </p:cxnSp>
      <p:sp>
        <p:nvSpPr>
          <p:cNvPr id="4" name="灯片编号占位符 3"/>
          <p:cNvSpPr>
            <a:spLocks noGrp="1"/>
          </p:cNvSpPr>
          <p:nvPr>
            <p:ph type="sldNum" sz="quarter" idx="10"/>
          </p:nvPr>
        </p:nvSpPr>
        <p:spPr>
          <a:xfrm>
            <a:off x="8610600" y="6356359"/>
            <a:ext cx="2743200" cy="365125"/>
          </a:xfrm>
          <a:prstGeom prst="rect">
            <a:avLst/>
          </a:prstGeom>
        </p:spPr>
        <p:txBody>
          <a:bodyPr/>
          <a:lstStyle/>
          <a:p>
            <a:fld id="{92C149C1-30E8-4416-895A-D3E4758E3ED9}" type="slidenum">
              <a:rPr lang="zh-CN" altLang="en-US" smtClean="0"/>
              <a:t>‹#›</a:t>
            </a:fld>
            <a:endParaRPr lang="zh-CN" altLang="en-US"/>
          </a:p>
        </p:txBody>
      </p:sp>
      <p:sp>
        <p:nvSpPr>
          <p:cNvPr id="6" name="标题 5"/>
          <p:cNvSpPr>
            <a:spLocks noGrp="1"/>
          </p:cNvSpPr>
          <p:nvPr>
            <p:ph type="title"/>
          </p:nvPr>
        </p:nvSpPr>
        <p:spPr>
          <a:xfrm>
            <a:off x="811420" y="2538852"/>
            <a:ext cx="10668000" cy="676276"/>
          </a:xfrm>
        </p:spPr>
        <p:txBody>
          <a:bodyPr/>
          <a:lstStyle>
            <a:lvl1pPr>
              <a:defRPr>
                <a:latin typeface="楷体" panose="02010609060101010101" pitchFamily="49" charset="-122"/>
                <a:ea typeface="楷体" panose="02010609060101010101" pitchFamily="49" charset="-122"/>
              </a:defRPr>
            </a:lvl1pPr>
          </a:lstStyle>
          <a:p>
            <a:r>
              <a:rPr lang="zh-CN" altLang="en-US"/>
              <a:t>单击此处编辑母版标题样式</a:t>
            </a:r>
            <a:endParaRPr lang="zh-CN" altLang="en-US" dirty="0"/>
          </a:p>
        </p:txBody>
      </p:sp>
      <p:pic>
        <p:nvPicPr>
          <p:cNvPr id="2" name="图片 1">
            <a:extLst>
              <a:ext uri="{FF2B5EF4-FFF2-40B4-BE49-F238E27FC236}">
                <a16:creationId xmlns:a16="http://schemas.microsoft.com/office/drawing/2014/main" id="{24BBE2A7-5E9F-A1E5-8774-636EC150D4E0}"/>
              </a:ext>
            </a:extLst>
          </p:cNvPr>
          <p:cNvPicPr>
            <a:picLocks noChangeAspect="1"/>
          </p:cNvPicPr>
          <p:nvPr userDrawn="1"/>
        </p:nvPicPr>
        <p:blipFill rotWithShape="1">
          <a:blip r:embed="rId2"/>
          <a:srcRect r="59006"/>
          <a:stretch/>
        </p:blipFill>
        <p:spPr>
          <a:xfrm>
            <a:off x="-1" y="6360459"/>
            <a:ext cx="1063067" cy="497540"/>
          </a:xfrm>
          <a:prstGeom prst="rect">
            <a:avLst/>
          </a:prstGeom>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spcBef>
                <a:spcPts val="450"/>
              </a:spcBef>
              <a:defRPr sz="2640"/>
            </a:lvl1pPr>
            <a:lvl2pPr>
              <a:spcBef>
                <a:spcPts val="450"/>
              </a:spcBef>
              <a:defRPr sz="2160"/>
            </a:lvl2pPr>
            <a:lvl3pPr>
              <a:spcBef>
                <a:spcPts val="450"/>
              </a:spcBef>
              <a:defRPr sz="2160"/>
            </a:lvl3pPr>
            <a:lvl4pPr marL="1270000" indent="-290195">
              <a:spcBef>
                <a:spcPts val="450"/>
              </a:spcBef>
              <a:buFont typeface="Wingdings" panose="05000000000000000000" pitchFamily="2" charset="2"/>
              <a:buChar char="Ø"/>
              <a:defRPr sz="1500"/>
            </a:lvl4pPr>
            <a:lvl5pPr>
              <a:spcBef>
                <a:spcPts val="450"/>
              </a:spcBef>
              <a:defRPr sz="15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ftr" sz="quarter" idx="10"/>
          </p:nvPr>
        </p:nvSpPr>
        <p:spPr>
          <a:xfrm>
            <a:off x="9588503" y="6381753"/>
            <a:ext cx="2603501" cy="476250"/>
          </a:xfrm>
          <a:prstGeom prst="rect">
            <a:avLst/>
          </a:prstGeom>
        </p:spPr>
        <p:txBody>
          <a:bodyPr/>
          <a:lstStyle>
            <a:lvl1pPr>
              <a:defRPr/>
            </a:lvl1pPr>
          </a:lstStyle>
          <a:p>
            <a:endParaRPr lang="zh-CN" altLang="en-US" dirty="0"/>
          </a:p>
        </p:txBody>
      </p:sp>
      <p:sp>
        <p:nvSpPr>
          <p:cNvPr id="8" name="灯片编号占位符 7"/>
          <p:cNvSpPr>
            <a:spLocks noGrp="1"/>
          </p:cNvSpPr>
          <p:nvPr>
            <p:ph type="sldNum" sz="quarter" idx="11"/>
          </p:nvPr>
        </p:nvSpPr>
        <p:spPr>
          <a:xfrm>
            <a:off x="8610600" y="6356359"/>
            <a:ext cx="2743200" cy="365125"/>
          </a:xfrm>
          <a:prstGeom prst="rect">
            <a:avLst/>
          </a:prstGeom>
        </p:spPr>
        <p:txBody>
          <a:bodyPr/>
          <a:lstStyle/>
          <a:p>
            <a:fld id="{92C149C1-30E8-4416-895A-D3E4758E3ED9}" type="slidenum">
              <a:rPr lang="zh-CN" altLang="en-US" smtClean="0"/>
              <a:t>‹#›</a:t>
            </a:fld>
            <a:endParaRPr lang="zh-CN" altLang="en-US"/>
          </a:p>
        </p:txBody>
      </p:sp>
      <p:sp>
        <p:nvSpPr>
          <p:cNvPr id="5" name="标题 1"/>
          <p:cNvSpPr>
            <a:spLocks noGrp="1"/>
          </p:cNvSpPr>
          <p:nvPr>
            <p:ph type="title"/>
          </p:nvPr>
        </p:nvSpPr>
        <p:spPr>
          <a:xfrm>
            <a:off x="766234" y="304808"/>
            <a:ext cx="10668000" cy="676276"/>
          </a:xfrm>
        </p:spPr>
        <p:txBody>
          <a:bodyPr/>
          <a:lstStyle>
            <a:lvl1pPr>
              <a:defRPr sz="3360" b="1">
                <a:latin typeface="+mn-lt"/>
                <a:ea typeface="楷体" panose="02010609060101010101" pitchFamily="49" charset="-122"/>
              </a:defRPr>
            </a:lvl1pPr>
          </a:lstStyle>
          <a:p>
            <a:r>
              <a:rPr lang="zh-CN" altLang="en-US" dirty="0"/>
              <a:t>单击此处编辑母版标题样式</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封面封底">
    <p:spTree>
      <p:nvGrpSpPr>
        <p:cNvPr id="1" name=""/>
        <p:cNvGrpSpPr/>
        <p:nvPr/>
      </p:nvGrpSpPr>
      <p:grpSpPr>
        <a:xfrm>
          <a:off x="0" y="0"/>
          <a:ext cx="0" cy="0"/>
          <a:chOff x="0" y="0"/>
          <a:chExt cx="0" cy="0"/>
        </a:xfrm>
      </p:grpSpPr>
      <p:sp>
        <p:nvSpPr>
          <p:cNvPr id="12" name="幻灯片编号"/>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水墨1">
    <p:bg>
      <p:bgPr>
        <a:blipFill rotWithShape="1">
          <a:blip r:embed="rId2"/>
          <a:srcRect/>
          <a:stretch>
            <a:fillRect/>
          </a:stretch>
        </a:blipFill>
        <a:effectLst/>
      </p:bgPr>
    </p:bg>
    <p:spTree>
      <p:nvGrpSpPr>
        <p:cNvPr id="1" name=""/>
        <p:cNvGrpSpPr/>
        <p:nvPr/>
      </p:nvGrpSpPr>
      <p:grpSpPr>
        <a:xfrm>
          <a:off x="0" y="0"/>
          <a:ext cx="0" cy="0"/>
          <a:chOff x="0" y="0"/>
          <a:chExt cx="0" cy="0"/>
        </a:xfrm>
      </p:grpSpPr>
      <p:pic>
        <p:nvPicPr>
          <p:cNvPr id="27" name="图像" descr="图像"/>
          <p:cNvPicPr>
            <a:picLocks noChangeAspect="1"/>
          </p:cNvPicPr>
          <p:nvPr/>
        </p:nvPicPr>
        <p:blipFill>
          <a:blip r:embed="rId3"/>
          <a:stretch>
            <a:fillRect/>
          </a:stretch>
        </p:blipFill>
        <p:spPr>
          <a:xfrm>
            <a:off x="10756691" y="386878"/>
            <a:ext cx="1045873" cy="486743"/>
          </a:xfrm>
          <a:prstGeom prst="rect">
            <a:avLst/>
          </a:prstGeom>
          <a:ln w="12700">
            <a:miter lim="400000"/>
            <a:headEnd/>
            <a:tailEnd/>
          </a:ln>
        </p:spPr>
      </p:pic>
      <p:sp>
        <p:nvSpPr>
          <p:cNvPr id="28" name="幻灯片编号"/>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科技感">
    <p:bg>
      <p:bgPr>
        <a:blipFill rotWithShape="1">
          <a:blip r:embed="rId2"/>
          <a:srcRect/>
          <a:stretch>
            <a:fillRect/>
          </a:stretch>
        </a:blipFill>
        <a:effectLst/>
      </p:bgPr>
    </p:bg>
    <p:spTree>
      <p:nvGrpSpPr>
        <p:cNvPr id="1" name=""/>
        <p:cNvGrpSpPr/>
        <p:nvPr/>
      </p:nvGrpSpPr>
      <p:grpSpPr>
        <a:xfrm>
          <a:off x="0" y="0"/>
          <a:ext cx="0" cy="0"/>
          <a:chOff x="0" y="0"/>
          <a:chExt cx="0" cy="0"/>
        </a:xfrm>
      </p:grpSpPr>
      <p:pic>
        <p:nvPicPr>
          <p:cNvPr id="35" name="图像" descr="图像"/>
          <p:cNvPicPr>
            <a:picLocks noChangeAspect="1"/>
          </p:cNvPicPr>
          <p:nvPr/>
        </p:nvPicPr>
        <p:blipFill>
          <a:blip r:embed="rId3"/>
          <a:stretch>
            <a:fillRect/>
          </a:stretch>
        </p:blipFill>
        <p:spPr>
          <a:xfrm>
            <a:off x="10756691" y="386878"/>
            <a:ext cx="1045873" cy="486743"/>
          </a:xfrm>
          <a:prstGeom prst="rect">
            <a:avLst/>
          </a:prstGeom>
          <a:ln w="12700">
            <a:miter lim="400000"/>
            <a:headEnd/>
            <a:tailEnd/>
          </a:ln>
        </p:spPr>
      </p:pic>
      <p:sp>
        <p:nvSpPr>
          <p:cNvPr id="36" name="幻灯片编号"/>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空白">
    <p:bg>
      <p:bgPr>
        <a:solidFill>
          <a:srgbClr val="FFFFFF"/>
        </a:solidFill>
        <a:effectLst/>
      </p:bgPr>
    </p:bg>
    <p:spTree>
      <p:nvGrpSpPr>
        <p:cNvPr id="1" name=""/>
        <p:cNvGrpSpPr/>
        <p:nvPr/>
      </p:nvGrpSpPr>
      <p:grpSpPr>
        <a:xfrm>
          <a:off x="0" y="0"/>
          <a:ext cx="0" cy="0"/>
          <a:chOff x="0" y="0"/>
          <a:chExt cx="0" cy="0"/>
        </a:xfrm>
      </p:grpSpPr>
      <p:pic>
        <p:nvPicPr>
          <p:cNvPr id="43" name="图像" descr="图像"/>
          <p:cNvPicPr>
            <a:picLocks noChangeAspect="1"/>
          </p:cNvPicPr>
          <p:nvPr/>
        </p:nvPicPr>
        <p:blipFill>
          <a:blip r:embed="rId2"/>
          <a:stretch>
            <a:fillRect/>
          </a:stretch>
        </p:blipFill>
        <p:spPr>
          <a:xfrm>
            <a:off x="10756691" y="386878"/>
            <a:ext cx="1045873" cy="486743"/>
          </a:xfrm>
          <a:prstGeom prst="rect">
            <a:avLst/>
          </a:prstGeom>
          <a:ln w="12700">
            <a:miter lim="400000"/>
            <a:headEnd/>
            <a:tailEnd/>
          </a:ln>
        </p:spPr>
      </p:pic>
      <p:sp>
        <p:nvSpPr>
          <p:cNvPr id="44" name="幻灯片编号"/>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766234" y="304808"/>
            <a:ext cx="10668000" cy="67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a:t>单击此处编辑母版标题样式</a:t>
            </a:r>
          </a:p>
        </p:txBody>
      </p:sp>
      <p:sp>
        <p:nvSpPr>
          <p:cNvPr id="3075" name="Rectangle 3"/>
          <p:cNvSpPr>
            <a:spLocks noGrp="1" noChangeArrowheads="1"/>
          </p:cNvSpPr>
          <p:nvPr>
            <p:ph type="body" idx="1"/>
          </p:nvPr>
        </p:nvSpPr>
        <p:spPr bwMode="auto">
          <a:xfrm>
            <a:off x="755651" y="1341444"/>
            <a:ext cx="10668000"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14436" name="AutoShape 4"/>
          <p:cNvSpPr>
            <a:spLocks noChangeArrowheads="1"/>
          </p:cNvSpPr>
          <p:nvPr/>
        </p:nvSpPr>
        <p:spPr bwMode="auto">
          <a:xfrm>
            <a:off x="814923" y="1125547"/>
            <a:ext cx="10610850" cy="109537"/>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a:solidFill>
              <a:schemeClr val="accent2"/>
            </a:solidFill>
            <a:round/>
          </a:ln>
        </p:spPr>
        <p:txBody>
          <a:bodyPr/>
          <a:lstStyle/>
          <a:p>
            <a:pPr>
              <a:defRPr/>
            </a:pPr>
            <a:endParaRPr lang="zh-CN" altLang="zh-CN" sz="1800">
              <a:solidFill>
                <a:srgbClr val="000000"/>
              </a:solidFill>
            </a:endParaRPr>
          </a:p>
        </p:txBody>
      </p:sp>
      <p:pic>
        <p:nvPicPr>
          <p:cNvPr id="3" name="图片 2">
            <a:extLst>
              <a:ext uri="{FF2B5EF4-FFF2-40B4-BE49-F238E27FC236}">
                <a16:creationId xmlns:a16="http://schemas.microsoft.com/office/drawing/2014/main" id="{0B5916E5-1EB4-F4C4-EC78-ED61703EBDB7}"/>
              </a:ext>
            </a:extLst>
          </p:cNvPr>
          <p:cNvPicPr>
            <a:picLocks noChangeAspect="1"/>
          </p:cNvPicPr>
          <p:nvPr userDrawn="1"/>
        </p:nvPicPr>
        <p:blipFill rotWithShape="1">
          <a:blip r:embed="rId4"/>
          <a:srcRect r="59006"/>
          <a:stretch/>
        </p:blipFill>
        <p:spPr>
          <a:xfrm>
            <a:off x="-1" y="6360459"/>
            <a:ext cx="1063067" cy="49754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p:txStyles>
    <p:titleStyle>
      <a:lvl1pPr algn="l" rtl="0" eaLnBrk="1" fontAlgn="base" hangingPunct="1">
        <a:spcBef>
          <a:spcPct val="0"/>
        </a:spcBef>
        <a:spcAft>
          <a:spcPct val="0"/>
        </a:spcAft>
        <a:defRPr sz="3150">
          <a:solidFill>
            <a:schemeClr val="tx2"/>
          </a:solidFill>
          <a:latin typeface="+mj-lt"/>
          <a:ea typeface="+mj-ea"/>
          <a:cs typeface="+mj-cs"/>
        </a:defRPr>
      </a:lvl1pPr>
      <a:lvl2pPr algn="l" rtl="0" eaLnBrk="1" fontAlgn="base" hangingPunct="1">
        <a:spcBef>
          <a:spcPct val="0"/>
        </a:spcBef>
        <a:spcAft>
          <a:spcPct val="0"/>
        </a:spcAft>
        <a:defRPr sz="3150">
          <a:solidFill>
            <a:schemeClr val="tx2"/>
          </a:solidFill>
          <a:latin typeface="Book Antiqua" pitchFamily="18" charset="0"/>
          <a:ea typeface="黑体" pitchFamily="2" charset="-122"/>
        </a:defRPr>
      </a:lvl2pPr>
      <a:lvl3pPr algn="l" rtl="0" eaLnBrk="1" fontAlgn="base" hangingPunct="1">
        <a:spcBef>
          <a:spcPct val="0"/>
        </a:spcBef>
        <a:spcAft>
          <a:spcPct val="0"/>
        </a:spcAft>
        <a:defRPr sz="3150">
          <a:solidFill>
            <a:schemeClr val="tx2"/>
          </a:solidFill>
          <a:latin typeface="Book Antiqua" pitchFamily="18" charset="0"/>
          <a:ea typeface="黑体" pitchFamily="2" charset="-122"/>
        </a:defRPr>
      </a:lvl3pPr>
      <a:lvl4pPr algn="l" rtl="0" eaLnBrk="1" fontAlgn="base" hangingPunct="1">
        <a:spcBef>
          <a:spcPct val="0"/>
        </a:spcBef>
        <a:spcAft>
          <a:spcPct val="0"/>
        </a:spcAft>
        <a:defRPr sz="3150">
          <a:solidFill>
            <a:schemeClr val="tx2"/>
          </a:solidFill>
          <a:latin typeface="Book Antiqua" pitchFamily="18" charset="0"/>
          <a:ea typeface="黑体" pitchFamily="2" charset="-122"/>
        </a:defRPr>
      </a:lvl4pPr>
      <a:lvl5pPr algn="l" rtl="0" eaLnBrk="1" fontAlgn="base" hangingPunct="1">
        <a:spcBef>
          <a:spcPct val="0"/>
        </a:spcBef>
        <a:spcAft>
          <a:spcPct val="0"/>
        </a:spcAft>
        <a:defRPr sz="3150">
          <a:solidFill>
            <a:schemeClr val="tx2"/>
          </a:solidFill>
          <a:latin typeface="Book Antiqua" pitchFamily="18" charset="0"/>
          <a:ea typeface="黑体" pitchFamily="2" charset="-122"/>
        </a:defRPr>
      </a:lvl5pPr>
      <a:lvl6pPr marL="342900" algn="l" rtl="0" eaLnBrk="1" fontAlgn="base" hangingPunct="1">
        <a:spcBef>
          <a:spcPct val="0"/>
        </a:spcBef>
        <a:spcAft>
          <a:spcPct val="0"/>
        </a:spcAft>
        <a:defRPr sz="3150">
          <a:solidFill>
            <a:schemeClr val="tx2"/>
          </a:solidFill>
          <a:latin typeface="Book Antiqua" pitchFamily="18" charset="0"/>
          <a:ea typeface="黑体" pitchFamily="2" charset="-122"/>
        </a:defRPr>
      </a:lvl6pPr>
      <a:lvl7pPr marL="685800" algn="l" rtl="0" eaLnBrk="1" fontAlgn="base" hangingPunct="1">
        <a:spcBef>
          <a:spcPct val="0"/>
        </a:spcBef>
        <a:spcAft>
          <a:spcPct val="0"/>
        </a:spcAft>
        <a:defRPr sz="3150">
          <a:solidFill>
            <a:schemeClr val="tx2"/>
          </a:solidFill>
          <a:latin typeface="Book Antiqua" pitchFamily="18" charset="0"/>
          <a:ea typeface="黑体" pitchFamily="2" charset="-122"/>
        </a:defRPr>
      </a:lvl7pPr>
      <a:lvl8pPr marL="1028700" algn="l" rtl="0" eaLnBrk="1" fontAlgn="base" hangingPunct="1">
        <a:spcBef>
          <a:spcPct val="0"/>
        </a:spcBef>
        <a:spcAft>
          <a:spcPct val="0"/>
        </a:spcAft>
        <a:defRPr sz="3150">
          <a:solidFill>
            <a:schemeClr val="tx2"/>
          </a:solidFill>
          <a:latin typeface="Book Antiqua" pitchFamily="18" charset="0"/>
          <a:ea typeface="黑体" pitchFamily="2" charset="-122"/>
        </a:defRPr>
      </a:lvl8pPr>
      <a:lvl9pPr marL="1371600" algn="l" rtl="0" eaLnBrk="1" fontAlgn="base" hangingPunct="1">
        <a:spcBef>
          <a:spcPct val="0"/>
        </a:spcBef>
        <a:spcAft>
          <a:spcPct val="0"/>
        </a:spcAft>
        <a:defRPr sz="3150">
          <a:solidFill>
            <a:schemeClr val="tx2"/>
          </a:solidFill>
          <a:latin typeface="Book Antiqua" pitchFamily="18" charset="0"/>
          <a:ea typeface="黑体" pitchFamily="2" charset="-122"/>
        </a:defRPr>
      </a:lvl9pPr>
    </p:titleStyle>
    <p:bodyStyle>
      <a:lvl1pPr marL="351790" indent="-351790" algn="l" rtl="0" eaLnBrk="1" fontAlgn="base" hangingPunct="1">
        <a:spcBef>
          <a:spcPct val="10000"/>
        </a:spcBef>
        <a:spcAft>
          <a:spcPct val="0"/>
        </a:spcAft>
        <a:buClr>
          <a:schemeClr val="accent2"/>
        </a:buClr>
        <a:buFont typeface="Wingdings" panose="05000000000000000000" pitchFamily="2" charset="2"/>
        <a:buChar char="o"/>
        <a:defRPr sz="2100">
          <a:solidFill>
            <a:schemeClr val="tx1"/>
          </a:solidFill>
          <a:latin typeface="+mn-lt"/>
          <a:ea typeface="+mn-ea"/>
          <a:cs typeface="+mn-cs"/>
        </a:defRPr>
      </a:lvl1pPr>
      <a:lvl2pPr marL="681355" indent="-327660" algn="l" rtl="0" eaLnBrk="1" fontAlgn="base" hangingPunct="1">
        <a:spcBef>
          <a:spcPct val="10000"/>
        </a:spcBef>
        <a:spcAft>
          <a:spcPct val="0"/>
        </a:spcAft>
        <a:buClr>
          <a:schemeClr val="accent2"/>
        </a:buClr>
        <a:buFont typeface="Wingdings" panose="05000000000000000000" pitchFamily="2" charset="2"/>
        <a:buChar char="n"/>
        <a:defRPr sz="1800">
          <a:solidFill>
            <a:srgbClr val="0033CC"/>
          </a:solidFill>
          <a:latin typeface="+mn-lt"/>
          <a:ea typeface="+mn-ea"/>
        </a:defRPr>
      </a:lvl2pPr>
      <a:lvl3pPr marL="978535" indent="-296545" algn="l" rtl="0" eaLnBrk="1" fontAlgn="base" hangingPunct="1">
        <a:spcBef>
          <a:spcPct val="10000"/>
        </a:spcBef>
        <a:spcAft>
          <a:spcPct val="0"/>
        </a:spcAft>
        <a:buClr>
          <a:schemeClr val="accent2"/>
        </a:buClr>
        <a:buFont typeface="Wingdings" panose="05000000000000000000" pitchFamily="2" charset="2"/>
        <a:buChar char="p"/>
        <a:defRPr sz="1500">
          <a:solidFill>
            <a:srgbClr val="009900"/>
          </a:solidFill>
          <a:latin typeface="+mn-lt"/>
          <a:ea typeface="+mn-ea"/>
        </a:defRPr>
      </a:lvl3pPr>
      <a:lvl4pPr marL="1270000" indent="-290195" algn="l" rtl="0" eaLnBrk="1" fontAlgn="base" hangingPunct="1">
        <a:spcBef>
          <a:spcPct val="10000"/>
        </a:spcBef>
        <a:spcAft>
          <a:spcPct val="0"/>
        </a:spcAft>
        <a:buClr>
          <a:schemeClr val="accent2"/>
        </a:buClr>
        <a:buFont typeface="Wingdings" panose="05000000000000000000" pitchFamily="2" charset="2"/>
        <a:buChar char="n"/>
        <a:defRPr sz="1500">
          <a:solidFill>
            <a:schemeClr val="tx1"/>
          </a:solidFill>
          <a:latin typeface="+mn-lt"/>
          <a:ea typeface="+mn-ea"/>
        </a:defRPr>
      </a:lvl4pPr>
      <a:lvl5pPr marL="1570355" indent="-298450" algn="l" rtl="0" eaLnBrk="1" fontAlgn="base" hangingPunct="1">
        <a:spcBef>
          <a:spcPct val="10000"/>
        </a:spcBef>
        <a:spcAft>
          <a:spcPct val="0"/>
        </a:spcAft>
        <a:buClr>
          <a:schemeClr val="accent2"/>
        </a:buClr>
        <a:buFont typeface="Wingdings" panose="05000000000000000000" pitchFamily="2" charset="2"/>
        <a:buChar char="§"/>
        <a:defRPr sz="1500">
          <a:solidFill>
            <a:schemeClr val="tx1"/>
          </a:solidFill>
          <a:latin typeface="+mn-lt"/>
          <a:ea typeface="+mn-ea"/>
        </a:defRPr>
      </a:lvl5pPr>
      <a:lvl6pPr marL="1913255" indent="-298450" algn="l" rtl="0" eaLnBrk="1" fontAlgn="base" hangingPunct="1">
        <a:spcBef>
          <a:spcPct val="10000"/>
        </a:spcBef>
        <a:spcAft>
          <a:spcPct val="0"/>
        </a:spcAft>
        <a:buClr>
          <a:schemeClr val="accent2"/>
        </a:buClr>
        <a:buFont typeface="Wingdings" panose="05000000000000000000" pitchFamily="2" charset="2"/>
        <a:buChar char="§"/>
        <a:defRPr>
          <a:solidFill>
            <a:schemeClr val="tx1"/>
          </a:solidFill>
          <a:latin typeface="+mn-lt"/>
          <a:ea typeface="+mn-ea"/>
        </a:defRPr>
      </a:lvl6pPr>
      <a:lvl7pPr marL="2256155" indent="-298450" algn="l" rtl="0" eaLnBrk="1" fontAlgn="base" hangingPunct="1">
        <a:spcBef>
          <a:spcPct val="10000"/>
        </a:spcBef>
        <a:spcAft>
          <a:spcPct val="0"/>
        </a:spcAft>
        <a:buClr>
          <a:schemeClr val="accent2"/>
        </a:buClr>
        <a:buFont typeface="Wingdings" panose="05000000000000000000" pitchFamily="2" charset="2"/>
        <a:buChar char="§"/>
        <a:defRPr>
          <a:solidFill>
            <a:schemeClr val="tx1"/>
          </a:solidFill>
          <a:latin typeface="+mn-lt"/>
          <a:ea typeface="+mn-ea"/>
        </a:defRPr>
      </a:lvl7pPr>
      <a:lvl8pPr marL="2599055" indent="-298450" algn="l" rtl="0" eaLnBrk="1" fontAlgn="base" hangingPunct="1">
        <a:spcBef>
          <a:spcPct val="10000"/>
        </a:spcBef>
        <a:spcAft>
          <a:spcPct val="0"/>
        </a:spcAft>
        <a:buClr>
          <a:schemeClr val="accent2"/>
        </a:buClr>
        <a:buFont typeface="Wingdings" panose="05000000000000000000" pitchFamily="2" charset="2"/>
        <a:buChar char="§"/>
        <a:defRPr>
          <a:solidFill>
            <a:schemeClr val="tx1"/>
          </a:solidFill>
          <a:latin typeface="+mn-lt"/>
          <a:ea typeface="+mn-ea"/>
        </a:defRPr>
      </a:lvl8pPr>
      <a:lvl9pPr marL="2941955" indent="-298450" algn="l" rtl="0" eaLnBrk="1" fontAlgn="base" hangingPunct="1">
        <a:spcBef>
          <a:spcPct val="10000"/>
        </a:spcBef>
        <a:spcAft>
          <a:spcPct val="0"/>
        </a:spcAft>
        <a:buClr>
          <a:schemeClr val="accent2"/>
        </a:buClr>
        <a:buFont typeface="Wingdings" panose="05000000000000000000" pitchFamily="2" charset="2"/>
        <a:buChar char="§"/>
        <a:defRPr>
          <a:solidFill>
            <a:schemeClr val="tx1"/>
          </a:solidFill>
          <a:latin typeface="+mn-lt"/>
          <a:ea typeface="+mn-ea"/>
        </a:defRPr>
      </a:lvl9pPr>
    </p:bodyStyle>
    <p:otherStyle>
      <a:defPPr>
        <a:defRPr lang="zh-CN"/>
      </a:defPPr>
      <a:lvl1pPr marL="0" algn="l" defTabSz="684530" rtl="0" eaLnBrk="1" latinLnBrk="0" hangingPunct="1">
        <a:defRPr sz="1350" kern="1200">
          <a:solidFill>
            <a:schemeClr val="tx1"/>
          </a:solidFill>
          <a:latin typeface="+mn-lt"/>
          <a:ea typeface="+mn-ea"/>
          <a:cs typeface="+mn-cs"/>
        </a:defRPr>
      </a:lvl1pPr>
      <a:lvl2pPr marL="342900" algn="l" defTabSz="684530" rtl="0" eaLnBrk="1" latinLnBrk="0" hangingPunct="1">
        <a:defRPr sz="1350" kern="1200">
          <a:solidFill>
            <a:schemeClr val="tx1"/>
          </a:solidFill>
          <a:latin typeface="+mn-lt"/>
          <a:ea typeface="+mn-ea"/>
          <a:cs typeface="+mn-cs"/>
        </a:defRPr>
      </a:lvl2pPr>
      <a:lvl3pPr marL="685800" algn="l" defTabSz="684530" rtl="0" eaLnBrk="1" latinLnBrk="0" hangingPunct="1">
        <a:defRPr sz="1350" kern="1200">
          <a:solidFill>
            <a:schemeClr val="tx1"/>
          </a:solidFill>
          <a:latin typeface="+mn-lt"/>
          <a:ea typeface="+mn-ea"/>
          <a:cs typeface="+mn-cs"/>
        </a:defRPr>
      </a:lvl3pPr>
      <a:lvl4pPr marL="1028700" algn="l" defTabSz="684530" rtl="0" eaLnBrk="1" latinLnBrk="0" hangingPunct="1">
        <a:defRPr sz="1350" kern="1200">
          <a:solidFill>
            <a:schemeClr val="tx1"/>
          </a:solidFill>
          <a:latin typeface="+mn-lt"/>
          <a:ea typeface="+mn-ea"/>
          <a:cs typeface="+mn-cs"/>
        </a:defRPr>
      </a:lvl4pPr>
      <a:lvl5pPr marL="1371600" algn="l" defTabSz="684530" rtl="0" eaLnBrk="1" latinLnBrk="0" hangingPunct="1">
        <a:defRPr sz="1350" kern="1200">
          <a:solidFill>
            <a:schemeClr val="tx1"/>
          </a:solidFill>
          <a:latin typeface="+mn-lt"/>
          <a:ea typeface="+mn-ea"/>
          <a:cs typeface="+mn-cs"/>
        </a:defRPr>
      </a:lvl5pPr>
      <a:lvl6pPr marL="1714500" algn="l" defTabSz="684530" rtl="0" eaLnBrk="1" latinLnBrk="0" hangingPunct="1">
        <a:defRPr sz="1350" kern="1200">
          <a:solidFill>
            <a:schemeClr val="tx1"/>
          </a:solidFill>
          <a:latin typeface="+mn-lt"/>
          <a:ea typeface="+mn-ea"/>
          <a:cs typeface="+mn-cs"/>
        </a:defRPr>
      </a:lvl6pPr>
      <a:lvl7pPr marL="2057400" algn="l" defTabSz="684530" rtl="0" eaLnBrk="1" latinLnBrk="0" hangingPunct="1">
        <a:defRPr sz="1350" kern="1200">
          <a:solidFill>
            <a:schemeClr val="tx1"/>
          </a:solidFill>
          <a:latin typeface="+mn-lt"/>
          <a:ea typeface="+mn-ea"/>
          <a:cs typeface="+mn-cs"/>
        </a:defRPr>
      </a:lvl7pPr>
      <a:lvl8pPr marL="2400300" algn="l" defTabSz="684530" rtl="0" eaLnBrk="1" latinLnBrk="0" hangingPunct="1">
        <a:defRPr sz="1350" kern="1200">
          <a:solidFill>
            <a:schemeClr val="tx1"/>
          </a:solidFill>
          <a:latin typeface="+mn-lt"/>
          <a:ea typeface="+mn-ea"/>
          <a:cs typeface="+mn-cs"/>
        </a:defRPr>
      </a:lvl8pPr>
      <a:lvl9pPr marL="2743200" algn="l" defTabSz="68453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1">
          <a:blip r:embed="rId6"/>
          <a:srcRect/>
          <a:stretch>
            <a:fillRect/>
          </a:stretch>
        </a:blipFill>
        <a:effectLst/>
      </p:bgPr>
    </p:bg>
    <p:spTree>
      <p:nvGrpSpPr>
        <p:cNvPr id="1" name=""/>
        <p:cNvGrpSpPr/>
        <p:nvPr/>
      </p:nvGrpSpPr>
      <p:grpSpPr>
        <a:xfrm>
          <a:off x="0" y="0"/>
          <a:ext cx="0" cy="0"/>
          <a:chOff x="0" y="0"/>
          <a:chExt cx="0" cy="0"/>
        </a:xfrm>
      </p:grpSpPr>
      <p:pic>
        <p:nvPicPr>
          <p:cNvPr id="2" name="图像" descr="图像"/>
          <p:cNvPicPr>
            <a:picLocks noChangeAspect="1"/>
          </p:cNvPicPr>
          <p:nvPr/>
        </p:nvPicPr>
        <p:blipFill>
          <a:blip r:embed="rId7"/>
          <a:stretch>
            <a:fillRect/>
          </a:stretch>
        </p:blipFill>
        <p:spPr>
          <a:xfrm>
            <a:off x="571292" y="458939"/>
            <a:ext cx="1206124" cy="561322"/>
          </a:xfrm>
          <a:prstGeom prst="rect">
            <a:avLst/>
          </a:prstGeom>
          <a:ln w="12700">
            <a:miter lim="400000"/>
            <a:headEnd/>
            <a:tailEnd/>
          </a:ln>
        </p:spPr>
      </p:pic>
      <p:sp>
        <p:nvSpPr>
          <p:cNvPr id="3" name="标题文本"/>
          <p:cNvSpPr txBox="1">
            <a:spLocks noGrp="1"/>
          </p:cNvSpPr>
          <p:nvPr>
            <p:ph type="title"/>
          </p:nvPr>
        </p:nvSpPr>
        <p:spPr>
          <a:xfrm>
            <a:off x="10101261" y="5173778"/>
            <a:ext cx="10414001" cy="2324101"/>
          </a:xfrm>
          <a:prstGeom prst="rect">
            <a:avLst/>
          </a:prstGeom>
          <a:ln w="12700">
            <a:miter lim="400000"/>
          </a:ln>
        </p:spPr>
        <p:txBody>
          <a:bodyPr lIns="50800" tIns="50800" rIns="50800" bIns="50800" anchor="b">
            <a:normAutofit/>
          </a:bodyPr>
          <a:lstStyle/>
          <a:p>
            <a:r>
              <a:t>标题文本</a:t>
            </a:r>
          </a:p>
        </p:txBody>
      </p:sp>
      <p:sp>
        <p:nvSpPr>
          <p:cNvPr id="4" name="正文级别 1…"/>
          <p:cNvSpPr txBox="1">
            <a:spLocks noGrp="1"/>
          </p:cNvSpPr>
          <p:nvPr>
            <p:ph type="body" idx="1"/>
          </p:nvPr>
        </p:nvSpPr>
        <p:spPr>
          <a:xfrm>
            <a:off x="889000" y="3536950"/>
            <a:ext cx="10414000" cy="793750"/>
          </a:xfrm>
          <a:prstGeom prst="rect">
            <a:avLst/>
          </a:prstGeom>
          <a:ln w="12700">
            <a:miter lim="400000"/>
          </a:ln>
        </p:spPr>
        <p:txBody>
          <a:bodyPr lIns="50800" tIns="50800" rIns="50800" bIns="50800">
            <a:normAutofit/>
          </a:bodyPr>
          <a:lstStyle/>
          <a:p>
            <a:r>
              <a:t>正文级别 1</a:t>
            </a:r>
          </a:p>
          <a:p>
            <a:pPr lvl="1"/>
            <a:r>
              <a:t>正文级别 2</a:t>
            </a:r>
          </a:p>
          <a:p>
            <a:pPr lvl="2"/>
            <a:r>
              <a:t>正文级别 3</a:t>
            </a:r>
          </a:p>
          <a:p>
            <a:pPr lvl="3"/>
            <a:r>
              <a:t>正文级别 4</a:t>
            </a:r>
          </a:p>
          <a:p>
            <a:pPr lvl="4"/>
            <a:r>
              <a:t>正文级别 5</a:t>
            </a:r>
          </a:p>
        </p:txBody>
      </p:sp>
      <p:sp>
        <p:nvSpPr>
          <p:cNvPr id="5" name="幻灯片编号"/>
          <p:cNvSpPr txBox="1">
            <a:spLocks noGrp="1"/>
          </p:cNvSpPr>
          <p:nvPr>
            <p:ph type="sldNum" sz="quarter" idx="2"/>
          </p:nvPr>
        </p:nvSpPr>
        <p:spPr>
          <a:xfrm>
            <a:off x="5979516" y="6540500"/>
            <a:ext cx="267702" cy="287258"/>
          </a:xfrm>
          <a:prstGeom prst="rect">
            <a:avLst/>
          </a:prstGeom>
          <a:ln w="12700">
            <a:miter lim="400000"/>
          </a:ln>
        </p:spPr>
        <p:txBody>
          <a:bodyPr wrap="none" lIns="50800" tIns="50800" rIns="50800" bIns="50800">
            <a:spAutoFit/>
          </a:bodyPr>
          <a:lstStyle>
            <a:lvl1pPr>
              <a:defRPr sz="1200" b="0">
                <a:latin typeface="Helvetica Neue Light" panose="02000503000000020004"/>
                <a:ea typeface="Helvetica Neue Light" panose="02000503000000020004"/>
                <a:cs typeface="Helvetica Neue Light" panose="02000503000000020004"/>
                <a:sym typeface="Helvetica Neue Light" panose="02000503000000020004"/>
              </a:defRPr>
            </a:lvl1pPr>
          </a:lstStyle>
          <a:p>
            <a:fld id="{86CB4B4D-7CA3-9044-876B-883B54F8677D}" type="slidenum">
              <a:rPr/>
              <a:t>‹#›</a:t>
            </a:fld>
            <a:endParaRPr/>
          </a:p>
        </p:txBody>
      </p:sp>
    </p:spTree>
  </p:cSld>
  <p:clrMap bg1="lt1" tx1="dk1" bg2="lt2" tx2="dk2" accent1="accent1" accent2="accent2" accent3="accent3" accent4="accent4" accent5="accent5" accent6="accent6" hlink="hlink" folHlink="folHlink"/>
  <p:sldLayoutIdLst>
    <p:sldLayoutId id="2147483652" r:id="rId1"/>
    <p:sldLayoutId id="2147483654" r:id="rId2"/>
    <p:sldLayoutId id="2147483655" r:id="rId3"/>
    <p:sldLayoutId id="2147483656" r:id="rId4"/>
  </p:sldLayoutIdLst>
  <p:transition spd="med"/>
  <p:txStyles>
    <p:titleStyle>
      <a:lvl1pPr marL="0" marR="0" indent="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1pPr>
      <a:lvl2pPr marL="0" marR="0" indent="22860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2pPr>
      <a:lvl3pPr marL="0" marR="0" indent="45720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3pPr>
      <a:lvl4pPr marL="0" marR="0" indent="68580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4pPr>
      <a:lvl5pPr marL="0" marR="0" indent="91440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5pPr>
      <a:lvl6pPr marL="0" marR="0" indent="114300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6pPr>
      <a:lvl7pPr marL="0" marR="0" indent="137160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7pPr>
      <a:lvl8pPr marL="0" marR="0" indent="160020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8pPr>
      <a:lvl9pPr marL="0" marR="0" indent="182880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9pPr>
    </p:titleStyle>
    <p:bodyStyle>
      <a:lvl1pPr marL="0" marR="0" indent="0" algn="ctr" defTabSz="412750" rtl="0" latinLnBrk="0">
        <a:lnSpc>
          <a:spcPct val="100000"/>
        </a:lnSpc>
        <a:spcBef>
          <a:spcPts val="0"/>
        </a:spcBef>
        <a:spcAft>
          <a:spcPts val="0"/>
        </a:spcAft>
        <a:buClrTx/>
        <a:buSzTx/>
        <a:buFontTx/>
        <a:buNone/>
        <a:defRPr sz="2700" b="0" i="0" u="none" strike="noStrike" cap="none" spc="0" baseline="0">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1pPr>
      <a:lvl2pPr marL="0" marR="0" indent="0" algn="ctr" defTabSz="412750" rtl="0" latinLnBrk="0">
        <a:lnSpc>
          <a:spcPct val="100000"/>
        </a:lnSpc>
        <a:spcBef>
          <a:spcPts val="0"/>
        </a:spcBef>
        <a:spcAft>
          <a:spcPts val="0"/>
        </a:spcAft>
        <a:buClrTx/>
        <a:buSzTx/>
        <a:buFontTx/>
        <a:buNone/>
        <a:defRPr sz="2700" b="0" i="0" u="none" strike="noStrike" cap="none" spc="0" baseline="0">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2pPr>
      <a:lvl3pPr marL="0" marR="0" indent="0" algn="ctr" defTabSz="412750" rtl="0" latinLnBrk="0">
        <a:lnSpc>
          <a:spcPct val="100000"/>
        </a:lnSpc>
        <a:spcBef>
          <a:spcPts val="0"/>
        </a:spcBef>
        <a:spcAft>
          <a:spcPts val="0"/>
        </a:spcAft>
        <a:buClrTx/>
        <a:buSzTx/>
        <a:buFontTx/>
        <a:buNone/>
        <a:defRPr sz="2700" b="0" i="0" u="none" strike="noStrike" cap="none" spc="0" baseline="0">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3pPr>
      <a:lvl4pPr marL="0" marR="0" indent="0" algn="ctr" defTabSz="412750" rtl="0" latinLnBrk="0">
        <a:lnSpc>
          <a:spcPct val="100000"/>
        </a:lnSpc>
        <a:spcBef>
          <a:spcPts val="0"/>
        </a:spcBef>
        <a:spcAft>
          <a:spcPts val="0"/>
        </a:spcAft>
        <a:buClrTx/>
        <a:buSzTx/>
        <a:buFontTx/>
        <a:buNone/>
        <a:defRPr sz="2700" b="0" i="0" u="none" strike="noStrike" cap="none" spc="0" baseline="0">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4pPr>
      <a:lvl5pPr marL="0" marR="0" indent="0" algn="ctr" defTabSz="412750" rtl="0" latinLnBrk="0">
        <a:lnSpc>
          <a:spcPct val="100000"/>
        </a:lnSpc>
        <a:spcBef>
          <a:spcPts val="0"/>
        </a:spcBef>
        <a:spcAft>
          <a:spcPts val="0"/>
        </a:spcAft>
        <a:buClrTx/>
        <a:buSzTx/>
        <a:buFontTx/>
        <a:buNone/>
        <a:defRPr sz="2700" b="0" i="0" u="none" strike="noStrike" cap="none" spc="0" baseline="0">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5pPr>
      <a:lvl6pPr marL="0" marR="0" indent="177800" algn="ctr" defTabSz="412750" rtl="0" latinLnBrk="0">
        <a:lnSpc>
          <a:spcPct val="100000"/>
        </a:lnSpc>
        <a:spcBef>
          <a:spcPts val="0"/>
        </a:spcBef>
        <a:spcAft>
          <a:spcPts val="0"/>
        </a:spcAft>
        <a:buClrTx/>
        <a:buSzTx/>
        <a:buFontTx/>
        <a:buNone/>
        <a:defRPr sz="2700" b="0" i="0" u="none" strike="noStrike" cap="none" spc="0" baseline="0">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6pPr>
      <a:lvl7pPr marL="0" marR="0" indent="355600" algn="ctr" defTabSz="412750" rtl="0" latinLnBrk="0">
        <a:lnSpc>
          <a:spcPct val="100000"/>
        </a:lnSpc>
        <a:spcBef>
          <a:spcPts val="0"/>
        </a:spcBef>
        <a:spcAft>
          <a:spcPts val="0"/>
        </a:spcAft>
        <a:buClrTx/>
        <a:buSzTx/>
        <a:buFontTx/>
        <a:buNone/>
        <a:defRPr sz="2700" b="0" i="0" u="none" strike="noStrike" cap="none" spc="0" baseline="0">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7pPr>
      <a:lvl8pPr marL="0" marR="0" indent="533400" algn="ctr" defTabSz="412750" rtl="0" latinLnBrk="0">
        <a:lnSpc>
          <a:spcPct val="100000"/>
        </a:lnSpc>
        <a:spcBef>
          <a:spcPts val="0"/>
        </a:spcBef>
        <a:spcAft>
          <a:spcPts val="0"/>
        </a:spcAft>
        <a:buClrTx/>
        <a:buSzTx/>
        <a:buFontTx/>
        <a:buNone/>
        <a:defRPr sz="2700" b="0" i="0" u="none" strike="noStrike" cap="none" spc="0" baseline="0">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8pPr>
      <a:lvl9pPr marL="0" marR="0" indent="711200" algn="ctr" defTabSz="412750" rtl="0" latinLnBrk="0">
        <a:lnSpc>
          <a:spcPct val="100000"/>
        </a:lnSpc>
        <a:spcBef>
          <a:spcPts val="0"/>
        </a:spcBef>
        <a:spcAft>
          <a:spcPts val="0"/>
        </a:spcAft>
        <a:buClrTx/>
        <a:buSzTx/>
        <a:buFontTx/>
        <a:buNone/>
        <a:defRPr sz="2700" b="0" i="0" u="none" strike="noStrike" cap="none" spc="0" baseline="0">
          <a:solidFill>
            <a:srgbClr val="000000"/>
          </a:solidFill>
          <a:uFillTx/>
          <a:latin typeface="Helvetica Neue" panose="02000503000000020004"/>
          <a:ea typeface="Helvetica Neue" panose="02000503000000020004"/>
          <a:cs typeface="Helvetica Neue" panose="02000503000000020004"/>
          <a:sym typeface="Helvetica Neue" panose="02000503000000020004"/>
        </a:defRPr>
      </a:lvl9pPr>
    </p:bodyStyle>
    <p:otherStyle>
      <a:lvl1pPr marL="0" marR="0" indent="0" algn="ctr" defTabSz="41275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Helvetica Neue Light" panose="02000503000000020004"/>
        </a:defRPr>
      </a:lvl1pPr>
      <a:lvl2pPr marL="0" marR="0" indent="228600" algn="ctr" defTabSz="41275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Helvetica Neue Light" panose="02000503000000020004"/>
        </a:defRPr>
      </a:lvl2pPr>
      <a:lvl3pPr marL="0" marR="0" indent="457200" algn="ctr" defTabSz="41275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Helvetica Neue Light" panose="02000503000000020004"/>
        </a:defRPr>
      </a:lvl3pPr>
      <a:lvl4pPr marL="0" marR="0" indent="685800" algn="ctr" defTabSz="41275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Helvetica Neue Light" panose="02000503000000020004"/>
        </a:defRPr>
      </a:lvl4pPr>
      <a:lvl5pPr marL="0" marR="0" indent="914400" algn="ctr" defTabSz="41275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Helvetica Neue Light" panose="02000503000000020004"/>
        </a:defRPr>
      </a:lvl5pPr>
      <a:lvl6pPr marL="0" marR="0" indent="1143000" algn="ctr" defTabSz="41275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Helvetica Neue Light" panose="02000503000000020004"/>
        </a:defRPr>
      </a:lvl6pPr>
      <a:lvl7pPr marL="0" marR="0" indent="1371600" algn="ctr" defTabSz="41275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Helvetica Neue Light" panose="02000503000000020004"/>
        </a:defRPr>
      </a:lvl7pPr>
      <a:lvl8pPr marL="0" marR="0" indent="1600200" algn="ctr" defTabSz="41275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Helvetica Neue Light" panose="02000503000000020004"/>
        </a:defRPr>
      </a:lvl8pPr>
      <a:lvl9pPr marL="0" marR="0" indent="1828800" algn="ctr" defTabSz="412750" rtl="0" latinLnBrk="0">
        <a:lnSpc>
          <a:spcPct val="100000"/>
        </a:lnSpc>
        <a:spcBef>
          <a:spcPts val="0"/>
        </a:spcBef>
        <a:spcAft>
          <a:spcPts val="0"/>
        </a:spcAft>
        <a:buClrTx/>
        <a:buSzTx/>
        <a:buFontTx/>
        <a:buNone/>
        <a:defRPr sz="1200" b="0" i="0" u="none" strike="noStrike" cap="none" spc="0" baseline="0">
          <a:solidFill>
            <a:schemeClr val="tx1"/>
          </a:solidFill>
          <a:uFillTx/>
          <a:latin typeface="+mn-lt"/>
          <a:ea typeface="+mn-ea"/>
          <a:cs typeface="+mn-cs"/>
          <a:sym typeface="Helvetica Neue Light" panose="020005030000000200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2"/>
          <a:stretch>
            <a:fillRect/>
          </a:stretch>
        </p:blipFill>
        <p:spPr>
          <a:xfrm>
            <a:off x="11429419" y="443545"/>
            <a:ext cx="335370" cy="410200"/>
          </a:xfrm>
          <a:prstGeom prst="rect">
            <a:avLst/>
          </a:prstGeom>
          <a:ln w="12700">
            <a:miter lim="400000"/>
            <a:headEnd/>
            <a:tailEnd/>
          </a:ln>
        </p:spPr>
      </p:pic>
      <p:sp>
        <p:nvSpPr>
          <p:cNvPr id="55" name="文本框 2" hidden="1"/>
          <p:cNvSpPr txBox="1"/>
          <p:nvPr/>
        </p:nvSpPr>
        <p:spPr>
          <a:xfrm>
            <a:off x="-150000" y="0"/>
            <a:ext cx="0" cy="0"/>
          </a:xfrm>
          <a:prstGeom prst="rect">
            <a:avLst/>
          </a:prstGeom>
          <a:solidFill>
            <a:srgbClr val="FFFFFF"/>
          </a:solidFill>
        </p:spPr>
        <p:txBody>
          <a:bodyPr rtlCol="0" anchor="t"/>
          <a:lstStyle/>
          <a:p>
            <a:pPr defTabSz="412750" hangingPunct="0"/>
            <a:endParaRPr lang="en-US" sz="550" b="1" kern="0">
              <a:solidFill>
                <a:srgbClr val="000000"/>
              </a:solidFill>
              <a:latin typeface="Helvetica Neue" panose="02000503000000020004"/>
              <a:ea typeface="Helvetica Neue" panose="02000503000000020004"/>
              <a:cs typeface="Helvetica Neue" panose="02000503000000020004"/>
              <a:sym typeface="Helvetica Neue" panose="02000503000000020004"/>
            </a:endParaRPr>
          </a:p>
          <a:p>
            <a:pPr algn="ctr" defTabSz="412750" hangingPunct="0">
              <a:buClr>
                <a:srgbClr val="FFFFFF"/>
              </a:buClr>
            </a:pPr>
            <a:r>
              <a:rPr lang="en-US" sz="1500" b="1" kern="0">
                <a:solidFill>
                  <a:srgbClr val="FFFFFF"/>
                </a:solidFill>
                <a:latin typeface="Helvetica Neue" panose="02000503000000020004"/>
                <a:ea typeface="Helvetica Neue" panose="02000503000000020004"/>
                <a:cs typeface="Helvetica Neue" panose="02000503000000020004"/>
                <a:sym typeface="Helvetica Neue" panose="02000503000000020004"/>
              </a:rPr>
              <a:t>BBAAD9C20180234D78A0072836F0B3D0B2B9B20E1D588B80A6D98633B1632B763B49B8389164AB0322992F08C846F5EB8AF9210AA1D0AB611BBFC213736E25D824F696AD582596B794A028E767D246FE7E02E0E17042018528CAA19A31EE9C28DE16269C4E3</a:t>
            </a:r>
          </a:p>
        </p:txBody>
      </p:sp>
      <p:sp>
        <p:nvSpPr>
          <p:cNvPr id="7" name="Title 1"/>
          <p:cNvSpPr txBox="1"/>
          <p:nvPr/>
        </p:nvSpPr>
        <p:spPr bwMode="auto">
          <a:xfrm>
            <a:off x="1009852" y="1965226"/>
            <a:ext cx="10148478" cy="1123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1" fontAlgn="base" hangingPunct="1">
              <a:spcBef>
                <a:spcPct val="0"/>
              </a:spcBef>
              <a:spcAft>
                <a:spcPct val="0"/>
              </a:spcAft>
              <a:defRPr sz="3150">
                <a:solidFill>
                  <a:schemeClr val="tx2"/>
                </a:solidFill>
                <a:latin typeface="楷体" panose="02010609060101010101" pitchFamily="49" charset="-122"/>
                <a:ea typeface="楷体" panose="02010609060101010101" pitchFamily="49" charset="-122"/>
                <a:cs typeface="+mj-cs"/>
              </a:defRPr>
            </a:lvl1pPr>
            <a:lvl2pPr algn="l" rtl="0" eaLnBrk="1" fontAlgn="base" hangingPunct="1">
              <a:spcBef>
                <a:spcPct val="0"/>
              </a:spcBef>
              <a:spcAft>
                <a:spcPct val="0"/>
              </a:spcAft>
              <a:defRPr sz="3150">
                <a:solidFill>
                  <a:schemeClr val="tx2"/>
                </a:solidFill>
                <a:latin typeface="Book Antiqua" pitchFamily="18" charset="0"/>
                <a:ea typeface="黑体" pitchFamily="2" charset="-122"/>
              </a:defRPr>
            </a:lvl2pPr>
            <a:lvl3pPr algn="l" rtl="0" eaLnBrk="1" fontAlgn="base" hangingPunct="1">
              <a:spcBef>
                <a:spcPct val="0"/>
              </a:spcBef>
              <a:spcAft>
                <a:spcPct val="0"/>
              </a:spcAft>
              <a:defRPr sz="3150">
                <a:solidFill>
                  <a:schemeClr val="tx2"/>
                </a:solidFill>
                <a:latin typeface="Book Antiqua" pitchFamily="18" charset="0"/>
                <a:ea typeface="黑体" pitchFamily="2" charset="-122"/>
              </a:defRPr>
            </a:lvl3pPr>
            <a:lvl4pPr algn="l" rtl="0" eaLnBrk="1" fontAlgn="base" hangingPunct="1">
              <a:spcBef>
                <a:spcPct val="0"/>
              </a:spcBef>
              <a:spcAft>
                <a:spcPct val="0"/>
              </a:spcAft>
              <a:defRPr sz="3150">
                <a:solidFill>
                  <a:schemeClr val="tx2"/>
                </a:solidFill>
                <a:latin typeface="Book Antiqua" pitchFamily="18" charset="0"/>
                <a:ea typeface="黑体" pitchFamily="2" charset="-122"/>
              </a:defRPr>
            </a:lvl4pPr>
            <a:lvl5pPr algn="l" rtl="0" eaLnBrk="1" fontAlgn="base" hangingPunct="1">
              <a:spcBef>
                <a:spcPct val="0"/>
              </a:spcBef>
              <a:spcAft>
                <a:spcPct val="0"/>
              </a:spcAft>
              <a:defRPr sz="3150">
                <a:solidFill>
                  <a:schemeClr val="tx2"/>
                </a:solidFill>
                <a:latin typeface="Book Antiqua" pitchFamily="18" charset="0"/>
                <a:ea typeface="黑体" pitchFamily="2" charset="-122"/>
              </a:defRPr>
            </a:lvl5pPr>
            <a:lvl6pPr marL="342900" algn="l" rtl="0" eaLnBrk="1" fontAlgn="base" hangingPunct="1">
              <a:spcBef>
                <a:spcPct val="0"/>
              </a:spcBef>
              <a:spcAft>
                <a:spcPct val="0"/>
              </a:spcAft>
              <a:defRPr sz="3150">
                <a:solidFill>
                  <a:schemeClr val="tx2"/>
                </a:solidFill>
                <a:latin typeface="Book Antiqua" pitchFamily="18" charset="0"/>
                <a:ea typeface="黑体" pitchFamily="2" charset="-122"/>
              </a:defRPr>
            </a:lvl6pPr>
            <a:lvl7pPr marL="685800" algn="l" rtl="0" eaLnBrk="1" fontAlgn="base" hangingPunct="1">
              <a:spcBef>
                <a:spcPct val="0"/>
              </a:spcBef>
              <a:spcAft>
                <a:spcPct val="0"/>
              </a:spcAft>
              <a:defRPr sz="3150">
                <a:solidFill>
                  <a:schemeClr val="tx2"/>
                </a:solidFill>
                <a:latin typeface="Book Antiqua" pitchFamily="18" charset="0"/>
                <a:ea typeface="黑体" pitchFamily="2" charset="-122"/>
              </a:defRPr>
            </a:lvl7pPr>
            <a:lvl8pPr marL="1028700" algn="l" rtl="0" eaLnBrk="1" fontAlgn="base" hangingPunct="1">
              <a:spcBef>
                <a:spcPct val="0"/>
              </a:spcBef>
              <a:spcAft>
                <a:spcPct val="0"/>
              </a:spcAft>
              <a:defRPr sz="3150">
                <a:solidFill>
                  <a:schemeClr val="tx2"/>
                </a:solidFill>
                <a:latin typeface="Book Antiqua" pitchFamily="18" charset="0"/>
                <a:ea typeface="黑体" pitchFamily="2" charset="-122"/>
              </a:defRPr>
            </a:lvl8pPr>
            <a:lvl9pPr marL="1371600" algn="l" rtl="0" eaLnBrk="1" fontAlgn="base" hangingPunct="1">
              <a:spcBef>
                <a:spcPct val="0"/>
              </a:spcBef>
              <a:spcAft>
                <a:spcPct val="0"/>
              </a:spcAft>
              <a:defRPr sz="3150">
                <a:solidFill>
                  <a:schemeClr val="tx2"/>
                </a:solidFill>
                <a:latin typeface="Book Antiqua" pitchFamily="18" charset="0"/>
                <a:ea typeface="黑体" pitchFamily="2" charset="-122"/>
              </a:defRPr>
            </a:lvl9pPr>
          </a:lstStyle>
          <a:p>
            <a:pPr algn="ctr"/>
            <a:r>
              <a:rPr lang="en-US" altLang="zh-CN" sz="2800" b="1" dirty="0">
                <a:latin typeface="Times New Roman" panose="02020603050405020304" pitchFamily="18" charset="0"/>
                <a:ea typeface="Yu Mincho" panose="02020400000000000000" pitchFamily="18" charset="-128"/>
              </a:rPr>
              <a:t>JVET-AH0157</a:t>
            </a:r>
            <a:r>
              <a:rPr lang="zh-CN" altLang="en-US" sz="2800" b="1" dirty="0">
                <a:latin typeface="Times New Roman" panose="02020603050405020304" pitchFamily="18" charset="0"/>
                <a:ea typeface="Yu Mincho" panose="02020400000000000000" pitchFamily="18" charset="-128"/>
              </a:rPr>
              <a:t> </a:t>
            </a:r>
            <a:r>
              <a:rPr lang="en-US" altLang="zh-CN" sz="2800" b="1" dirty="0">
                <a:latin typeface="Times New Roman" panose="02020603050405020304" pitchFamily="18" charset="0"/>
                <a:ea typeface="Yu Mincho" panose="02020400000000000000" pitchFamily="18" charset="-128"/>
              </a:rPr>
              <a:t>AHG8: On combined pre-processing and post-processing for machine vision</a:t>
            </a:r>
            <a:endParaRPr lang="en-US" sz="2800" kern="0" dirty="0">
              <a:solidFill>
                <a:schemeClr val="tx1"/>
              </a:solidFill>
              <a:latin typeface="Times New Roman" panose="02020603050405020304" pitchFamily="18" charset="0"/>
              <a:cs typeface="Times New Roman" panose="02020603050405020304" pitchFamily="18" charset="0"/>
            </a:endParaRPr>
          </a:p>
        </p:txBody>
      </p:sp>
      <p:sp>
        <p:nvSpPr>
          <p:cNvPr id="8" name="Title 1"/>
          <p:cNvSpPr txBox="1"/>
          <p:nvPr/>
        </p:nvSpPr>
        <p:spPr>
          <a:xfrm>
            <a:off x="1257775" y="3365653"/>
            <a:ext cx="9676450" cy="676276"/>
          </a:xfrm>
          <a:prstGeom prst="rect">
            <a:avLst/>
          </a:prstGeom>
        </p:spPr>
        <p:txBody>
          <a:bodyPr anchor="ctr"/>
          <a:lstStyle>
            <a:lvl1pPr marL="0" marR="0" indent="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1pPr>
            <a:lvl2pPr marL="0" marR="0" indent="22860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2pPr>
            <a:lvl3pPr marL="0" marR="0" indent="45720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3pPr>
            <a:lvl4pPr marL="0" marR="0" indent="68580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4pPr>
            <a:lvl5pPr marL="0" marR="0" indent="91440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5pPr>
            <a:lvl6pPr marL="0" marR="0" indent="114300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6pPr>
            <a:lvl7pPr marL="0" marR="0" indent="137160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7pPr>
            <a:lvl8pPr marL="0" marR="0" indent="160020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8pPr>
            <a:lvl9pPr marL="0" marR="0" indent="1828800" algn="ctr" defTabSz="412750" rtl="0" latinLnBrk="0">
              <a:lnSpc>
                <a:spcPct val="100000"/>
              </a:lnSpc>
              <a:spcBef>
                <a:spcPts val="0"/>
              </a:spcBef>
              <a:spcAft>
                <a:spcPts val="0"/>
              </a:spcAft>
              <a:buClrTx/>
              <a:buSzTx/>
              <a:buFontTx/>
              <a:buNone/>
              <a:defRPr sz="5600" b="0" i="0" u="none" strike="noStrike" cap="none" spc="0" baseline="0">
                <a:solidFill>
                  <a:srgbClr val="000000"/>
                </a:solidFill>
                <a:uFillTx/>
                <a:latin typeface="+mn-lt"/>
                <a:ea typeface="+mn-ea"/>
                <a:cs typeface="+mn-cs"/>
                <a:sym typeface="Helvetica Neue Medium" panose="02000503000000020004"/>
              </a:defRPr>
            </a:lvl9pPr>
          </a:lstStyle>
          <a:p>
            <a:endParaRPr lang="en-US" sz="2000" kern="0" dirty="0">
              <a:latin typeface="Times New Roman" panose="02020603050405020304" pitchFamily="18" charset="0"/>
              <a:cs typeface="Times New Roman" panose="02020603050405020304" pitchFamily="18" charset="0"/>
            </a:endParaRPr>
          </a:p>
        </p:txBody>
      </p:sp>
      <p:sp>
        <p:nvSpPr>
          <p:cNvPr id="9" name="Title 1"/>
          <p:cNvSpPr txBox="1"/>
          <p:nvPr/>
        </p:nvSpPr>
        <p:spPr bwMode="auto">
          <a:xfrm>
            <a:off x="1519485" y="3711318"/>
            <a:ext cx="9153025" cy="1275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9728" tIns="54864" rIns="109728" bIns="54864" numCol="1" anchor="ctr" anchorCtr="0" compatLnSpc="1"/>
          <a:lstStyle>
            <a:lvl1pPr algn="l" rtl="0" eaLnBrk="1" fontAlgn="base" hangingPunct="1">
              <a:spcBef>
                <a:spcPct val="0"/>
              </a:spcBef>
              <a:spcAft>
                <a:spcPct val="0"/>
              </a:spcAft>
              <a:defRPr sz="2625">
                <a:solidFill>
                  <a:schemeClr val="tx2"/>
                </a:solidFill>
                <a:latin typeface="楷体" panose="02010609060101010101" pitchFamily="49" charset="-122"/>
                <a:ea typeface="楷体" panose="02010609060101010101" pitchFamily="49" charset="-122"/>
                <a:cs typeface="+mj-cs"/>
              </a:defRPr>
            </a:lvl1pPr>
            <a:lvl2pPr algn="l" rtl="0" eaLnBrk="1" fontAlgn="base" hangingPunct="1">
              <a:spcBef>
                <a:spcPct val="0"/>
              </a:spcBef>
              <a:spcAft>
                <a:spcPct val="0"/>
              </a:spcAft>
              <a:defRPr sz="2625">
                <a:solidFill>
                  <a:schemeClr val="tx2"/>
                </a:solidFill>
                <a:latin typeface="Book Antiqua" pitchFamily="18" charset="0"/>
                <a:ea typeface="黑体" pitchFamily="2" charset="-122"/>
              </a:defRPr>
            </a:lvl2pPr>
            <a:lvl3pPr algn="l" rtl="0" eaLnBrk="1" fontAlgn="base" hangingPunct="1">
              <a:spcBef>
                <a:spcPct val="0"/>
              </a:spcBef>
              <a:spcAft>
                <a:spcPct val="0"/>
              </a:spcAft>
              <a:defRPr sz="2625">
                <a:solidFill>
                  <a:schemeClr val="tx2"/>
                </a:solidFill>
                <a:latin typeface="Book Antiqua" pitchFamily="18" charset="0"/>
                <a:ea typeface="黑体" pitchFamily="2" charset="-122"/>
              </a:defRPr>
            </a:lvl3pPr>
            <a:lvl4pPr algn="l" rtl="0" eaLnBrk="1" fontAlgn="base" hangingPunct="1">
              <a:spcBef>
                <a:spcPct val="0"/>
              </a:spcBef>
              <a:spcAft>
                <a:spcPct val="0"/>
              </a:spcAft>
              <a:defRPr sz="2625">
                <a:solidFill>
                  <a:schemeClr val="tx2"/>
                </a:solidFill>
                <a:latin typeface="Book Antiqua" pitchFamily="18" charset="0"/>
                <a:ea typeface="黑体" pitchFamily="2" charset="-122"/>
              </a:defRPr>
            </a:lvl4pPr>
            <a:lvl5pPr algn="l" rtl="0" eaLnBrk="1" fontAlgn="base" hangingPunct="1">
              <a:spcBef>
                <a:spcPct val="0"/>
              </a:spcBef>
              <a:spcAft>
                <a:spcPct val="0"/>
              </a:spcAft>
              <a:defRPr sz="2625">
                <a:solidFill>
                  <a:schemeClr val="tx2"/>
                </a:solidFill>
                <a:latin typeface="Book Antiqua" pitchFamily="18" charset="0"/>
                <a:ea typeface="黑体" pitchFamily="2" charset="-122"/>
              </a:defRPr>
            </a:lvl5pPr>
            <a:lvl6pPr marL="285750" algn="l" rtl="0" eaLnBrk="1" fontAlgn="base" hangingPunct="1">
              <a:spcBef>
                <a:spcPct val="0"/>
              </a:spcBef>
              <a:spcAft>
                <a:spcPct val="0"/>
              </a:spcAft>
              <a:defRPr sz="2625">
                <a:solidFill>
                  <a:schemeClr val="tx2"/>
                </a:solidFill>
                <a:latin typeface="Book Antiqua" pitchFamily="18" charset="0"/>
                <a:ea typeface="黑体" pitchFamily="2" charset="-122"/>
              </a:defRPr>
            </a:lvl6pPr>
            <a:lvl7pPr marL="571500" algn="l" rtl="0" eaLnBrk="1" fontAlgn="base" hangingPunct="1">
              <a:spcBef>
                <a:spcPct val="0"/>
              </a:spcBef>
              <a:spcAft>
                <a:spcPct val="0"/>
              </a:spcAft>
              <a:defRPr sz="2625">
                <a:solidFill>
                  <a:schemeClr val="tx2"/>
                </a:solidFill>
                <a:latin typeface="Book Antiqua" pitchFamily="18" charset="0"/>
                <a:ea typeface="黑体" pitchFamily="2" charset="-122"/>
              </a:defRPr>
            </a:lvl7pPr>
            <a:lvl8pPr marL="857250" algn="l" rtl="0" eaLnBrk="1" fontAlgn="base" hangingPunct="1">
              <a:spcBef>
                <a:spcPct val="0"/>
              </a:spcBef>
              <a:spcAft>
                <a:spcPct val="0"/>
              </a:spcAft>
              <a:defRPr sz="2625">
                <a:solidFill>
                  <a:schemeClr val="tx2"/>
                </a:solidFill>
                <a:latin typeface="Book Antiqua" pitchFamily="18" charset="0"/>
                <a:ea typeface="黑体" pitchFamily="2" charset="-122"/>
              </a:defRPr>
            </a:lvl8pPr>
            <a:lvl9pPr marL="1143000" algn="l" rtl="0" eaLnBrk="1" fontAlgn="base" hangingPunct="1">
              <a:spcBef>
                <a:spcPct val="0"/>
              </a:spcBef>
              <a:spcAft>
                <a:spcPct val="0"/>
              </a:spcAft>
              <a:defRPr sz="2625">
                <a:solidFill>
                  <a:schemeClr val="tx2"/>
                </a:solidFill>
                <a:latin typeface="Book Antiqua" pitchFamily="18" charset="0"/>
                <a:ea typeface="黑体" pitchFamily="2" charset="-122"/>
              </a:defRPr>
            </a:lvl9pPr>
          </a:lstStyle>
          <a:p>
            <a:pPr algn="ctr" defTabSz="1097280"/>
            <a:r>
              <a:rPr lang="en-US" sz="2000" kern="0" dirty="0" err="1">
                <a:solidFill>
                  <a:srgbClr val="000000"/>
                </a:solidFill>
                <a:latin typeface="Times New Roman" panose="02020603050405020304" pitchFamily="18" charset="0"/>
                <a:cs typeface="Times New Roman" panose="02020603050405020304" pitchFamily="18" charset="0"/>
              </a:rPr>
              <a:t>Shurun</a:t>
            </a:r>
            <a:r>
              <a:rPr lang="en-US" sz="2000" kern="0" dirty="0">
                <a:solidFill>
                  <a:srgbClr val="000000"/>
                </a:solidFill>
                <a:latin typeface="Times New Roman" panose="02020603050405020304" pitchFamily="18" charset="0"/>
                <a:cs typeface="Times New Roman" panose="02020603050405020304" pitchFamily="18" charset="0"/>
              </a:rPr>
              <a:t> Wang</a:t>
            </a:r>
            <a:r>
              <a:rPr lang="en-US" altLang="zh-CN" sz="2000" kern="0" dirty="0">
                <a:solidFill>
                  <a:srgbClr val="000000"/>
                </a:solidFill>
                <a:latin typeface="Times New Roman" panose="02020603050405020304" pitchFamily="18" charset="0"/>
                <a:cs typeface="Times New Roman" panose="02020603050405020304" pitchFamily="18" charset="0"/>
              </a:rPr>
              <a:t>,</a:t>
            </a:r>
            <a:r>
              <a:rPr lang="zh-CN" altLang="en-US"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err="1">
                <a:solidFill>
                  <a:srgbClr val="000000"/>
                </a:solidFill>
                <a:latin typeface="Times New Roman" panose="02020603050405020304" pitchFamily="18" charset="0"/>
                <a:cs typeface="Times New Roman" panose="02020603050405020304" pitchFamily="18" charset="0"/>
              </a:rPr>
              <a:t>Binzhe</a:t>
            </a:r>
            <a:r>
              <a:rPr lang="zh-CN" altLang="en-US" sz="2000" kern="0" dirty="0">
                <a:solidFill>
                  <a:srgbClr val="000000"/>
                </a:solidFill>
                <a:latin typeface="Times New Roman" panose="02020603050405020304" pitchFamily="18" charset="0"/>
                <a:cs typeface="Times New Roman" panose="02020603050405020304" pitchFamily="18" charset="0"/>
              </a:rPr>
              <a:t> </a:t>
            </a:r>
            <a:r>
              <a:rPr lang="en-US" altLang="zh-CN" sz="2000" kern="0" dirty="0">
                <a:solidFill>
                  <a:srgbClr val="000000"/>
                </a:solidFill>
                <a:latin typeface="Times New Roman" panose="02020603050405020304" pitchFamily="18" charset="0"/>
                <a:cs typeface="Times New Roman" panose="02020603050405020304" pitchFamily="18" charset="0"/>
              </a:rPr>
              <a:t>Li,</a:t>
            </a:r>
            <a:r>
              <a:rPr lang="zh-CN" altLang="en-US" sz="2000" kern="0" dirty="0">
                <a:solidFill>
                  <a:srgbClr val="000000"/>
                </a:solidFill>
                <a:latin typeface="Times New Roman" panose="02020603050405020304" pitchFamily="18" charset="0"/>
                <a:cs typeface="Times New Roman" panose="02020603050405020304" pitchFamily="18" charset="0"/>
              </a:rPr>
              <a:t> </a:t>
            </a:r>
            <a:r>
              <a:rPr lang="en-US" sz="2000" kern="0" dirty="0" err="1">
                <a:solidFill>
                  <a:srgbClr val="000000"/>
                </a:solidFill>
                <a:latin typeface="Times New Roman" panose="02020603050405020304" pitchFamily="18" charset="0"/>
                <a:cs typeface="Times New Roman" panose="02020603050405020304" pitchFamily="18" charset="0"/>
              </a:rPr>
              <a:t>Jie</a:t>
            </a:r>
            <a:r>
              <a:rPr lang="en-US" sz="2000" kern="0" dirty="0">
                <a:solidFill>
                  <a:srgbClr val="000000"/>
                </a:solidFill>
                <a:latin typeface="Times New Roman" panose="02020603050405020304" pitchFamily="18" charset="0"/>
                <a:cs typeface="Times New Roman" panose="02020603050405020304" pitchFamily="18" charset="0"/>
              </a:rPr>
              <a:t> Chen, Yan Ye</a:t>
            </a:r>
          </a:p>
        </p:txBody>
      </p:sp>
      <p:sp>
        <p:nvSpPr>
          <p:cNvPr id="2" name="矩形 1"/>
          <p:cNvSpPr/>
          <p:nvPr/>
        </p:nvSpPr>
        <p:spPr>
          <a:xfrm>
            <a:off x="5297060" y="4863772"/>
            <a:ext cx="1225015" cy="400110"/>
          </a:xfrm>
          <a:prstGeom prst="rect">
            <a:avLst/>
          </a:prstGeom>
        </p:spPr>
        <p:txBody>
          <a:bodyPr wrap="none">
            <a:spAutoFit/>
          </a:bodyPr>
          <a:lstStyle/>
          <a:p>
            <a:pPr algn="ctr" defTabSz="1097280" fontAlgn="base">
              <a:spcBef>
                <a:spcPct val="0"/>
              </a:spcBef>
              <a:spcAft>
                <a:spcPct val="0"/>
              </a:spcAft>
            </a:pPr>
            <a:r>
              <a:rPr lang="en-US" altLang="zh-CN" sz="2000" kern="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Apr</a:t>
            </a:r>
            <a:r>
              <a:rPr lang="zh-CN" altLang="en-US" sz="2000" kern="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202</a:t>
            </a:r>
            <a:r>
              <a:rPr lang="en-US" altLang="zh-CN" sz="2000" kern="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4</a:t>
            </a:r>
            <a:endParaRPr lang="zh-CN" altLang="en-US" sz="2000" kern="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4ECFC30B-F457-D7FB-688D-6923BA48C337}"/>
              </a:ext>
            </a:extLst>
          </p:cNvPr>
          <p:cNvSpPr>
            <a:spLocks noGrp="1"/>
          </p:cNvSpPr>
          <p:nvPr>
            <p:ph type="title"/>
          </p:nvPr>
        </p:nvSpPr>
        <p:spPr>
          <a:xfrm>
            <a:off x="232229" y="304808"/>
            <a:ext cx="11959771" cy="676276"/>
          </a:xfrm>
        </p:spPr>
        <p:txBody>
          <a:bodyPr/>
          <a:lstStyle/>
          <a:p>
            <a:r>
              <a:rPr lang="en-US" altLang="zh-CN" sz="3200" dirty="0">
                <a:latin typeface="Times New Roman" panose="02020603050405020304" pitchFamily="18" charset="0"/>
                <a:ea typeface="Yu Mincho" panose="02020400000000000000" pitchFamily="18" charset="-128"/>
              </a:rPr>
              <a:t>Performance: </a:t>
            </a:r>
            <a:r>
              <a:rPr kumimoji="1" lang="en-US" altLang="zh-CN" sz="3200" dirty="0"/>
              <a:t>SFU-HW dataset, object detection task (</a:t>
            </a:r>
            <a:r>
              <a:rPr kumimoji="1" lang="en-US" altLang="zh-CN" sz="3200" dirty="0">
                <a:latin typeface="Times New Roman" panose="02020603050405020304" pitchFamily="18" charset="0"/>
                <a:cs typeface="Times New Roman" panose="02020603050405020304" pitchFamily="18" charset="0"/>
              </a:rPr>
              <a:t>Beyond</a:t>
            </a:r>
            <a:r>
              <a:rPr kumimoji="1" lang="zh-CN" altLang="en-US" sz="3200" dirty="0">
                <a:latin typeface="Times New Roman" panose="02020603050405020304" pitchFamily="18" charset="0"/>
                <a:cs typeface="Times New Roman" panose="02020603050405020304" pitchFamily="18" charset="0"/>
              </a:rPr>
              <a:t> </a:t>
            </a:r>
            <a:r>
              <a:rPr kumimoji="1" lang="en-US" altLang="zh-CN" sz="3200" dirty="0">
                <a:latin typeface="Times New Roman" panose="02020603050405020304" pitchFamily="18" charset="0"/>
                <a:cs typeface="Times New Roman" panose="02020603050405020304" pitchFamily="18" charset="0"/>
              </a:rPr>
              <a:t>CTC</a:t>
            </a:r>
            <a:r>
              <a:rPr kumimoji="1" lang="en-US" altLang="zh-CN" sz="3200" dirty="0"/>
              <a:t>)</a:t>
            </a:r>
            <a:endParaRPr kumimoji="1" lang="zh-CN" altLang="en-US" sz="3200" dirty="0"/>
          </a:p>
        </p:txBody>
      </p:sp>
      <p:sp>
        <p:nvSpPr>
          <p:cNvPr id="7" name="内容占位符 6">
            <a:extLst>
              <a:ext uri="{FF2B5EF4-FFF2-40B4-BE49-F238E27FC236}">
                <a16:creationId xmlns:a16="http://schemas.microsoft.com/office/drawing/2014/main" id="{61171039-45BE-C2CA-DD4F-A84DDA258E24}"/>
              </a:ext>
            </a:extLst>
          </p:cNvPr>
          <p:cNvSpPr>
            <a:spLocks noGrp="1"/>
          </p:cNvSpPr>
          <p:nvPr>
            <p:ph idx="1"/>
          </p:nvPr>
        </p:nvSpPr>
        <p:spPr>
          <a:xfrm>
            <a:off x="761999" y="1291500"/>
            <a:ext cx="11042073" cy="1098236"/>
          </a:xfrm>
        </p:spPr>
        <p:txBody>
          <a:bodyPr>
            <a:noAutofit/>
          </a:bodyPr>
          <a:lstStyle/>
          <a:p>
            <a:r>
              <a:rPr lang="en-US" altLang="zh-CN" sz="2000" dirty="0"/>
              <a:t>The overall Pareto BD-rate savings over VVC are </a:t>
            </a:r>
            <a:r>
              <a:rPr lang="en-US" altLang="zh-CN" sz="2000" dirty="0">
                <a:solidFill>
                  <a:srgbClr val="C00000"/>
                </a:solidFill>
              </a:rPr>
              <a:t>31.54%</a:t>
            </a:r>
            <a:r>
              <a:rPr lang="en-US" altLang="zh-CN" sz="2000" dirty="0"/>
              <a:t>, </a:t>
            </a:r>
            <a:r>
              <a:rPr lang="en-US" altLang="zh-CN" sz="2000" dirty="0">
                <a:solidFill>
                  <a:srgbClr val="C00000"/>
                </a:solidFill>
              </a:rPr>
              <a:t>31.38%</a:t>
            </a:r>
            <a:r>
              <a:rPr lang="en-US" altLang="zh-CN" sz="2000" dirty="0"/>
              <a:t> and </a:t>
            </a:r>
            <a:r>
              <a:rPr lang="en-US" altLang="zh-CN" sz="2000" dirty="0">
                <a:solidFill>
                  <a:srgbClr val="C00000"/>
                </a:solidFill>
              </a:rPr>
              <a:t>44.14%</a:t>
            </a:r>
            <a:r>
              <a:rPr lang="en-US" altLang="zh-CN" sz="2000" dirty="0"/>
              <a:t> under random access</a:t>
            </a:r>
            <a:r>
              <a:rPr lang="zh-CN" altLang="en-US" sz="2000" dirty="0"/>
              <a:t> </a:t>
            </a:r>
            <a:r>
              <a:rPr lang="en-US" altLang="zh-CN" sz="2000" dirty="0"/>
              <a:t>(RA), low delay</a:t>
            </a:r>
            <a:r>
              <a:rPr lang="zh-CN" altLang="en-US" sz="2000" dirty="0"/>
              <a:t> </a:t>
            </a:r>
            <a:r>
              <a:rPr lang="en-US" altLang="zh-CN" sz="2000" dirty="0"/>
              <a:t>(LD) and all intra</a:t>
            </a:r>
            <a:r>
              <a:rPr lang="zh-CN" altLang="en-US" sz="2000" dirty="0"/>
              <a:t> </a:t>
            </a:r>
            <a:r>
              <a:rPr lang="en-US" altLang="zh-CN" sz="2000" dirty="0"/>
              <a:t>(AI) configurations, respectively.</a:t>
            </a:r>
          </a:p>
          <a:p>
            <a:endParaRPr kumimoji="1" lang="en-US" altLang="zh-CN" sz="2000" dirty="0"/>
          </a:p>
        </p:txBody>
      </p:sp>
      <p:graphicFrame>
        <p:nvGraphicFramePr>
          <p:cNvPr id="2" name="表格 1">
            <a:extLst>
              <a:ext uri="{FF2B5EF4-FFF2-40B4-BE49-F238E27FC236}">
                <a16:creationId xmlns:a16="http://schemas.microsoft.com/office/drawing/2014/main" id="{D85407A8-456E-42B3-AE1D-80964228573B}"/>
              </a:ext>
            </a:extLst>
          </p:cNvPr>
          <p:cNvGraphicFramePr>
            <a:graphicFrameLocks noGrp="1"/>
          </p:cNvGraphicFramePr>
          <p:nvPr>
            <p:extLst>
              <p:ext uri="{D42A27DB-BD31-4B8C-83A1-F6EECF244321}">
                <p14:modId xmlns:p14="http://schemas.microsoft.com/office/powerpoint/2010/main" val="1182608545"/>
              </p:ext>
            </p:extLst>
          </p:nvPr>
        </p:nvGraphicFramePr>
        <p:xfrm>
          <a:off x="822981" y="2389736"/>
          <a:ext cx="10741977" cy="3869051"/>
        </p:xfrm>
        <a:graphic>
          <a:graphicData uri="http://schemas.openxmlformats.org/drawingml/2006/table">
            <a:tbl>
              <a:tblPr firstRow="1" firstCol="1" bandRow="1">
                <a:tableStyleId>{5C22544A-7EE6-4342-B048-85BDC9FD1C3A}</a:tableStyleId>
              </a:tblPr>
              <a:tblGrid>
                <a:gridCol w="1177775">
                  <a:extLst>
                    <a:ext uri="{9D8B030D-6E8A-4147-A177-3AD203B41FA5}">
                      <a16:colId xmlns:a16="http://schemas.microsoft.com/office/drawing/2014/main" val="1804183624"/>
                    </a:ext>
                  </a:extLst>
                </a:gridCol>
                <a:gridCol w="1062226">
                  <a:extLst>
                    <a:ext uri="{9D8B030D-6E8A-4147-A177-3AD203B41FA5}">
                      <a16:colId xmlns:a16="http://schemas.microsoft.com/office/drawing/2014/main" val="2828384596"/>
                    </a:ext>
                  </a:extLst>
                </a:gridCol>
                <a:gridCol w="1062747">
                  <a:extLst>
                    <a:ext uri="{9D8B030D-6E8A-4147-A177-3AD203B41FA5}">
                      <a16:colId xmlns:a16="http://schemas.microsoft.com/office/drawing/2014/main" val="2260309197"/>
                    </a:ext>
                  </a:extLst>
                </a:gridCol>
                <a:gridCol w="1062747">
                  <a:extLst>
                    <a:ext uri="{9D8B030D-6E8A-4147-A177-3AD203B41FA5}">
                      <a16:colId xmlns:a16="http://schemas.microsoft.com/office/drawing/2014/main" val="4207647532"/>
                    </a:ext>
                  </a:extLst>
                </a:gridCol>
                <a:gridCol w="1062747">
                  <a:extLst>
                    <a:ext uri="{9D8B030D-6E8A-4147-A177-3AD203B41FA5}">
                      <a16:colId xmlns:a16="http://schemas.microsoft.com/office/drawing/2014/main" val="1467668565"/>
                    </a:ext>
                  </a:extLst>
                </a:gridCol>
                <a:gridCol w="1062747">
                  <a:extLst>
                    <a:ext uri="{9D8B030D-6E8A-4147-A177-3AD203B41FA5}">
                      <a16:colId xmlns:a16="http://schemas.microsoft.com/office/drawing/2014/main" val="2585649195"/>
                    </a:ext>
                  </a:extLst>
                </a:gridCol>
                <a:gridCol w="1062747">
                  <a:extLst>
                    <a:ext uri="{9D8B030D-6E8A-4147-A177-3AD203B41FA5}">
                      <a16:colId xmlns:a16="http://schemas.microsoft.com/office/drawing/2014/main" val="2790871799"/>
                    </a:ext>
                  </a:extLst>
                </a:gridCol>
                <a:gridCol w="1062747">
                  <a:extLst>
                    <a:ext uri="{9D8B030D-6E8A-4147-A177-3AD203B41FA5}">
                      <a16:colId xmlns:a16="http://schemas.microsoft.com/office/drawing/2014/main" val="2257657733"/>
                    </a:ext>
                  </a:extLst>
                </a:gridCol>
                <a:gridCol w="1062747">
                  <a:extLst>
                    <a:ext uri="{9D8B030D-6E8A-4147-A177-3AD203B41FA5}">
                      <a16:colId xmlns:a16="http://schemas.microsoft.com/office/drawing/2014/main" val="1597598774"/>
                    </a:ext>
                  </a:extLst>
                </a:gridCol>
                <a:gridCol w="1062747">
                  <a:extLst>
                    <a:ext uri="{9D8B030D-6E8A-4147-A177-3AD203B41FA5}">
                      <a16:colId xmlns:a16="http://schemas.microsoft.com/office/drawing/2014/main" val="2486135693"/>
                    </a:ext>
                  </a:extLst>
                </a:gridCol>
              </a:tblGrid>
              <a:tr h="25052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a:solidFill>
                            <a:schemeClr val="tx1"/>
                          </a:solidFill>
                          <a:effectLst/>
                          <a:latin typeface="Times New Roman" panose="02020603050405020304" pitchFamily="18" charset="0"/>
                          <a:cs typeface="Times New Roman" panose="02020603050405020304" pitchFamily="18" charset="0"/>
                        </a:rPr>
                        <a:t> </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gridSpan="3">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a:solidFill>
                            <a:schemeClr val="tx1"/>
                          </a:solidFill>
                          <a:effectLst/>
                          <a:latin typeface="Times New Roman" panose="02020603050405020304" pitchFamily="18" charset="0"/>
                          <a:cs typeface="Times New Roman" panose="02020603050405020304" pitchFamily="18" charset="0"/>
                        </a:rPr>
                        <a:t>RA</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gridSpan="3">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a:solidFill>
                            <a:schemeClr val="tx1"/>
                          </a:solidFill>
                          <a:effectLst/>
                          <a:latin typeface="Times New Roman" panose="02020603050405020304" pitchFamily="18" charset="0"/>
                          <a:cs typeface="Times New Roman" panose="02020603050405020304" pitchFamily="18" charset="0"/>
                        </a:rPr>
                        <a:t>LD</a:t>
                      </a:r>
                      <a:endParaRPr lang="zh-CN" sz="160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gridSpan="3">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a:solidFill>
                            <a:schemeClr val="tx1"/>
                          </a:solidFill>
                          <a:effectLst/>
                          <a:latin typeface="Times New Roman" panose="02020603050405020304" pitchFamily="18" charset="0"/>
                          <a:cs typeface="Times New Roman" panose="02020603050405020304" pitchFamily="18" charset="0"/>
                        </a:rPr>
                        <a:t>AI</a:t>
                      </a:r>
                      <a:endParaRPr lang="zh-CN" sz="160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234154796"/>
                  </a:ext>
                </a:extLst>
              </a:tr>
              <a:tr h="628009">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a:solidFill>
                            <a:schemeClr val="tx1"/>
                          </a:solidFill>
                          <a:effectLst/>
                          <a:latin typeface="Times New Roman" panose="02020603050405020304" pitchFamily="18" charset="0"/>
                          <a:cs typeface="Times New Roman" panose="02020603050405020304" pitchFamily="18" charset="0"/>
                        </a:rPr>
                        <a:t> </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latin typeface="Times New Roman" panose="02020603050405020304" pitchFamily="18" charset="0"/>
                          <a:cs typeface="Times New Roman" panose="02020603050405020304" pitchFamily="18" charset="0"/>
                        </a:rPr>
                        <a:t>BD-Rate </a:t>
                      </a:r>
                      <a:r>
                        <a:rPr lang="en-US" altLang="zh-CN" sz="1600" kern="1200" dirty="0">
                          <a:solidFill>
                            <a:schemeClr val="tx1"/>
                          </a:solidFill>
                          <a:effectLst/>
                          <a:latin typeface="Times New Roman" panose="02020603050405020304" pitchFamily="18" charset="0"/>
                          <a:ea typeface="+mn-ea"/>
                          <a:cs typeface="Times New Roman" panose="02020603050405020304" pitchFamily="18" charset="0"/>
                        </a:rPr>
                        <a:t>(6 points)</a:t>
                      </a:r>
                      <a:endParaRPr lang="zh-CN" altLang="en-US" sz="1600"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latin typeface="Times New Roman" panose="02020603050405020304" pitchFamily="18" charset="0"/>
                          <a:cs typeface="Times New Roman" panose="02020603050405020304" pitchFamily="18" charset="0"/>
                        </a:rPr>
                        <a:t>BD-Rate Pareto</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latin typeface="Times New Roman" panose="02020603050405020304" pitchFamily="18" charset="0"/>
                          <a:cs typeface="Times New Roman" panose="02020603050405020304" pitchFamily="18" charset="0"/>
                        </a:rPr>
                        <a:t>BD-</a:t>
                      </a:r>
                      <a:r>
                        <a:rPr lang="en-US" sz="1600" dirty="0" err="1">
                          <a:solidFill>
                            <a:schemeClr val="tx1"/>
                          </a:solidFill>
                          <a:effectLst/>
                          <a:latin typeface="Times New Roman" panose="02020603050405020304" pitchFamily="18" charset="0"/>
                          <a:cs typeface="Times New Roman" panose="02020603050405020304" pitchFamily="18" charset="0"/>
                        </a:rPr>
                        <a:t>mAP</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600" dirty="0">
                          <a:solidFill>
                            <a:schemeClr val="tx1"/>
                          </a:solidFill>
                          <a:effectLst/>
                          <a:latin typeface="Times New Roman" panose="02020603050405020304" pitchFamily="18" charset="0"/>
                          <a:cs typeface="Times New Roman" panose="02020603050405020304" pitchFamily="18" charset="0"/>
                        </a:rPr>
                        <a:t>BD-Rate </a:t>
                      </a:r>
                      <a:r>
                        <a:rPr lang="en-US" altLang="zh-CN" sz="1600" kern="1200" dirty="0">
                          <a:solidFill>
                            <a:schemeClr val="tx1"/>
                          </a:solidFill>
                          <a:effectLst/>
                          <a:latin typeface="Times New Roman" panose="02020603050405020304" pitchFamily="18" charset="0"/>
                          <a:ea typeface="+mn-ea"/>
                          <a:cs typeface="Times New Roman" panose="02020603050405020304" pitchFamily="18" charset="0"/>
                        </a:rPr>
                        <a:t>(6 points)</a:t>
                      </a:r>
                      <a:endParaRPr lang="zh-CN" altLang="en-US" sz="1600"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latin typeface="Times New Roman" panose="02020603050405020304" pitchFamily="18" charset="0"/>
                          <a:cs typeface="Times New Roman" panose="02020603050405020304" pitchFamily="18" charset="0"/>
                        </a:rPr>
                        <a:t>BD-Rate Pareto</a:t>
                      </a:r>
                      <a:endParaRPr lang="zh-CN" sz="160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latin typeface="Times New Roman" panose="02020603050405020304" pitchFamily="18" charset="0"/>
                          <a:cs typeface="Times New Roman" panose="02020603050405020304" pitchFamily="18" charset="0"/>
                        </a:rPr>
                        <a:t>BD-mAP</a:t>
                      </a:r>
                      <a:endParaRPr lang="zh-CN" sz="160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600" dirty="0">
                          <a:solidFill>
                            <a:schemeClr val="tx1"/>
                          </a:solidFill>
                          <a:effectLst/>
                          <a:latin typeface="Times New Roman" panose="02020603050405020304" pitchFamily="18" charset="0"/>
                          <a:cs typeface="Times New Roman" panose="02020603050405020304" pitchFamily="18" charset="0"/>
                        </a:rPr>
                        <a:t>BD-Rate </a:t>
                      </a:r>
                      <a:r>
                        <a:rPr lang="en-US" altLang="zh-CN" sz="1600" kern="1200" dirty="0">
                          <a:solidFill>
                            <a:schemeClr val="tx1"/>
                          </a:solidFill>
                          <a:effectLst/>
                          <a:latin typeface="Times New Roman" panose="02020603050405020304" pitchFamily="18" charset="0"/>
                          <a:ea typeface="+mn-ea"/>
                          <a:cs typeface="Times New Roman" panose="02020603050405020304" pitchFamily="18" charset="0"/>
                        </a:rPr>
                        <a:t>(6 points)</a:t>
                      </a:r>
                      <a:endParaRPr lang="zh-CN" altLang="en-US" sz="1600"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latin typeface="Times New Roman" panose="02020603050405020304" pitchFamily="18" charset="0"/>
                          <a:cs typeface="Times New Roman" panose="02020603050405020304" pitchFamily="18" charset="0"/>
                        </a:rPr>
                        <a:t>BD-Rate Pareto</a:t>
                      </a:r>
                      <a:endParaRPr lang="zh-CN" sz="160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latin typeface="Times New Roman" panose="02020603050405020304" pitchFamily="18" charset="0"/>
                          <a:cs typeface="Times New Roman" panose="02020603050405020304" pitchFamily="18" charset="0"/>
                        </a:rPr>
                        <a:t>BD-mAP</a:t>
                      </a:r>
                      <a:endParaRPr lang="zh-CN" sz="160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9466798"/>
                  </a:ext>
                </a:extLst>
              </a:tr>
              <a:tr h="598104">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latin typeface="Times New Roman" panose="02020603050405020304" pitchFamily="18" charset="0"/>
                          <a:cs typeface="Times New Roman" panose="02020603050405020304" pitchFamily="18" charset="0"/>
                        </a:rPr>
                        <a:t>Class A</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16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-31.6</a:t>
                      </a:r>
                      <a:r>
                        <a:rPr lang="en-US" altLang="zh-CN" sz="1600" dirty="0">
                          <a:solidFill>
                            <a:srgbClr val="000000"/>
                          </a:solidFill>
                          <a:effectLst/>
                          <a:latin typeface="Times New Roman" panose="02020603050405020304" pitchFamily="18" charset="0"/>
                          <a:ea typeface="DengXian" panose="02010600030101010101" pitchFamily="2" charset="-122"/>
                        </a:rPr>
                        <a:t>7</a:t>
                      </a:r>
                      <a:r>
                        <a:rPr lang="en-US" sz="1600" dirty="0">
                          <a:solidFill>
                            <a:srgbClr val="000000"/>
                          </a:solidFill>
                          <a:effectLst/>
                          <a:latin typeface="Times New Roman" panose="02020603050405020304" pitchFamily="18" charset="0"/>
                          <a:ea typeface="DengXian" panose="02010600030101010101" pitchFamily="2" charset="-122"/>
                        </a:rPr>
                        <a:t>%</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1.35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-46.74%</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-46.74%</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4.47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-40.31%</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-40.31%</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5.32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3999187278"/>
                  </a:ext>
                </a:extLst>
              </a:tr>
              <a:tr h="598104">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latin typeface="Times New Roman" panose="02020603050405020304" pitchFamily="18" charset="0"/>
                          <a:cs typeface="Times New Roman" panose="02020603050405020304" pitchFamily="18" charset="0"/>
                        </a:rPr>
                        <a:t>Class B</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-36.87%</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3.72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-30.38%</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3.65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-49.39%</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10.34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3430758532"/>
                  </a:ext>
                </a:extLst>
              </a:tr>
              <a:tr h="598104">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latin typeface="Times New Roman" panose="02020603050405020304" pitchFamily="18" charset="0"/>
                          <a:cs typeface="Times New Roman" panose="02020603050405020304" pitchFamily="18" charset="0"/>
                        </a:rPr>
                        <a:t>Class C</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-32.0</a:t>
                      </a:r>
                      <a:r>
                        <a:rPr lang="en-US" altLang="zh-CN" sz="1600" dirty="0">
                          <a:solidFill>
                            <a:srgbClr val="000000"/>
                          </a:solidFill>
                          <a:effectLst/>
                          <a:latin typeface="Times New Roman" panose="02020603050405020304" pitchFamily="18" charset="0"/>
                          <a:ea typeface="DengXian" panose="02010600030101010101" pitchFamily="2" charset="-122"/>
                        </a:rPr>
                        <a:t>5</a:t>
                      </a:r>
                      <a:r>
                        <a:rPr lang="en-US" sz="1600" dirty="0">
                          <a:solidFill>
                            <a:srgbClr val="000000"/>
                          </a:solidFill>
                          <a:effectLst/>
                          <a:latin typeface="Times New Roman" panose="02020603050405020304" pitchFamily="18" charset="0"/>
                          <a:ea typeface="DengXian" panose="02010600030101010101" pitchFamily="2" charset="-122"/>
                        </a:rPr>
                        <a:t>%</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3.31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-32.16%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-32.16%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4.22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-47.24%</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-47.24%</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7.44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674588773"/>
                  </a:ext>
                </a:extLst>
              </a:tr>
              <a:tr h="598104">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latin typeface="Times New Roman" panose="02020603050405020304" pitchFamily="18" charset="0"/>
                          <a:cs typeface="Times New Roman" panose="02020603050405020304" pitchFamily="18" charset="0"/>
                        </a:rPr>
                        <a:t>Class D</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-25.67%</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1.91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-27.74%</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2.42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-36.76%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-36.76%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5.69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3953464742"/>
                  </a:ext>
                </a:extLst>
              </a:tr>
              <a:tr h="598104">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latin typeface="Times New Roman" panose="02020603050405020304" pitchFamily="18" charset="0"/>
                          <a:cs typeface="Times New Roman" panose="02020603050405020304" pitchFamily="18" charset="0"/>
                        </a:rPr>
                        <a:t>Average</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16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-31.54%</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2.85 </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-31.38%</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3.51 </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-44.14%</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7.63 </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41034568"/>
                  </a:ext>
                </a:extLst>
              </a:tr>
            </a:tbl>
          </a:graphicData>
        </a:graphic>
      </p:graphicFrame>
      <p:sp>
        <p:nvSpPr>
          <p:cNvPr id="4" name="矩形 3">
            <a:extLst>
              <a:ext uri="{FF2B5EF4-FFF2-40B4-BE49-F238E27FC236}">
                <a16:creationId xmlns:a16="http://schemas.microsoft.com/office/drawing/2014/main" id="{0E6D3F65-C594-4FD7-82A2-AB172BFF2815}"/>
              </a:ext>
            </a:extLst>
          </p:cNvPr>
          <p:cNvSpPr/>
          <p:nvPr/>
        </p:nvSpPr>
        <p:spPr>
          <a:xfrm>
            <a:off x="7987180" y="6333363"/>
            <a:ext cx="3516797" cy="307777"/>
          </a:xfrm>
          <a:prstGeom prst="rect">
            <a:avLst/>
          </a:prstGeom>
        </p:spPr>
        <p:txBody>
          <a:bodyPr wrap="none">
            <a:spAutoFit/>
          </a:bodyPr>
          <a:lstStyle/>
          <a:p>
            <a:r>
              <a:rPr lang="en-CA" altLang="zh-CN" sz="1400" dirty="0">
                <a:latin typeface="Times New Roman" panose="02020603050405020304" pitchFamily="18" charset="0"/>
                <a:ea typeface="Times New Roman" panose="02020603050405020304" pitchFamily="18" charset="0"/>
              </a:rPr>
              <a:t>*The ‘/’ means non-monotonous performance.</a:t>
            </a:r>
            <a:endParaRPr lang="zh-CN" altLang="en-US" sz="1400" dirty="0"/>
          </a:p>
        </p:txBody>
      </p:sp>
    </p:spTree>
    <p:extLst>
      <p:ext uri="{BB962C8B-B14F-4D97-AF65-F5344CB8AC3E}">
        <p14:creationId xmlns:p14="http://schemas.microsoft.com/office/powerpoint/2010/main" val="94611314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4ECFC30B-F457-D7FB-688D-6923BA48C337}"/>
              </a:ext>
            </a:extLst>
          </p:cNvPr>
          <p:cNvSpPr>
            <a:spLocks noGrp="1"/>
          </p:cNvSpPr>
          <p:nvPr>
            <p:ph type="title"/>
          </p:nvPr>
        </p:nvSpPr>
        <p:spPr>
          <a:xfrm>
            <a:off x="766234" y="304808"/>
            <a:ext cx="11273366" cy="676276"/>
          </a:xfrm>
        </p:spPr>
        <p:txBody>
          <a:bodyPr/>
          <a:lstStyle/>
          <a:p>
            <a:r>
              <a:rPr lang="en-US" altLang="zh-CN" sz="3200" dirty="0">
                <a:latin typeface="Times New Roman" panose="02020603050405020304" pitchFamily="18" charset="0"/>
                <a:ea typeface="Yu Mincho" panose="02020400000000000000" pitchFamily="18" charset="-128"/>
              </a:rPr>
              <a:t>Performance: TVD dataset, object tracking task </a:t>
            </a:r>
            <a:r>
              <a:rPr kumimoji="1" lang="en-US" altLang="zh-CN" sz="3200" dirty="0"/>
              <a:t>(beyond</a:t>
            </a:r>
            <a:r>
              <a:rPr kumimoji="1" lang="zh-CN" altLang="en-US" sz="3200" dirty="0"/>
              <a:t> </a:t>
            </a:r>
            <a:r>
              <a:rPr kumimoji="1" lang="en-US" altLang="zh-CN" sz="3200" dirty="0">
                <a:latin typeface="Times New Roman" panose="02020603050405020304" pitchFamily="18" charset="0"/>
                <a:cs typeface="Times New Roman" panose="02020603050405020304" pitchFamily="18" charset="0"/>
              </a:rPr>
              <a:t>CTC</a:t>
            </a:r>
            <a:r>
              <a:rPr kumimoji="1" lang="en-US" altLang="zh-CN" sz="3200" dirty="0"/>
              <a:t>)</a:t>
            </a:r>
            <a:endParaRPr kumimoji="1" lang="zh-CN" altLang="en-US" sz="3200" dirty="0"/>
          </a:p>
        </p:txBody>
      </p:sp>
      <p:sp>
        <p:nvSpPr>
          <p:cNvPr id="7" name="内容占位符 6">
            <a:extLst>
              <a:ext uri="{FF2B5EF4-FFF2-40B4-BE49-F238E27FC236}">
                <a16:creationId xmlns:a16="http://schemas.microsoft.com/office/drawing/2014/main" id="{61171039-45BE-C2CA-DD4F-A84DDA258E24}"/>
              </a:ext>
            </a:extLst>
          </p:cNvPr>
          <p:cNvSpPr>
            <a:spLocks noGrp="1"/>
          </p:cNvSpPr>
          <p:nvPr>
            <p:ph idx="1"/>
          </p:nvPr>
        </p:nvSpPr>
        <p:spPr>
          <a:xfrm>
            <a:off x="762000" y="1322007"/>
            <a:ext cx="11139055" cy="1129610"/>
          </a:xfrm>
        </p:spPr>
        <p:txBody>
          <a:bodyPr>
            <a:noAutofit/>
          </a:bodyPr>
          <a:lstStyle/>
          <a:p>
            <a:r>
              <a:rPr lang="en-US" altLang="zh-CN" sz="2000" dirty="0"/>
              <a:t>The overall Pareto BD-rate savings over VVC are </a:t>
            </a:r>
            <a:r>
              <a:rPr lang="en-US" altLang="zh-CN" sz="2000" dirty="0">
                <a:solidFill>
                  <a:srgbClr val="C00000"/>
                </a:solidFill>
              </a:rPr>
              <a:t>68.14%</a:t>
            </a:r>
            <a:r>
              <a:rPr lang="en-US" altLang="zh-CN" sz="2000" dirty="0"/>
              <a:t>, </a:t>
            </a:r>
            <a:r>
              <a:rPr lang="en-US" altLang="zh-CN" sz="2000" dirty="0">
                <a:solidFill>
                  <a:srgbClr val="C00000"/>
                </a:solidFill>
              </a:rPr>
              <a:t>59.89%</a:t>
            </a:r>
            <a:r>
              <a:rPr lang="en-US" altLang="zh-CN" sz="2000" dirty="0"/>
              <a:t> and </a:t>
            </a:r>
            <a:r>
              <a:rPr lang="en-US" altLang="zh-CN" sz="2000" dirty="0">
                <a:solidFill>
                  <a:srgbClr val="C00000"/>
                </a:solidFill>
              </a:rPr>
              <a:t>73.84%</a:t>
            </a:r>
            <a:r>
              <a:rPr lang="zh-CN" altLang="en-US" sz="2000" dirty="0"/>
              <a:t> </a:t>
            </a:r>
            <a:r>
              <a:rPr lang="en-US" altLang="zh-CN" sz="2000" dirty="0"/>
              <a:t>under random access</a:t>
            </a:r>
            <a:r>
              <a:rPr lang="zh-CN" altLang="en-US" sz="2000" dirty="0"/>
              <a:t> </a:t>
            </a:r>
            <a:r>
              <a:rPr lang="en-US" altLang="zh-CN" sz="2000" dirty="0"/>
              <a:t>(RA), low delay</a:t>
            </a:r>
            <a:r>
              <a:rPr lang="zh-CN" altLang="en-US" sz="2000" dirty="0"/>
              <a:t> </a:t>
            </a:r>
            <a:r>
              <a:rPr lang="en-US" altLang="zh-CN" sz="2000" dirty="0"/>
              <a:t>(LD) and all intra</a:t>
            </a:r>
            <a:r>
              <a:rPr lang="zh-CN" altLang="en-US" sz="2000" dirty="0"/>
              <a:t> </a:t>
            </a:r>
            <a:r>
              <a:rPr lang="en-US" altLang="zh-CN" sz="2000" dirty="0"/>
              <a:t>(AI) configurations, respectively.</a:t>
            </a:r>
          </a:p>
          <a:p>
            <a:endParaRPr kumimoji="1" lang="en-US" altLang="zh-CN" sz="2000" dirty="0"/>
          </a:p>
        </p:txBody>
      </p:sp>
      <p:graphicFrame>
        <p:nvGraphicFramePr>
          <p:cNvPr id="2" name="表格 1">
            <a:extLst>
              <a:ext uri="{FF2B5EF4-FFF2-40B4-BE49-F238E27FC236}">
                <a16:creationId xmlns:a16="http://schemas.microsoft.com/office/drawing/2014/main" id="{33D9FFDD-BA2A-440B-94FC-BFF5505DA854}"/>
              </a:ext>
            </a:extLst>
          </p:cNvPr>
          <p:cNvGraphicFramePr>
            <a:graphicFrameLocks noGrp="1"/>
          </p:cNvGraphicFramePr>
          <p:nvPr>
            <p:extLst>
              <p:ext uri="{D42A27DB-BD31-4B8C-83A1-F6EECF244321}">
                <p14:modId xmlns:p14="http://schemas.microsoft.com/office/powerpoint/2010/main" val="2617594806"/>
              </p:ext>
            </p:extLst>
          </p:nvPr>
        </p:nvGraphicFramePr>
        <p:xfrm>
          <a:off x="918360" y="2183751"/>
          <a:ext cx="10355279" cy="4113621"/>
        </p:xfrm>
        <a:graphic>
          <a:graphicData uri="http://schemas.openxmlformats.org/drawingml/2006/table">
            <a:tbl>
              <a:tblPr firstRow="1" firstCol="1" bandRow="1">
                <a:tableStyleId>{5C22544A-7EE6-4342-B048-85BDC9FD1C3A}</a:tableStyleId>
              </a:tblPr>
              <a:tblGrid>
                <a:gridCol w="1103087">
                  <a:extLst>
                    <a:ext uri="{9D8B030D-6E8A-4147-A177-3AD203B41FA5}">
                      <a16:colId xmlns:a16="http://schemas.microsoft.com/office/drawing/2014/main" val="1416672445"/>
                    </a:ext>
                  </a:extLst>
                </a:gridCol>
                <a:gridCol w="1026668">
                  <a:extLst>
                    <a:ext uri="{9D8B030D-6E8A-4147-A177-3AD203B41FA5}">
                      <a16:colId xmlns:a16="http://schemas.microsoft.com/office/drawing/2014/main" val="1229363893"/>
                    </a:ext>
                  </a:extLst>
                </a:gridCol>
                <a:gridCol w="1027775">
                  <a:extLst>
                    <a:ext uri="{9D8B030D-6E8A-4147-A177-3AD203B41FA5}">
                      <a16:colId xmlns:a16="http://schemas.microsoft.com/office/drawing/2014/main" val="1986546883"/>
                    </a:ext>
                  </a:extLst>
                </a:gridCol>
                <a:gridCol w="1028883">
                  <a:extLst>
                    <a:ext uri="{9D8B030D-6E8A-4147-A177-3AD203B41FA5}">
                      <a16:colId xmlns:a16="http://schemas.microsoft.com/office/drawing/2014/main" val="768316011"/>
                    </a:ext>
                  </a:extLst>
                </a:gridCol>
                <a:gridCol w="1027775">
                  <a:extLst>
                    <a:ext uri="{9D8B030D-6E8A-4147-A177-3AD203B41FA5}">
                      <a16:colId xmlns:a16="http://schemas.microsoft.com/office/drawing/2014/main" val="709246972"/>
                    </a:ext>
                  </a:extLst>
                </a:gridCol>
                <a:gridCol w="1027775">
                  <a:extLst>
                    <a:ext uri="{9D8B030D-6E8A-4147-A177-3AD203B41FA5}">
                      <a16:colId xmlns:a16="http://schemas.microsoft.com/office/drawing/2014/main" val="2179665531"/>
                    </a:ext>
                  </a:extLst>
                </a:gridCol>
                <a:gridCol w="1028883">
                  <a:extLst>
                    <a:ext uri="{9D8B030D-6E8A-4147-A177-3AD203B41FA5}">
                      <a16:colId xmlns:a16="http://schemas.microsoft.com/office/drawing/2014/main" val="3830171898"/>
                    </a:ext>
                  </a:extLst>
                </a:gridCol>
                <a:gridCol w="1027775">
                  <a:extLst>
                    <a:ext uri="{9D8B030D-6E8A-4147-A177-3AD203B41FA5}">
                      <a16:colId xmlns:a16="http://schemas.microsoft.com/office/drawing/2014/main" val="3096065664"/>
                    </a:ext>
                  </a:extLst>
                </a:gridCol>
                <a:gridCol w="1027775">
                  <a:extLst>
                    <a:ext uri="{9D8B030D-6E8A-4147-A177-3AD203B41FA5}">
                      <a16:colId xmlns:a16="http://schemas.microsoft.com/office/drawing/2014/main" val="2806024303"/>
                    </a:ext>
                  </a:extLst>
                </a:gridCol>
                <a:gridCol w="1028883">
                  <a:extLst>
                    <a:ext uri="{9D8B030D-6E8A-4147-A177-3AD203B41FA5}">
                      <a16:colId xmlns:a16="http://schemas.microsoft.com/office/drawing/2014/main" val="4168677455"/>
                    </a:ext>
                  </a:extLst>
                </a:gridCol>
              </a:tblGrid>
              <a:tr h="0">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rPr>
                        <a:t> </a:t>
                      </a:r>
                      <a:endParaRPr lang="zh-CN" sz="1600" dirty="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gridSpan="3">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rPr>
                        <a:t>RA</a:t>
                      </a:r>
                      <a:endParaRPr lang="zh-CN" sz="1600" dirty="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gridSpan="3">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rPr>
                        <a:t>LD</a:t>
                      </a:r>
                      <a:endParaRPr lang="zh-CN" sz="1600" dirty="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gridSpan="3">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AI</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033338175"/>
                  </a:ext>
                </a:extLst>
              </a:tr>
              <a:tr h="61456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rPr>
                        <a:t> </a:t>
                      </a:r>
                      <a:endParaRPr lang="zh-CN" sz="1600" dirty="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600" dirty="0">
                          <a:solidFill>
                            <a:schemeClr val="tx1"/>
                          </a:solidFill>
                          <a:effectLst/>
                          <a:latin typeface="+mn-lt"/>
                        </a:rPr>
                        <a:t>BD-Rate </a:t>
                      </a:r>
                      <a:r>
                        <a:rPr lang="en-US" altLang="zh-CN" sz="1600" kern="1200" dirty="0">
                          <a:solidFill>
                            <a:schemeClr val="tx1"/>
                          </a:solidFill>
                          <a:effectLst/>
                          <a:latin typeface="+mn-lt"/>
                          <a:ea typeface="+mn-ea"/>
                          <a:cs typeface="+mn-cs"/>
                        </a:rPr>
                        <a:t>(6 points)</a:t>
                      </a:r>
                      <a:endParaRPr lang="zh-CN" altLang="en-US" sz="1600" kern="1200" dirty="0">
                        <a:solidFill>
                          <a:schemeClr val="tx1"/>
                        </a:solidFill>
                        <a:effectLst/>
                        <a:latin typeface="+mn-lt"/>
                        <a:ea typeface="+mn-ea"/>
                        <a:cs typeface="+mn-cs"/>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rPr>
                        <a:t>BD-Rate Pareto </a:t>
                      </a:r>
                      <a:endParaRPr lang="zh-CN" sz="1600" dirty="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BD-MOTA</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600" dirty="0">
                          <a:solidFill>
                            <a:schemeClr val="tx1"/>
                          </a:solidFill>
                          <a:effectLst/>
                          <a:latin typeface="+mn-lt"/>
                        </a:rPr>
                        <a:t>BD-Rate </a:t>
                      </a:r>
                      <a:r>
                        <a:rPr lang="en-US" altLang="zh-CN" sz="1600" kern="1200" dirty="0">
                          <a:solidFill>
                            <a:schemeClr val="tx1"/>
                          </a:solidFill>
                          <a:effectLst/>
                          <a:latin typeface="+mn-lt"/>
                          <a:ea typeface="+mn-ea"/>
                          <a:cs typeface="+mn-cs"/>
                        </a:rPr>
                        <a:t>(6 points)</a:t>
                      </a:r>
                      <a:endParaRPr lang="zh-CN" altLang="en-US" sz="1600" kern="1200" dirty="0">
                        <a:solidFill>
                          <a:schemeClr val="tx1"/>
                        </a:solidFill>
                        <a:effectLst/>
                        <a:latin typeface="+mn-lt"/>
                        <a:ea typeface="+mn-ea"/>
                        <a:cs typeface="+mn-cs"/>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BD-Rate Pareto </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BD-MOTA</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600" dirty="0">
                          <a:solidFill>
                            <a:schemeClr val="tx1"/>
                          </a:solidFill>
                          <a:effectLst/>
                          <a:latin typeface="+mn-lt"/>
                        </a:rPr>
                        <a:t>BD-Rate </a:t>
                      </a:r>
                      <a:r>
                        <a:rPr lang="en-US" altLang="zh-CN" sz="1600" kern="1200" dirty="0">
                          <a:solidFill>
                            <a:schemeClr val="tx1"/>
                          </a:solidFill>
                          <a:effectLst/>
                          <a:latin typeface="+mn-lt"/>
                          <a:ea typeface="+mn-ea"/>
                          <a:cs typeface="+mn-cs"/>
                        </a:rPr>
                        <a:t>(6 points)</a:t>
                      </a:r>
                      <a:endParaRPr lang="zh-CN" altLang="en-US" sz="1600" kern="1200" dirty="0">
                        <a:solidFill>
                          <a:schemeClr val="tx1"/>
                        </a:solidFill>
                        <a:effectLst/>
                        <a:latin typeface="+mn-lt"/>
                        <a:ea typeface="+mn-ea"/>
                        <a:cs typeface="+mn-cs"/>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BD-Rate Pareto </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BD-MOTA</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2779071684"/>
                  </a:ext>
                </a:extLst>
              </a:tr>
              <a:tr h="40690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rPr>
                        <a:t>TVD-01_1</a:t>
                      </a:r>
                      <a:endParaRPr lang="zh-CN" sz="1600" dirty="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-83.40%</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-83.40%</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15.05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-72.21%</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-72.21%</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11.27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-91.25%</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-91.25%</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22.20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883469853"/>
                  </a:ext>
                </a:extLst>
              </a:tr>
              <a:tr h="40690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TVD-01_2</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-91.81%</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-91.81%</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12.89 </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-86.52%</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9.81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-94.17%</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-94.17%</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20.82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2613548902"/>
                  </a:ext>
                </a:extLst>
              </a:tr>
              <a:tr h="40690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TVD-01_3</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-79.72%</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9.70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-63.76%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-63.76%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7.98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-85.36%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-85.36%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13.85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1401175868"/>
                  </a:ext>
                </a:extLst>
              </a:tr>
              <a:tr h="40690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TVD-02_1</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-13.36%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-13.36%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0.70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1.30%</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1.30%</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0.00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-14.47%</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-14.47%</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0.36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151795972"/>
                  </a:ext>
                </a:extLst>
              </a:tr>
              <a:tr h="40690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TVD-03_1</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-55.54%</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-55.54%</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6.91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-45.86%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-45.86%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6.24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-72.33%</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-72.33%</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13.74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1973115282"/>
                  </a:ext>
                </a:extLst>
              </a:tr>
              <a:tr h="40690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TVD-03_2</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-81.21%</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-81.21%</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6.84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-80.88%</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6.14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-79.29%</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-79.29%</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10.76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3623677700"/>
                  </a:ext>
                </a:extLst>
              </a:tr>
              <a:tr h="40690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TVD-03_3</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-71.98%</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-71.98%</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5.18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-71.31%</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-71.31%</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5.15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-80.02%</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-80.02%</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10.79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2183933279"/>
                  </a:ext>
                </a:extLst>
              </a:tr>
              <a:tr h="40690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rPr>
                        <a:t>Average</a:t>
                      </a:r>
                      <a:endParaRPr lang="zh-CN" sz="1600" dirty="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-68.14%</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8.18 </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-59.89%</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6.66 </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-73.84%</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-73.84%</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13.22 </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2348418713"/>
                  </a:ext>
                </a:extLst>
              </a:tr>
            </a:tbl>
          </a:graphicData>
        </a:graphic>
      </p:graphicFrame>
      <p:sp>
        <p:nvSpPr>
          <p:cNvPr id="6" name="矩形 5">
            <a:extLst>
              <a:ext uri="{FF2B5EF4-FFF2-40B4-BE49-F238E27FC236}">
                <a16:creationId xmlns:a16="http://schemas.microsoft.com/office/drawing/2014/main" id="{55702041-C8D2-4508-8291-950027639876}"/>
              </a:ext>
            </a:extLst>
          </p:cNvPr>
          <p:cNvSpPr/>
          <p:nvPr/>
        </p:nvSpPr>
        <p:spPr>
          <a:xfrm>
            <a:off x="8675203" y="6550223"/>
            <a:ext cx="3516797" cy="307777"/>
          </a:xfrm>
          <a:prstGeom prst="rect">
            <a:avLst/>
          </a:prstGeom>
        </p:spPr>
        <p:txBody>
          <a:bodyPr wrap="none">
            <a:spAutoFit/>
          </a:bodyPr>
          <a:lstStyle/>
          <a:p>
            <a:r>
              <a:rPr lang="en-CA" altLang="zh-CN" sz="1400" dirty="0">
                <a:latin typeface="Times New Roman" panose="02020603050405020304" pitchFamily="18" charset="0"/>
                <a:ea typeface="Times New Roman" panose="02020603050405020304" pitchFamily="18" charset="0"/>
              </a:rPr>
              <a:t>*The ‘/’ means non-monotonous performance.</a:t>
            </a:r>
            <a:endParaRPr lang="zh-CN" altLang="en-US" sz="1400" dirty="0"/>
          </a:p>
        </p:txBody>
      </p:sp>
    </p:spTree>
    <p:extLst>
      <p:ext uri="{BB962C8B-B14F-4D97-AF65-F5344CB8AC3E}">
        <p14:creationId xmlns:p14="http://schemas.microsoft.com/office/powerpoint/2010/main" val="339378817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3200" dirty="0"/>
              <a:t>Outline</a:t>
            </a:r>
            <a:endParaRPr lang="zh-CN" altLang="en-US" sz="3200" dirty="0"/>
          </a:p>
        </p:txBody>
      </p:sp>
      <p:sp>
        <p:nvSpPr>
          <p:cNvPr id="88" name="内容占位符 1"/>
          <p:cNvSpPr>
            <a:spLocks noGrp="1"/>
          </p:cNvSpPr>
          <p:nvPr>
            <p:ph idx="1"/>
          </p:nvPr>
        </p:nvSpPr>
        <p:spPr>
          <a:xfrm>
            <a:off x="766234" y="1246898"/>
            <a:ext cx="11091138" cy="4967287"/>
          </a:xfrm>
        </p:spPr>
        <p:txBody>
          <a:bodyPr/>
          <a:lstStyle/>
          <a:p>
            <a:r>
              <a:rPr kumimoji="1" lang="en-US" altLang="zh-CN" sz="2400" dirty="0">
                <a:latin typeface="Times New Roman" panose="02020603050405020304" pitchFamily="18" charset="0"/>
                <a:cs typeface="Times New Roman" panose="02020603050405020304" pitchFamily="18" charset="0"/>
              </a:rPr>
              <a:t>Description of combined pre-processing and post-processing</a:t>
            </a:r>
          </a:p>
          <a:p>
            <a:r>
              <a:rPr kumimoji="1" lang="en-US" altLang="zh-CN" sz="2400" dirty="0">
                <a:latin typeface="Times New Roman" panose="02020603050405020304" pitchFamily="18" charset="0"/>
                <a:cs typeface="Times New Roman" panose="02020603050405020304" pitchFamily="18" charset="0"/>
              </a:rPr>
              <a:t>Experimental results</a:t>
            </a:r>
          </a:p>
          <a:p>
            <a:pPr lvl="1"/>
            <a:r>
              <a:rPr kumimoji="1" lang="en-US" altLang="zh-CN" sz="2400" dirty="0">
                <a:solidFill>
                  <a:schemeClr val="tx1"/>
                </a:solidFill>
                <a:latin typeface="Times New Roman" panose="02020603050405020304" pitchFamily="18" charset="0"/>
                <a:cs typeface="Times New Roman" panose="02020603050405020304" pitchFamily="18" charset="0"/>
              </a:rPr>
              <a:t>Under</a:t>
            </a:r>
            <a:r>
              <a:rPr kumimoji="1" lang="zh-CN" altLang="en-US" sz="2400" dirty="0">
                <a:solidFill>
                  <a:schemeClr val="tx1"/>
                </a:solidFill>
                <a:latin typeface="Times New Roman" panose="02020603050405020304" pitchFamily="18" charset="0"/>
                <a:cs typeface="Times New Roman" panose="02020603050405020304" pitchFamily="18" charset="0"/>
              </a:rPr>
              <a:t> </a:t>
            </a:r>
            <a:r>
              <a:rPr kumimoji="1" lang="en-US" altLang="zh-CN" sz="2400" dirty="0">
                <a:solidFill>
                  <a:schemeClr val="tx1"/>
                </a:solidFill>
                <a:latin typeface="Times New Roman" panose="02020603050405020304" pitchFamily="18" charset="0"/>
                <a:cs typeface="Times New Roman" panose="02020603050405020304" pitchFamily="18" charset="0"/>
              </a:rPr>
              <a:t>CTC</a:t>
            </a:r>
          </a:p>
          <a:p>
            <a:pPr lvl="1"/>
            <a:r>
              <a:rPr kumimoji="1" lang="en-US" altLang="zh-CN" sz="2400" dirty="0">
                <a:solidFill>
                  <a:schemeClr val="tx1"/>
                </a:solidFill>
                <a:latin typeface="Times New Roman" panose="02020603050405020304" pitchFamily="18" charset="0"/>
                <a:cs typeface="Times New Roman" panose="02020603050405020304" pitchFamily="18" charset="0"/>
              </a:rPr>
              <a:t>Beyond</a:t>
            </a:r>
            <a:r>
              <a:rPr kumimoji="1" lang="zh-CN" altLang="en-US" sz="2400" dirty="0">
                <a:solidFill>
                  <a:schemeClr val="tx1"/>
                </a:solidFill>
                <a:latin typeface="Times New Roman" panose="02020603050405020304" pitchFamily="18" charset="0"/>
                <a:cs typeface="Times New Roman" panose="02020603050405020304" pitchFamily="18" charset="0"/>
              </a:rPr>
              <a:t> </a:t>
            </a:r>
            <a:r>
              <a:rPr kumimoji="1" lang="en-US" altLang="zh-CN" sz="2400" dirty="0">
                <a:solidFill>
                  <a:schemeClr val="tx1"/>
                </a:solidFill>
                <a:latin typeface="Times New Roman" panose="02020603050405020304" pitchFamily="18" charset="0"/>
                <a:cs typeface="Times New Roman" panose="02020603050405020304" pitchFamily="18" charset="0"/>
              </a:rPr>
              <a:t>CTC</a:t>
            </a:r>
          </a:p>
          <a:p>
            <a:r>
              <a:rPr kumimoji="1" lang="en-US" altLang="zh-CN" sz="2400" dirty="0">
                <a:solidFill>
                  <a:srgbClr val="C00000"/>
                </a:solidFill>
                <a:latin typeface="Times New Roman" panose="02020603050405020304" pitchFamily="18" charset="0"/>
                <a:cs typeface="Times New Roman" panose="02020603050405020304" pitchFamily="18" charset="0"/>
              </a:rPr>
              <a:t>Conclusion</a:t>
            </a:r>
          </a:p>
          <a:p>
            <a:endParaRPr kumimoji="1" lang="en-US" altLang="zh-CN" sz="2400" dirty="0">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rotWithShape="1">
          <a:blip r:embed="rId2"/>
          <a:srcRect r="59006"/>
          <a:stretch/>
        </p:blipFill>
        <p:spPr>
          <a:xfrm>
            <a:off x="-1" y="6360459"/>
            <a:ext cx="1063067" cy="497540"/>
          </a:xfrm>
          <a:prstGeom prst="rect">
            <a:avLst/>
          </a:prstGeom>
        </p:spPr>
      </p:pic>
    </p:spTree>
    <p:extLst>
      <p:ext uri="{BB962C8B-B14F-4D97-AF65-F5344CB8AC3E}">
        <p14:creationId xmlns:p14="http://schemas.microsoft.com/office/powerpoint/2010/main" val="327558522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A33E6DD-1E86-B4B4-BA97-1FD01228D633}"/>
              </a:ext>
            </a:extLst>
          </p:cNvPr>
          <p:cNvSpPr>
            <a:spLocks noGrp="1"/>
          </p:cNvSpPr>
          <p:nvPr>
            <p:ph idx="1"/>
          </p:nvPr>
        </p:nvSpPr>
        <p:spPr>
          <a:xfrm>
            <a:off x="755650" y="1341444"/>
            <a:ext cx="11337611" cy="4967287"/>
          </a:xfrm>
        </p:spPr>
        <p:txBody>
          <a:bodyPr/>
          <a:lstStyle/>
          <a:p>
            <a:r>
              <a:rPr lang="en-US" altLang="zh-CN" sz="2400" dirty="0">
                <a:latin typeface="Times New Roman" panose="02020603050405020304" pitchFamily="18" charset="0"/>
                <a:ea typeface="DengXian" panose="02010600030101010101" pitchFamily="2" charset="-122"/>
              </a:rPr>
              <a:t>J</a:t>
            </a:r>
            <a:r>
              <a:rPr lang="en-US" altLang="zh-CN" sz="2400" dirty="0">
                <a:effectLst/>
                <a:latin typeface="Times New Roman" panose="02020603050405020304" pitchFamily="18" charset="0"/>
                <a:ea typeface="DengXian" panose="02010600030101010101" pitchFamily="2" charset="-122"/>
              </a:rPr>
              <a:t>ointly applying pre-processing and post-processing can achieve </a:t>
            </a:r>
            <a:r>
              <a:rPr lang="en-US" altLang="zh-CN" sz="2400" dirty="0">
                <a:solidFill>
                  <a:srgbClr val="C00000"/>
                </a:solidFill>
                <a:effectLst/>
                <a:latin typeface="Times New Roman" panose="02020603050405020304" pitchFamily="18" charset="0"/>
                <a:ea typeface="DengXian" panose="02010600030101010101" pitchFamily="2" charset="-122"/>
              </a:rPr>
              <a:t>significant coding performance improvement </a:t>
            </a:r>
          </a:p>
          <a:p>
            <a:pPr lvl="1"/>
            <a:r>
              <a:rPr lang="en-US" altLang="zh-CN" sz="2400" dirty="0">
                <a:solidFill>
                  <a:schemeClr val="tx1"/>
                </a:solidFill>
                <a:latin typeface="Times New Roman" panose="02020603050405020304" pitchFamily="18" charset="0"/>
                <a:ea typeface="DengXian" panose="02010600030101010101" pitchFamily="2" charset="-122"/>
              </a:rPr>
              <a:t>C</a:t>
            </a:r>
            <a:r>
              <a:rPr lang="en-US" altLang="zh-CN" sz="2400" dirty="0">
                <a:solidFill>
                  <a:schemeClr val="tx1"/>
                </a:solidFill>
                <a:effectLst/>
                <a:latin typeface="Times New Roman" panose="02020603050405020304" pitchFamily="18" charset="0"/>
                <a:ea typeface="DengXian" panose="02010600030101010101" pitchFamily="2" charset="-122"/>
              </a:rPr>
              <a:t>ompared with applying pre-processing only or post-processing only</a:t>
            </a:r>
          </a:p>
          <a:p>
            <a:pPr lvl="1"/>
            <a:r>
              <a:rPr lang="en-US" altLang="zh-CN" sz="2400" dirty="0">
                <a:solidFill>
                  <a:schemeClr val="tx1"/>
                </a:solidFill>
                <a:latin typeface="Times New Roman" panose="02020603050405020304" pitchFamily="18" charset="0"/>
                <a:ea typeface="DengXian" panose="02010600030101010101" pitchFamily="2" charset="-122"/>
              </a:rPr>
              <a:t>N</a:t>
            </a:r>
            <a:r>
              <a:rPr lang="en-US" altLang="zh-CN" sz="2400" dirty="0">
                <a:solidFill>
                  <a:schemeClr val="tx1"/>
                </a:solidFill>
                <a:effectLst/>
                <a:latin typeface="Times New Roman" panose="02020603050405020304" pitchFamily="18" charset="0"/>
                <a:ea typeface="DengXian" panose="02010600030101010101" pitchFamily="2" charset="-122"/>
              </a:rPr>
              <a:t>o matter evaluated with CTC machine task model or non-CTC machine task models</a:t>
            </a:r>
          </a:p>
          <a:p>
            <a:r>
              <a:rPr lang="en-US" altLang="zh-CN" sz="2400" dirty="0">
                <a:effectLst/>
                <a:latin typeface="Times New Roman" panose="02020603050405020304" pitchFamily="18" charset="0"/>
                <a:ea typeface="DengXian" panose="02010600030101010101" pitchFamily="2" charset="-122"/>
              </a:rPr>
              <a:t>Suggest to add the following text into section 8.3 of the next draft of</a:t>
            </a:r>
            <a:r>
              <a:rPr lang="zh-CN" altLang="en-US" sz="2400" dirty="0">
                <a:effectLst/>
                <a:latin typeface="Times New Roman" panose="02020603050405020304" pitchFamily="18" charset="0"/>
                <a:ea typeface="DengXian" panose="02010600030101010101" pitchFamily="2" charset="-122"/>
              </a:rPr>
              <a:t> </a:t>
            </a:r>
            <a:r>
              <a:rPr lang="en-US" altLang="zh-CN" sz="2400" dirty="0">
                <a:effectLst/>
                <a:latin typeface="Times New Roman" panose="02020603050405020304" pitchFamily="18" charset="0"/>
                <a:ea typeface="DengXian" panose="02010600030101010101" pitchFamily="2" charset="-122"/>
              </a:rPr>
              <a:t>TR.</a:t>
            </a:r>
          </a:p>
          <a:p>
            <a:pPr lvl="1"/>
            <a:r>
              <a:rPr lang="en-US" altLang="zh-CN" sz="2400" dirty="0">
                <a:solidFill>
                  <a:schemeClr val="bg1">
                    <a:lumMod val="85000"/>
                  </a:schemeClr>
                </a:solidFill>
                <a:effectLst/>
                <a:latin typeface="Times New Roman" panose="02020603050405020304" pitchFamily="18" charset="0"/>
                <a:ea typeface="DengXian" panose="02010600030101010101" pitchFamily="2" charset="-122"/>
              </a:rPr>
              <a:t>The compression efficiency for machine vision can be further improved by combining the foreground and background processing with the enhancement post-filtering.</a:t>
            </a:r>
          </a:p>
          <a:p>
            <a:pPr lvl="1"/>
            <a:r>
              <a:rPr lang="en" altLang="zh-CN" sz="2400" b="1" i="0" u="none" strike="noStrike" dirty="0">
                <a:solidFill>
                  <a:schemeClr val="tx1"/>
                </a:solidFill>
                <a:effectLst/>
                <a:latin typeface="Times New Roman" panose="02020603050405020304" pitchFamily="18" charset="0"/>
                <a:cs typeface="Times New Roman" panose="02020603050405020304" pitchFamily="18" charset="0"/>
              </a:rPr>
              <a:t>The compression efficiency for machine vision can be further improved by combining pre-processing and post-processing together, for example, </a:t>
            </a:r>
            <a:r>
              <a:rPr lang="en-US" altLang="zh-CN" sz="2400" b="1" i="0" u="none" strike="noStrike" dirty="0">
                <a:solidFill>
                  <a:schemeClr val="tx1"/>
                </a:solidFill>
                <a:effectLst/>
                <a:latin typeface="Times New Roman" panose="02020603050405020304" pitchFamily="18" charset="0"/>
                <a:cs typeface="Times New Roman" panose="02020603050405020304" pitchFamily="18" charset="0"/>
              </a:rPr>
              <a:t>this</a:t>
            </a:r>
            <a:r>
              <a:rPr lang="zh-CN" altLang="en-US" sz="2400" b="1" i="0" u="none" strike="noStrike" dirty="0">
                <a:solidFill>
                  <a:schemeClr val="tx1"/>
                </a:solidFill>
                <a:effectLst/>
                <a:latin typeface="Times New Roman" panose="02020603050405020304" pitchFamily="18" charset="0"/>
                <a:cs typeface="Times New Roman" panose="02020603050405020304" pitchFamily="18" charset="0"/>
              </a:rPr>
              <a:t> </a:t>
            </a:r>
            <a:r>
              <a:rPr lang="en-US" altLang="zh-CN" sz="2400" b="1" i="0" u="none" strike="noStrike" dirty="0">
                <a:solidFill>
                  <a:schemeClr val="tx1"/>
                </a:solidFill>
                <a:effectLst/>
                <a:latin typeface="Times New Roman" panose="02020603050405020304" pitchFamily="18" charset="0"/>
                <a:cs typeface="Times New Roman" panose="02020603050405020304" pitchFamily="18" charset="0"/>
              </a:rPr>
              <a:t>post-processing</a:t>
            </a:r>
            <a:r>
              <a:rPr lang="zh-CN" altLang="en-US" sz="2400" b="1" i="0" u="none" strike="noStrike" dirty="0">
                <a:solidFill>
                  <a:schemeClr val="tx1"/>
                </a:solidFill>
                <a:effectLst/>
                <a:latin typeface="Times New Roman" panose="02020603050405020304" pitchFamily="18" charset="0"/>
                <a:cs typeface="Times New Roman" panose="02020603050405020304" pitchFamily="18" charset="0"/>
              </a:rPr>
              <a:t> </a:t>
            </a:r>
            <a:r>
              <a:rPr lang="en-US" altLang="zh-CN" sz="2400" b="1" i="0" u="none" strike="noStrike" dirty="0">
                <a:solidFill>
                  <a:schemeClr val="tx1"/>
                </a:solidFill>
                <a:effectLst/>
                <a:latin typeface="Times New Roman" panose="02020603050405020304" pitchFamily="18" charset="0"/>
                <a:cs typeface="Times New Roman" panose="02020603050405020304" pitchFamily="18" charset="0"/>
              </a:rPr>
              <a:t>is</a:t>
            </a:r>
            <a:r>
              <a:rPr lang="zh-CN" altLang="en-US" sz="2400" b="1" i="0" u="none" strike="noStrike" dirty="0">
                <a:solidFill>
                  <a:schemeClr val="tx1"/>
                </a:solidFill>
                <a:effectLst/>
                <a:latin typeface="Times New Roman" panose="02020603050405020304" pitchFamily="18" charset="0"/>
                <a:cs typeface="Times New Roman" panose="02020603050405020304" pitchFamily="18" charset="0"/>
              </a:rPr>
              <a:t> </a:t>
            </a:r>
            <a:r>
              <a:rPr lang="en-US" altLang="zh-CN" sz="2400" b="1" i="0" u="none" strike="noStrike" dirty="0">
                <a:solidFill>
                  <a:schemeClr val="tx1"/>
                </a:solidFill>
                <a:effectLst/>
                <a:latin typeface="Times New Roman" panose="02020603050405020304" pitchFamily="18" charset="0"/>
                <a:cs typeface="Times New Roman" panose="02020603050405020304" pitchFamily="18" charset="0"/>
              </a:rPr>
              <a:t>even</a:t>
            </a:r>
            <a:r>
              <a:rPr lang="zh-CN" altLang="en-US" sz="2400" b="1" i="0" u="none" strike="noStrike" dirty="0">
                <a:solidFill>
                  <a:schemeClr val="tx1"/>
                </a:solidFill>
                <a:effectLst/>
                <a:latin typeface="Times New Roman" panose="02020603050405020304" pitchFamily="18" charset="0"/>
                <a:cs typeface="Times New Roman" panose="02020603050405020304" pitchFamily="18" charset="0"/>
              </a:rPr>
              <a:t> </a:t>
            </a:r>
            <a:r>
              <a:rPr lang="en-US" altLang="zh-CN" sz="2400" b="1" i="0" u="none" strike="noStrike" dirty="0">
                <a:solidFill>
                  <a:schemeClr val="tx1"/>
                </a:solidFill>
                <a:effectLst/>
                <a:latin typeface="Times New Roman" panose="02020603050405020304" pitchFamily="18" charset="0"/>
                <a:cs typeface="Times New Roman" panose="02020603050405020304" pitchFamily="18" charset="0"/>
              </a:rPr>
              <a:t>providing</a:t>
            </a:r>
            <a:r>
              <a:rPr lang="zh-CN" altLang="en-US" sz="2400" b="1" i="0" u="none" strike="noStrike" dirty="0">
                <a:solidFill>
                  <a:schemeClr val="tx1"/>
                </a:solidFill>
                <a:effectLst/>
                <a:latin typeface="Times New Roman" panose="02020603050405020304" pitchFamily="18" charset="0"/>
                <a:cs typeface="Times New Roman" panose="02020603050405020304" pitchFamily="18" charset="0"/>
              </a:rPr>
              <a:t> </a:t>
            </a:r>
            <a:r>
              <a:rPr lang="en-US" altLang="zh-CN" sz="2400" b="1" i="0" u="none" strike="noStrike" dirty="0">
                <a:solidFill>
                  <a:schemeClr val="tx1"/>
                </a:solidFill>
                <a:effectLst/>
                <a:latin typeface="Times New Roman" panose="02020603050405020304" pitchFamily="18" charset="0"/>
                <a:cs typeface="Times New Roman" panose="02020603050405020304" pitchFamily="18" charset="0"/>
              </a:rPr>
              <a:t>better</a:t>
            </a:r>
            <a:r>
              <a:rPr lang="zh-CN" altLang="en-US" sz="2400" b="1" i="0" u="none" strike="noStrike" dirty="0">
                <a:solidFill>
                  <a:schemeClr val="tx1"/>
                </a:solidFill>
                <a:effectLst/>
                <a:latin typeface="Times New Roman" panose="02020603050405020304" pitchFamily="18" charset="0"/>
                <a:cs typeface="Times New Roman" panose="02020603050405020304" pitchFamily="18" charset="0"/>
              </a:rPr>
              <a:t> </a:t>
            </a:r>
            <a:r>
              <a:rPr lang="en-US" altLang="zh-CN" sz="2400" b="1" i="0" u="none" strike="noStrike" dirty="0">
                <a:solidFill>
                  <a:schemeClr val="tx1"/>
                </a:solidFill>
                <a:effectLst/>
                <a:latin typeface="Times New Roman" panose="02020603050405020304" pitchFamily="18" charset="0"/>
                <a:cs typeface="Times New Roman" panose="02020603050405020304" pitchFamily="18" charset="0"/>
              </a:rPr>
              <a:t>results</a:t>
            </a:r>
            <a:r>
              <a:rPr lang="zh-CN" altLang="en-US" sz="2400" b="1" i="0" u="none" strike="noStrike" dirty="0">
                <a:solidFill>
                  <a:schemeClr val="tx1"/>
                </a:solidFill>
                <a:effectLst/>
                <a:latin typeface="Times New Roman" panose="02020603050405020304" pitchFamily="18" charset="0"/>
                <a:cs typeface="Times New Roman" panose="02020603050405020304" pitchFamily="18" charset="0"/>
              </a:rPr>
              <a:t> </a:t>
            </a:r>
            <a:r>
              <a:rPr lang="en-US" altLang="zh-CN" sz="2400" b="1" dirty="0">
                <a:solidFill>
                  <a:schemeClr val="tx1"/>
                </a:solidFill>
                <a:latin typeface="Times New Roman" panose="02020603050405020304" pitchFamily="18" charset="0"/>
                <a:cs typeface="Times New Roman" panose="02020603050405020304" pitchFamily="18" charset="0"/>
              </a:rPr>
              <a:t>when</a:t>
            </a:r>
            <a:r>
              <a:rPr lang="zh-CN" altLang="en-US" sz="2400" b="1" dirty="0">
                <a:solidFill>
                  <a:schemeClr val="tx1"/>
                </a:solidFill>
                <a:latin typeface="Times New Roman" panose="02020603050405020304" pitchFamily="18" charset="0"/>
                <a:cs typeface="Times New Roman" panose="02020603050405020304" pitchFamily="18" charset="0"/>
              </a:rPr>
              <a:t> </a:t>
            </a:r>
            <a:r>
              <a:rPr lang="en" altLang="zh-CN" sz="2400" b="1" i="0" u="none" strike="noStrike" dirty="0">
                <a:solidFill>
                  <a:schemeClr val="tx1"/>
                </a:solidFill>
                <a:effectLst/>
                <a:latin typeface="Times New Roman" panose="02020603050405020304" pitchFamily="18" charset="0"/>
                <a:cs typeface="Times New Roman" panose="02020603050405020304" pitchFamily="18" charset="0"/>
              </a:rPr>
              <a:t>the foreground and </a:t>
            </a:r>
            <a:r>
              <a:rPr lang="en-US" altLang="zh-CN" sz="2400" b="1" i="0" u="none" strike="noStrike" dirty="0">
                <a:solidFill>
                  <a:schemeClr val="tx1"/>
                </a:solidFill>
                <a:effectLst/>
                <a:latin typeface="Times New Roman" panose="02020603050405020304" pitchFamily="18" charset="0"/>
                <a:cs typeface="Times New Roman" panose="02020603050405020304" pitchFamily="18" charset="0"/>
              </a:rPr>
              <a:t>background</a:t>
            </a:r>
            <a:r>
              <a:rPr lang="zh-CN" altLang="en-US" sz="2400" b="1" i="0" u="none" strike="noStrike" dirty="0">
                <a:solidFill>
                  <a:schemeClr val="tx1"/>
                </a:solidFill>
                <a:effectLst/>
                <a:latin typeface="Times New Roman" panose="02020603050405020304" pitchFamily="18" charset="0"/>
                <a:cs typeface="Times New Roman" panose="02020603050405020304" pitchFamily="18" charset="0"/>
              </a:rPr>
              <a:t> </a:t>
            </a:r>
            <a:r>
              <a:rPr lang="en-US" altLang="zh-CN" sz="2400" b="1" i="0" u="none" strike="noStrike" dirty="0">
                <a:solidFill>
                  <a:schemeClr val="tx1"/>
                </a:solidFill>
                <a:effectLst/>
                <a:latin typeface="Times New Roman" panose="02020603050405020304" pitchFamily="18" charset="0"/>
                <a:cs typeface="Times New Roman" panose="02020603050405020304" pitchFamily="18" charset="0"/>
              </a:rPr>
              <a:t>processing</a:t>
            </a:r>
            <a:r>
              <a:rPr lang="zh-CN" altLang="en-US" sz="2400" b="1" i="0" u="none" strike="noStrike" dirty="0">
                <a:solidFill>
                  <a:schemeClr val="tx1"/>
                </a:solidFill>
                <a:effectLst/>
                <a:latin typeface="Times New Roman" panose="02020603050405020304" pitchFamily="18" charset="0"/>
                <a:cs typeface="Times New Roman" panose="02020603050405020304" pitchFamily="18" charset="0"/>
              </a:rPr>
              <a:t> </a:t>
            </a:r>
            <a:r>
              <a:rPr lang="en-US" altLang="zh-CN" sz="2400" b="1" i="0" u="none" strike="noStrike" dirty="0">
                <a:solidFill>
                  <a:schemeClr val="tx1"/>
                </a:solidFill>
                <a:effectLst/>
                <a:latin typeface="Times New Roman" panose="02020603050405020304" pitchFamily="18" charset="0"/>
                <a:cs typeface="Times New Roman" panose="02020603050405020304" pitchFamily="18" charset="0"/>
              </a:rPr>
              <a:t>has</a:t>
            </a:r>
            <a:r>
              <a:rPr lang="zh-CN" altLang="en-US" sz="2400" b="1" i="0" u="none" strike="noStrike" dirty="0">
                <a:solidFill>
                  <a:schemeClr val="tx1"/>
                </a:solidFill>
                <a:effectLst/>
                <a:latin typeface="Times New Roman" panose="02020603050405020304" pitchFamily="18" charset="0"/>
                <a:cs typeface="Times New Roman" panose="02020603050405020304" pitchFamily="18" charset="0"/>
              </a:rPr>
              <a:t> </a:t>
            </a:r>
            <a:r>
              <a:rPr lang="en-US" altLang="zh-CN" sz="2400" b="1" i="0" u="none" strike="noStrike" dirty="0">
                <a:solidFill>
                  <a:schemeClr val="tx1"/>
                </a:solidFill>
                <a:effectLst/>
                <a:latin typeface="Times New Roman" panose="02020603050405020304" pitchFamily="18" charset="0"/>
                <a:cs typeface="Times New Roman" panose="02020603050405020304" pitchFamily="18" charset="0"/>
              </a:rPr>
              <a:t>been</a:t>
            </a:r>
            <a:r>
              <a:rPr lang="zh-CN" altLang="en-US" sz="2400" b="1" i="0" u="none" strike="noStrike" dirty="0">
                <a:solidFill>
                  <a:schemeClr val="tx1"/>
                </a:solidFill>
                <a:effectLst/>
                <a:latin typeface="Times New Roman" panose="02020603050405020304" pitchFamily="18" charset="0"/>
                <a:cs typeface="Times New Roman" panose="02020603050405020304" pitchFamily="18" charset="0"/>
              </a:rPr>
              <a:t> </a:t>
            </a:r>
            <a:r>
              <a:rPr lang="en-US" altLang="zh-CN" sz="2400" b="1" i="0" u="none" strike="noStrike" dirty="0">
                <a:solidFill>
                  <a:schemeClr val="tx1"/>
                </a:solidFill>
                <a:effectLst/>
                <a:latin typeface="Times New Roman" panose="02020603050405020304" pitchFamily="18" charset="0"/>
                <a:cs typeface="Times New Roman" panose="02020603050405020304" pitchFamily="18" charset="0"/>
              </a:rPr>
              <a:t>applied</a:t>
            </a:r>
            <a:r>
              <a:rPr lang="zh-CN" altLang="en-US" sz="2400" b="1" i="0" u="none" strike="noStrike" dirty="0">
                <a:solidFill>
                  <a:schemeClr val="tx1"/>
                </a:solidFill>
                <a:effectLst/>
                <a:latin typeface="Times New Roman" panose="02020603050405020304" pitchFamily="18" charset="0"/>
                <a:cs typeface="Times New Roman" panose="02020603050405020304" pitchFamily="18" charset="0"/>
              </a:rPr>
              <a:t> </a:t>
            </a:r>
            <a:r>
              <a:rPr lang="en-US" altLang="zh-CN" sz="2400" b="1" i="0" u="none" strike="noStrike" dirty="0">
                <a:solidFill>
                  <a:schemeClr val="tx1"/>
                </a:solidFill>
                <a:effectLst/>
                <a:latin typeface="Times New Roman" panose="02020603050405020304" pitchFamily="18" charset="0"/>
                <a:cs typeface="Times New Roman" panose="02020603050405020304" pitchFamily="18" charset="0"/>
              </a:rPr>
              <a:t>before</a:t>
            </a:r>
            <a:r>
              <a:rPr lang="zh-CN" altLang="en-US" sz="2400" b="1" i="0" u="none" strike="noStrike" dirty="0">
                <a:solidFill>
                  <a:schemeClr val="tx1"/>
                </a:solidFill>
                <a:effectLst/>
                <a:latin typeface="Times New Roman" panose="02020603050405020304" pitchFamily="18" charset="0"/>
                <a:cs typeface="Times New Roman" panose="02020603050405020304" pitchFamily="18" charset="0"/>
              </a:rPr>
              <a:t> </a:t>
            </a:r>
            <a:r>
              <a:rPr lang="en-US" altLang="zh-CN" sz="2400" b="1" i="0" u="none" strike="noStrike" dirty="0">
                <a:solidFill>
                  <a:schemeClr val="tx1"/>
                </a:solidFill>
                <a:effectLst/>
                <a:latin typeface="Times New Roman" panose="02020603050405020304" pitchFamily="18" charset="0"/>
                <a:cs typeface="Times New Roman" panose="02020603050405020304" pitchFamily="18" charset="0"/>
              </a:rPr>
              <a:t>encoding.</a:t>
            </a:r>
            <a:r>
              <a:rPr lang="zh-CN" altLang="en-US" sz="2400" b="1" i="0" u="none" strike="noStrike" dirty="0">
                <a:solidFill>
                  <a:schemeClr val="tx1"/>
                </a:solidFill>
                <a:effectLst/>
                <a:latin typeface="Times New Roman" panose="02020603050405020304" pitchFamily="18" charset="0"/>
                <a:cs typeface="Times New Roman" panose="02020603050405020304" pitchFamily="18" charset="0"/>
              </a:rPr>
              <a:t> </a:t>
            </a:r>
            <a:endParaRPr lang="en-US" altLang="zh-CN" sz="2800" b="1" dirty="0">
              <a:solidFill>
                <a:schemeClr val="tx1"/>
              </a:solidFill>
              <a:effectLst/>
              <a:latin typeface="Times New Roman" panose="02020603050405020304" pitchFamily="18" charset="0"/>
              <a:ea typeface="DengXian" panose="02010600030101010101" pitchFamily="2" charset="-122"/>
              <a:cs typeface="Times New Roman" panose="02020603050405020304" pitchFamily="18" charset="0"/>
            </a:endParaRPr>
          </a:p>
          <a:p>
            <a:r>
              <a:rPr lang="en-US" altLang="zh-CN" sz="2400" dirty="0">
                <a:effectLst/>
                <a:latin typeface="Times New Roman" panose="02020603050405020304" pitchFamily="18" charset="0"/>
                <a:ea typeface="DengXian" panose="02010600030101010101" pitchFamily="2" charset="-122"/>
              </a:rPr>
              <a:t>Suggest to include the combined processing software into AHG8 software branch.</a:t>
            </a:r>
          </a:p>
        </p:txBody>
      </p:sp>
      <p:sp>
        <p:nvSpPr>
          <p:cNvPr id="3" name="标题 2">
            <a:extLst>
              <a:ext uri="{FF2B5EF4-FFF2-40B4-BE49-F238E27FC236}">
                <a16:creationId xmlns:a16="http://schemas.microsoft.com/office/drawing/2014/main" id="{949A9237-E56E-9FB8-1BD4-C3D01115A99F}"/>
              </a:ext>
            </a:extLst>
          </p:cNvPr>
          <p:cNvSpPr>
            <a:spLocks noGrp="1"/>
          </p:cNvSpPr>
          <p:nvPr>
            <p:ph type="title"/>
          </p:nvPr>
        </p:nvSpPr>
        <p:spPr/>
        <p:txBody>
          <a:bodyPr/>
          <a:lstStyle/>
          <a:p>
            <a:r>
              <a:rPr kumimoji="1" lang="en-US" altLang="zh-CN" dirty="0"/>
              <a:t>Conclusion</a:t>
            </a:r>
            <a:endParaRPr kumimoji="1" lang="zh-CN" altLang="en-US" dirty="0"/>
          </a:p>
        </p:txBody>
      </p:sp>
    </p:spTree>
    <p:extLst>
      <p:ext uri="{BB962C8B-B14F-4D97-AF65-F5344CB8AC3E}">
        <p14:creationId xmlns:p14="http://schemas.microsoft.com/office/powerpoint/2010/main" val="4208876280"/>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290AAD5-B5F3-F5A5-3756-65AA648F6F93}"/>
              </a:ext>
            </a:extLst>
          </p:cNvPr>
          <p:cNvSpPr>
            <a:spLocks noGrp="1"/>
          </p:cNvSpPr>
          <p:nvPr>
            <p:ph idx="1"/>
          </p:nvPr>
        </p:nvSpPr>
        <p:spPr>
          <a:xfrm>
            <a:off x="761999" y="1234566"/>
            <a:ext cx="10994571" cy="4967287"/>
          </a:xfrm>
        </p:spPr>
        <p:txBody>
          <a:bodyPr/>
          <a:lstStyle/>
          <a:p>
            <a:pPr algn="just"/>
            <a:r>
              <a:rPr lang="en-US" altLang="zh-CN" dirty="0">
                <a:solidFill>
                  <a:srgbClr val="000000"/>
                </a:solidFill>
                <a:latin typeface="Times New Roman" panose="02020603050405020304" pitchFamily="18" charset="0"/>
                <a:cs typeface="Times New Roman" panose="02020603050405020304" pitchFamily="18" charset="0"/>
              </a:rPr>
              <a:t>I</a:t>
            </a:r>
            <a:r>
              <a:rPr lang="en" altLang="zh-CN" b="0" i="0" u="none" strike="noStrike" dirty="0">
                <a:solidFill>
                  <a:srgbClr val="000000"/>
                </a:solidFill>
                <a:effectLst/>
                <a:latin typeface="Times New Roman" panose="02020603050405020304" pitchFamily="18" charset="0"/>
                <a:cs typeface="Times New Roman" panose="02020603050405020304" pitchFamily="18" charset="0"/>
              </a:rPr>
              <a:t>t is noted that depending on the specific use cases, the technologies outlined in this report can be implemented individually or in combination to optimize machine consumption performance within the constraints of the system's capabilities. When employing multiple technologies simultaneously, it is important to exercise caution, as certain combinations may be impractical or infeasible due to inherent methodological constraints.</a:t>
            </a:r>
            <a:endParaRPr kumimoji="1" lang="zh-CN" altLang="en-US" dirty="0">
              <a:latin typeface="Times New Roman" panose="02020603050405020304" pitchFamily="18" charset="0"/>
              <a:cs typeface="Times New Roman" panose="02020603050405020304" pitchFamily="18" charset="0"/>
            </a:endParaRPr>
          </a:p>
        </p:txBody>
      </p:sp>
      <p:sp>
        <p:nvSpPr>
          <p:cNvPr id="3" name="标题 2">
            <a:extLst>
              <a:ext uri="{FF2B5EF4-FFF2-40B4-BE49-F238E27FC236}">
                <a16:creationId xmlns:a16="http://schemas.microsoft.com/office/drawing/2014/main" id="{36CA1EAE-B1C6-5AB7-BA01-719E031212F7}"/>
              </a:ext>
            </a:extLst>
          </p:cNvPr>
          <p:cNvSpPr>
            <a:spLocks noGrp="1"/>
          </p:cNvSpPr>
          <p:nvPr>
            <p:ph type="title"/>
          </p:nvPr>
        </p:nvSpPr>
        <p:spPr/>
        <p:txBody>
          <a:bodyPr/>
          <a:lstStyle/>
          <a:p>
            <a:r>
              <a:rPr kumimoji="1" lang="en-US" altLang="zh-CN" dirty="0"/>
              <a:t>Updated</a:t>
            </a:r>
            <a:r>
              <a:rPr kumimoji="1" lang="zh-CN" altLang="en-US" dirty="0"/>
              <a:t> </a:t>
            </a:r>
            <a:r>
              <a:rPr kumimoji="1" lang="en-US" altLang="zh-CN" dirty="0"/>
              <a:t>proposed</a:t>
            </a:r>
            <a:r>
              <a:rPr kumimoji="1" lang="zh-CN" altLang="en-US" dirty="0"/>
              <a:t> </a:t>
            </a:r>
            <a:r>
              <a:rPr kumimoji="1" lang="en-US" altLang="zh-CN" dirty="0"/>
              <a:t>text</a:t>
            </a:r>
            <a:r>
              <a:rPr kumimoji="1" lang="zh-CN" altLang="en-US" dirty="0"/>
              <a:t> </a:t>
            </a:r>
            <a:r>
              <a:rPr kumimoji="1" lang="en-US" altLang="zh-CN" dirty="0"/>
              <a:t>for</a:t>
            </a:r>
            <a:r>
              <a:rPr kumimoji="1" lang="zh-CN" altLang="en-US" dirty="0"/>
              <a:t> </a:t>
            </a:r>
            <a:r>
              <a:rPr kumimoji="1" lang="en-US" altLang="zh-CN" dirty="0"/>
              <a:t>TR</a:t>
            </a:r>
            <a:endParaRPr kumimoji="1" lang="zh-CN" altLang="en-US" dirty="0"/>
          </a:p>
        </p:txBody>
      </p:sp>
    </p:spTree>
    <p:extLst>
      <p:ext uri="{BB962C8B-B14F-4D97-AF65-F5344CB8AC3E}">
        <p14:creationId xmlns:p14="http://schemas.microsoft.com/office/powerpoint/2010/main" val="151451275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6A808CD2-8102-3521-F38D-7BF76037D830}"/>
              </a:ext>
            </a:extLst>
          </p:cNvPr>
          <p:cNvSpPr>
            <a:spLocks noGrp="1"/>
          </p:cNvSpPr>
          <p:nvPr>
            <p:ph idx="1"/>
          </p:nvPr>
        </p:nvSpPr>
        <p:spPr>
          <a:xfrm>
            <a:off x="755651" y="1341444"/>
            <a:ext cx="3851975" cy="4967287"/>
          </a:xfrm>
        </p:spPr>
        <p:txBody>
          <a:bodyPr/>
          <a:lstStyle/>
          <a:p>
            <a:r>
              <a:rPr kumimoji="1" lang="en-US" altLang="zh-CN" dirty="0"/>
              <a:t>At</a:t>
            </a:r>
            <a:r>
              <a:rPr kumimoji="1" lang="zh-CN" altLang="en-US" dirty="0"/>
              <a:t> </a:t>
            </a:r>
            <a:r>
              <a:rPr kumimoji="1" lang="en-US" altLang="zh-CN" dirty="0"/>
              <a:t>the</a:t>
            </a:r>
            <a:r>
              <a:rPr kumimoji="1" lang="zh-CN" altLang="en-US" dirty="0"/>
              <a:t> </a:t>
            </a:r>
            <a:r>
              <a:rPr kumimoji="1" lang="en-US" altLang="zh-CN" dirty="0"/>
              <a:t>end</a:t>
            </a:r>
            <a:r>
              <a:rPr kumimoji="1" lang="zh-CN" altLang="en-US" dirty="0"/>
              <a:t> </a:t>
            </a:r>
            <a:r>
              <a:rPr kumimoji="1" lang="en-US" altLang="zh-CN" dirty="0"/>
              <a:t>of</a:t>
            </a:r>
            <a:r>
              <a:rPr kumimoji="1" lang="zh-CN" altLang="en-US" dirty="0"/>
              <a:t> </a:t>
            </a:r>
            <a:r>
              <a:rPr kumimoji="1" lang="en-US" altLang="zh-CN" dirty="0"/>
              <a:t>first</a:t>
            </a:r>
            <a:r>
              <a:rPr kumimoji="1" lang="zh-CN" altLang="en-US" dirty="0"/>
              <a:t> </a:t>
            </a:r>
            <a:r>
              <a:rPr kumimoji="1" lang="en-US" altLang="zh-CN" dirty="0"/>
              <a:t>part</a:t>
            </a:r>
            <a:r>
              <a:rPr kumimoji="1" lang="zh-CN" altLang="en-US" dirty="0"/>
              <a:t> </a:t>
            </a:r>
            <a:r>
              <a:rPr kumimoji="1" lang="en-US" altLang="zh-CN" dirty="0"/>
              <a:t>in</a:t>
            </a:r>
            <a:r>
              <a:rPr kumimoji="1" lang="zh-CN" altLang="en-US" dirty="0"/>
              <a:t> </a:t>
            </a:r>
            <a:r>
              <a:rPr kumimoji="1" lang="en-US" altLang="zh-CN" dirty="0"/>
              <a:t>overview</a:t>
            </a:r>
            <a:endParaRPr kumimoji="1" lang="zh-CN" altLang="en-US" dirty="0"/>
          </a:p>
        </p:txBody>
      </p:sp>
      <p:sp>
        <p:nvSpPr>
          <p:cNvPr id="3" name="标题 2">
            <a:extLst>
              <a:ext uri="{FF2B5EF4-FFF2-40B4-BE49-F238E27FC236}">
                <a16:creationId xmlns:a16="http://schemas.microsoft.com/office/drawing/2014/main" id="{C3D9A1F4-16D9-CC0B-3080-4ADD67D3DF4B}"/>
              </a:ext>
            </a:extLst>
          </p:cNvPr>
          <p:cNvSpPr>
            <a:spLocks noGrp="1"/>
          </p:cNvSpPr>
          <p:nvPr>
            <p:ph type="title"/>
          </p:nvPr>
        </p:nvSpPr>
        <p:spPr/>
        <p:txBody>
          <a:bodyPr/>
          <a:lstStyle/>
          <a:p>
            <a:r>
              <a:rPr kumimoji="1" lang="en-US" altLang="zh-CN" dirty="0"/>
              <a:t>Shown</a:t>
            </a:r>
            <a:r>
              <a:rPr kumimoji="1" lang="zh-CN" altLang="en-US" dirty="0"/>
              <a:t> </a:t>
            </a:r>
            <a:r>
              <a:rPr kumimoji="1" lang="en-US" altLang="zh-CN" dirty="0"/>
              <a:t>in</a:t>
            </a:r>
            <a:r>
              <a:rPr kumimoji="1" lang="zh-CN" altLang="en-US" dirty="0"/>
              <a:t> </a:t>
            </a:r>
            <a:r>
              <a:rPr kumimoji="1" lang="en-US" altLang="zh-CN" dirty="0"/>
              <a:t>TR</a:t>
            </a:r>
            <a:endParaRPr kumimoji="1" lang="zh-CN" altLang="en-US" dirty="0"/>
          </a:p>
        </p:txBody>
      </p:sp>
      <p:pic>
        <p:nvPicPr>
          <p:cNvPr id="4" name="图片 3">
            <a:extLst>
              <a:ext uri="{FF2B5EF4-FFF2-40B4-BE49-F238E27FC236}">
                <a16:creationId xmlns:a16="http://schemas.microsoft.com/office/drawing/2014/main" id="{FAAECBFE-971E-A711-608C-7A3370B5964E}"/>
              </a:ext>
            </a:extLst>
          </p:cNvPr>
          <p:cNvPicPr>
            <a:picLocks noChangeAspect="1"/>
          </p:cNvPicPr>
          <p:nvPr/>
        </p:nvPicPr>
        <p:blipFill>
          <a:blip r:embed="rId2"/>
          <a:srcRect/>
          <a:stretch/>
        </p:blipFill>
        <p:spPr>
          <a:xfrm>
            <a:off x="4258162" y="981085"/>
            <a:ext cx="7933838" cy="5876916"/>
          </a:xfrm>
          <a:prstGeom prst="rect">
            <a:avLst/>
          </a:prstGeom>
        </p:spPr>
      </p:pic>
    </p:spTree>
    <p:extLst>
      <p:ext uri="{BB962C8B-B14F-4D97-AF65-F5344CB8AC3E}">
        <p14:creationId xmlns:p14="http://schemas.microsoft.com/office/powerpoint/2010/main" val="250935233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成组"/>
          <p:cNvGrpSpPr/>
          <p:nvPr/>
        </p:nvGrpSpPr>
        <p:grpSpPr>
          <a:xfrm>
            <a:off x="3817422" y="2787800"/>
            <a:ext cx="4294066" cy="1282402"/>
            <a:chOff x="21265" y="292989"/>
            <a:chExt cx="8588131" cy="2564802"/>
          </a:xfrm>
        </p:grpSpPr>
        <p:pic>
          <p:nvPicPr>
            <p:cNvPr id="6" name="图像" descr="图像"/>
            <p:cNvPicPr>
              <a:picLocks noChangeAspect="1"/>
            </p:cNvPicPr>
            <p:nvPr/>
          </p:nvPicPr>
          <p:blipFill>
            <a:blip r:embed="rId2"/>
            <a:stretch>
              <a:fillRect/>
            </a:stretch>
          </p:blipFill>
          <p:spPr>
            <a:xfrm>
              <a:off x="7695508" y="1116561"/>
              <a:ext cx="913888" cy="1117799"/>
            </a:xfrm>
            <a:prstGeom prst="rect">
              <a:avLst/>
            </a:prstGeom>
            <a:ln w="12700" cap="flat">
              <a:noFill/>
              <a:miter lim="400000"/>
              <a:headEnd/>
              <a:tailEnd/>
            </a:ln>
            <a:effectLst/>
          </p:spPr>
        </p:pic>
        <p:sp>
          <p:nvSpPr>
            <p:cNvPr id="7" name="thanks"/>
            <p:cNvSpPr txBox="1"/>
            <p:nvPr/>
          </p:nvSpPr>
          <p:spPr>
            <a:xfrm>
              <a:off x="21265" y="292989"/>
              <a:ext cx="7287251" cy="2564802"/>
            </a:xfrm>
            <a:prstGeom prst="rect">
              <a:avLst/>
            </a:prstGeom>
            <a:noFill/>
            <a:ln w="12700" cap="flat">
              <a:noFill/>
              <a:miter lim="400000"/>
            </a:ln>
            <a:effectLst/>
          </p:spPr>
          <p:txBody>
            <a:bodyPr wrap="none" lIns="25400" tIns="25400" rIns="25400" bIns="25400" numCol="1" anchor="ctr">
              <a:spAutoFit/>
            </a:bodyPr>
            <a:lstStyle>
              <a:lvl1pPr algn="l" defTabSz="457200">
                <a:defRPr sz="16000" b="1">
                  <a:solidFill>
                    <a:srgbClr val="FFFFFF"/>
                  </a:solidFill>
                  <a:latin typeface="Alibaba-PuHuiTi-R"/>
                  <a:ea typeface="Alibaba-PuHuiTi-R"/>
                  <a:cs typeface="Alibaba-PuHuiTi-R"/>
                  <a:sym typeface="Alibaba-PuHuiTi-R"/>
                </a:defRPr>
              </a:lvl1pPr>
            </a:lstStyle>
            <a:p>
              <a:pPr defTabSz="228600" hangingPunct="0"/>
              <a:r>
                <a:rPr lang="en-US" altLang="zh-CN" sz="8000" kern="0" dirty="0">
                  <a:solidFill>
                    <a:srgbClr val="000000"/>
                  </a:solidFill>
                </a:rPr>
                <a:t>T</a:t>
              </a:r>
              <a:r>
                <a:rPr sz="8000" kern="0" dirty="0">
                  <a:solidFill>
                    <a:srgbClr val="000000"/>
                  </a:solidFill>
                </a:rPr>
                <a:t>hanks</a:t>
              </a:r>
            </a:p>
          </p:txBody>
        </p:sp>
      </p:grpSp>
      <p:sp>
        <p:nvSpPr>
          <p:cNvPr id="8" name="文本框 1" hidden="1"/>
          <p:cNvSpPr txBox="1"/>
          <p:nvPr/>
        </p:nvSpPr>
        <p:spPr>
          <a:xfrm>
            <a:off x="-150000" y="0"/>
            <a:ext cx="0" cy="0"/>
          </a:xfrm>
          <a:prstGeom prst="rect">
            <a:avLst/>
          </a:prstGeom>
          <a:solidFill>
            <a:srgbClr val="FFFFFF"/>
          </a:solidFill>
        </p:spPr>
        <p:txBody>
          <a:bodyPr rtlCol="0" anchor="t"/>
          <a:lstStyle/>
          <a:p>
            <a:pPr defTabSz="412750" hangingPunct="0"/>
            <a:endParaRPr lang="en-US" sz="550" b="1" kern="0">
              <a:solidFill>
                <a:srgbClr val="000000"/>
              </a:solidFill>
              <a:latin typeface="Helvetica Neue" panose="02000503000000020004"/>
              <a:ea typeface="Helvetica Neue" panose="02000503000000020004"/>
              <a:cs typeface="Helvetica Neue" panose="02000503000000020004"/>
              <a:sym typeface="Helvetica Neue" panose="02000503000000020004"/>
            </a:endParaRPr>
          </a:p>
          <a:p>
            <a:pPr algn="ctr" defTabSz="412750" hangingPunct="0">
              <a:buClr>
                <a:srgbClr val="FFFFFF"/>
              </a:buClr>
            </a:pPr>
            <a:r>
              <a:rPr lang="en-US" sz="1500" b="1" kern="0">
                <a:solidFill>
                  <a:srgbClr val="FFFFFF"/>
                </a:solidFill>
                <a:latin typeface="Helvetica Neue" panose="02000503000000020004"/>
                <a:ea typeface="Helvetica Neue" panose="02000503000000020004"/>
                <a:cs typeface="Helvetica Neue" panose="02000503000000020004"/>
                <a:sym typeface="Helvetica Neue" panose="02000503000000020004"/>
              </a:rPr>
              <a:t>BBAAD9C20180234D78A0072836F0B3D0B2B9B20E1D588B80A6D98633B1632B763B49B8389164AB0322992F08C846F5EB8AF9210AA1D0AB611BBFC213736E25D824F696AD582596B794A028E767D246FE7E02E0E17042018528CAA19A31EE9C28DE16269C4E3</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3200" dirty="0"/>
              <a:t>Outline</a:t>
            </a:r>
            <a:endParaRPr lang="zh-CN" altLang="en-US" sz="3200" dirty="0"/>
          </a:p>
        </p:txBody>
      </p:sp>
      <p:sp>
        <p:nvSpPr>
          <p:cNvPr id="88" name="内容占位符 1"/>
          <p:cNvSpPr>
            <a:spLocks noGrp="1"/>
          </p:cNvSpPr>
          <p:nvPr>
            <p:ph idx="1"/>
          </p:nvPr>
        </p:nvSpPr>
        <p:spPr>
          <a:xfrm>
            <a:off x="766234" y="1246898"/>
            <a:ext cx="11091138" cy="4967287"/>
          </a:xfrm>
        </p:spPr>
        <p:txBody>
          <a:bodyPr/>
          <a:lstStyle/>
          <a:p>
            <a:r>
              <a:rPr kumimoji="1" lang="en-US" altLang="zh-CN" sz="2400" dirty="0">
                <a:solidFill>
                  <a:srgbClr val="C00000"/>
                </a:solidFill>
                <a:latin typeface="Times New Roman" panose="02020603050405020304" pitchFamily="18" charset="0"/>
                <a:cs typeface="Times New Roman" panose="02020603050405020304" pitchFamily="18" charset="0"/>
              </a:rPr>
              <a:t>Description of combined pre-processing and post-processing</a:t>
            </a:r>
          </a:p>
          <a:p>
            <a:r>
              <a:rPr kumimoji="1" lang="en-US" altLang="zh-CN" sz="2400" dirty="0">
                <a:latin typeface="Times New Roman" panose="02020603050405020304" pitchFamily="18" charset="0"/>
                <a:cs typeface="Times New Roman" panose="02020603050405020304" pitchFamily="18" charset="0"/>
              </a:rPr>
              <a:t>Experimental results</a:t>
            </a:r>
          </a:p>
          <a:p>
            <a:pPr lvl="1"/>
            <a:r>
              <a:rPr kumimoji="1" lang="en-US" altLang="zh-CN" sz="2400" dirty="0">
                <a:solidFill>
                  <a:schemeClr val="tx1"/>
                </a:solidFill>
                <a:latin typeface="Times New Roman" panose="02020603050405020304" pitchFamily="18" charset="0"/>
                <a:cs typeface="Times New Roman" panose="02020603050405020304" pitchFamily="18" charset="0"/>
              </a:rPr>
              <a:t>Under</a:t>
            </a:r>
            <a:r>
              <a:rPr kumimoji="1" lang="zh-CN" altLang="en-US" sz="2400" dirty="0">
                <a:solidFill>
                  <a:schemeClr val="tx1"/>
                </a:solidFill>
                <a:latin typeface="Times New Roman" panose="02020603050405020304" pitchFamily="18" charset="0"/>
                <a:cs typeface="Times New Roman" panose="02020603050405020304" pitchFamily="18" charset="0"/>
              </a:rPr>
              <a:t> </a:t>
            </a:r>
            <a:r>
              <a:rPr kumimoji="1" lang="en-US" altLang="zh-CN" sz="2400" dirty="0">
                <a:solidFill>
                  <a:schemeClr val="tx1"/>
                </a:solidFill>
                <a:latin typeface="Times New Roman" panose="02020603050405020304" pitchFamily="18" charset="0"/>
                <a:cs typeface="Times New Roman" panose="02020603050405020304" pitchFamily="18" charset="0"/>
              </a:rPr>
              <a:t>CTC</a:t>
            </a:r>
          </a:p>
          <a:p>
            <a:pPr lvl="1"/>
            <a:r>
              <a:rPr kumimoji="1" lang="en-US" altLang="zh-CN" sz="2400" dirty="0">
                <a:solidFill>
                  <a:schemeClr val="tx1"/>
                </a:solidFill>
                <a:latin typeface="Times New Roman" panose="02020603050405020304" pitchFamily="18" charset="0"/>
                <a:cs typeface="Times New Roman" panose="02020603050405020304" pitchFamily="18" charset="0"/>
              </a:rPr>
              <a:t>Beyond</a:t>
            </a:r>
            <a:r>
              <a:rPr kumimoji="1" lang="zh-CN" altLang="en-US" sz="2400" dirty="0">
                <a:solidFill>
                  <a:schemeClr val="tx1"/>
                </a:solidFill>
                <a:latin typeface="Times New Roman" panose="02020603050405020304" pitchFamily="18" charset="0"/>
                <a:cs typeface="Times New Roman" panose="02020603050405020304" pitchFamily="18" charset="0"/>
              </a:rPr>
              <a:t> </a:t>
            </a:r>
            <a:r>
              <a:rPr kumimoji="1" lang="en-US" altLang="zh-CN" sz="2400" dirty="0">
                <a:solidFill>
                  <a:schemeClr val="tx1"/>
                </a:solidFill>
                <a:latin typeface="Times New Roman" panose="02020603050405020304" pitchFamily="18" charset="0"/>
                <a:cs typeface="Times New Roman" panose="02020603050405020304" pitchFamily="18" charset="0"/>
              </a:rPr>
              <a:t>CTC</a:t>
            </a:r>
          </a:p>
          <a:p>
            <a:r>
              <a:rPr kumimoji="1" lang="en-US" altLang="zh-CN" sz="2400" dirty="0">
                <a:latin typeface="Times New Roman" panose="02020603050405020304" pitchFamily="18" charset="0"/>
                <a:cs typeface="Times New Roman" panose="02020603050405020304" pitchFamily="18" charset="0"/>
              </a:rPr>
              <a:t>Conclusion</a:t>
            </a:r>
          </a:p>
          <a:p>
            <a:endParaRPr kumimoji="1" lang="en-US" altLang="zh-CN" sz="2400" dirty="0">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rotWithShape="1">
          <a:blip r:embed="rId2"/>
          <a:srcRect r="59006"/>
          <a:stretch/>
        </p:blipFill>
        <p:spPr>
          <a:xfrm>
            <a:off x="-1" y="6360459"/>
            <a:ext cx="1063067" cy="497540"/>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766233" y="304808"/>
            <a:ext cx="11512853" cy="676276"/>
          </a:xfrm>
        </p:spPr>
        <p:txBody>
          <a:bodyPr/>
          <a:lstStyle/>
          <a:p>
            <a:r>
              <a:rPr kumimoji="1" lang="en-US" altLang="zh-CN" sz="3200" dirty="0">
                <a:solidFill>
                  <a:schemeClr val="tx1"/>
                </a:solidFill>
                <a:latin typeface="Times New Roman" panose="02020603050405020304" pitchFamily="18" charset="0"/>
                <a:cs typeface="Times New Roman" panose="02020603050405020304" pitchFamily="18" charset="0"/>
              </a:rPr>
              <a:t>Description of combined pre-processing and post-processing</a:t>
            </a:r>
          </a:p>
        </p:txBody>
      </p:sp>
      <p:sp>
        <p:nvSpPr>
          <p:cNvPr id="7" name="内容占位符 6"/>
          <p:cNvSpPr>
            <a:spLocks noGrp="1"/>
          </p:cNvSpPr>
          <p:nvPr>
            <p:ph idx="1"/>
          </p:nvPr>
        </p:nvSpPr>
        <p:spPr>
          <a:xfrm>
            <a:off x="762000" y="1235034"/>
            <a:ext cx="11327081" cy="4771049"/>
          </a:xfrm>
        </p:spPr>
        <p:txBody>
          <a:bodyPr/>
          <a:lstStyle/>
          <a:p>
            <a:r>
              <a:rPr kumimoji="1" lang="en-US" altLang="zh-CN" sz="2400" dirty="0"/>
              <a:t>In</a:t>
            </a:r>
            <a:r>
              <a:rPr kumimoji="1" lang="zh-CN" altLang="en-US" sz="2400" dirty="0"/>
              <a:t> </a:t>
            </a:r>
            <a:r>
              <a:rPr kumimoji="1" lang="en-US" altLang="zh-CN" sz="2400" dirty="0"/>
              <a:t>previous</a:t>
            </a:r>
            <a:r>
              <a:rPr kumimoji="1" lang="zh-CN" altLang="en-US" sz="2400" dirty="0"/>
              <a:t> </a:t>
            </a:r>
            <a:r>
              <a:rPr kumimoji="1" lang="en-US" altLang="zh-CN" sz="2400" dirty="0"/>
              <a:t>meetings</a:t>
            </a:r>
          </a:p>
          <a:p>
            <a:pPr lvl="1"/>
            <a:r>
              <a:rPr kumimoji="1" lang="en-US" altLang="zh-CN" sz="2400" dirty="0">
                <a:solidFill>
                  <a:schemeClr val="tx1"/>
                </a:solidFill>
              </a:rPr>
              <a:t>JVET-AD0047:</a:t>
            </a:r>
            <a:r>
              <a:rPr kumimoji="1" lang="zh-CN" altLang="en-US" sz="2400" dirty="0">
                <a:solidFill>
                  <a:schemeClr val="tx1"/>
                </a:solidFill>
              </a:rPr>
              <a:t> </a:t>
            </a:r>
            <a:r>
              <a:rPr kumimoji="1" lang="en-US" altLang="zh-CN" sz="2400" dirty="0">
                <a:solidFill>
                  <a:schemeClr val="tx1"/>
                </a:solidFill>
              </a:rPr>
              <a:t>pre-processing</a:t>
            </a:r>
          </a:p>
          <a:p>
            <a:pPr lvl="2">
              <a:buFont typeface="Arial" panose="020B0604020202020204" pitchFamily="34" charset="0"/>
              <a:buChar char="•"/>
            </a:pPr>
            <a:r>
              <a:rPr kumimoji="1" lang="en-US" altLang="zh-CN" sz="2400" dirty="0">
                <a:solidFill>
                  <a:schemeClr val="tx1"/>
                </a:solidFill>
              </a:rPr>
              <a:t>The</a:t>
            </a:r>
            <a:r>
              <a:rPr kumimoji="1" lang="zh-CN" altLang="en-US" sz="2400" dirty="0">
                <a:solidFill>
                  <a:schemeClr val="tx1"/>
                </a:solidFill>
              </a:rPr>
              <a:t> </a:t>
            </a:r>
            <a:r>
              <a:rPr kumimoji="1" lang="en-US" altLang="zh-CN" sz="2400" dirty="0">
                <a:solidFill>
                  <a:schemeClr val="tx1"/>
                </a:solidFill>
              </a:rPr>
              <a:t>pre-processing</a:t>
            </a:r>
            <a:r>
              <a:rPr kumimoji="1" lang="zh-CN" altLang="en-US" sz="2400" dirty="0">
                <a:solidFill>
                  <a:schemeClr val="tx1"/>
                </a:solidFill>
              </a:rPr>
              <a:t> </a:t>
            </a:r>
            <a:r>
              <a:rPr kumimoji="1" lang="en-US" altLang="zh-CN" sz="2400" dirty="0">
                <a:solidFill>
                  <a:schemeClr val="tx1"/>
                </a:solidFill>
              </a:rPr>
              <a:t>method</a:t>
            </a:r>
            <a:r>
              <a:rPr kumimoji="1" lang="zh-CN" altLang="en-US" sz="2400" dirty="0">
                <a:solidFill>
                  <a:schemeClr val="tx1"/>
                </a:solidFill>
              </a:rPr>
              <a:t> </a:t>
            </a:r>
            <a:r>
              <a:rPr kumimoji="1" lang="en-US" altLang="zh-CN" sz="2400" dirty="0">
                <a:solidFill>
                  <a:schemeClr val="tx1"/>
                </a:solidFill>
              </a:rPr>
              <a:t>of</a:t>
            </a:r>
            <a:r>
              <a:rPr kumimoji="1" lang="zh-CN" altLang="en-US" sz="2400" dirty="0">
                <a:solidFill>
                  <a:schemeClr val="tx1"/>
                </a:solidFill>
              </a:rPr>
              <a:t> </a:t>
            </a:r>
            <a:r>
              <a:rPr kumimoji="1" lang="en-US" altLang="zh-CN" sz="2400" dirty="0">
                <a:solidFill>
                  <a:schemeClr val="tx1"/>
                </a:solidFill>
              </a:rPr>
              <a:t>foreground</a:t>
            </a:r>
            <a:r>
              <a:rPr kumimoji="1" lang="zh-CN" altLang="en-US" sz="2400" dirty="0">
                <a:solidFill>
                  <a:schemeClr val="tx1"/>
                </a:solidFill>
              </a:rPr>
              <a:t> </a:t>
            </a:r>
            <a:r>
              <a:rPr kumimoji="1" lang="en-US" altLang="zh-CN" sz="2400" dirty="0">
                <a:solidFill>
                  <a:schemeClr val="tx1"/>
                </a:solidFill>
              </a:rPr>
              <a:t>and</a:t>
            </a:r>
            <a:r>
              <a:rPr kumimoji="1" lang="zh-CN" altLang="en-US" sz="2400" dirty="0">
                <a:solidFill>
                  <a:schemeClr val="tx1"/>
                </a:solidFill>
              </a:rPr>
              <a:t> </a:t>
            </a:r>
            <a:r>
              <a:rPr kumimoji="1" lang="en-US" altLang="zh-CN" sz="2400" dirty="0">
                <a:solidFill>
                  <a:schemeClr val="tx1"/>
                </a:solidFill>
              </a:rPr>
              <a:t>background</a:t>
            </a:r>
          </a:p>
          <a:p>
            <a:pPr lvl="1"/>
            <a:r>
              <a:rPr kumimoji="1" lang="en-US" altLang="zh-CN" sz="2400" dirty="0">
                <a:solidFill>
                  <a:schemeClr val="tx1"/>
                </a:solidFill>
              </a:rPr>
              <a:t>JVET-AG0212:</a:t>
            </a:r>
            <a:r>
              <a:rPr kumimoji="1" lang="zh-CN" altLang="en-US" sz="2400" dirty="0">
                <a:solidFill>
                  <a:schemeClr val="tx1"/>
                </a:solidFill>
              </a:rPr>
              <a:t> </a:t>
            </a:r>
            <a:r>
              <a:rPr kumimoji="1" lang="en-US" altLang="zh-CN" sz="2400" dirty="0">
                <a:solidFill>
                  <a:schemeClr val="tx1"/>
                </a:solidFill>
              </a:rPr>
              <a:t>post-processing</a:t>
            </a:r>
          </a:p>
          <a:p>
            <a:pPr lvl="2">
              <a:buFont typeface="Arial" panose="020B0604020202020204" pitchFamily="34" charset="0"/>
              <a:buChar char="•"/>
            </a:pPr>
            <a:r>
              <a:rPr kumimoji="1" lang="en-US" altLang="zh-CN" sz="2400" dirty="0">
                <a:solidFill>
                  <a:schemeClr val="tx1"/>
                </a:solidFill>
              </a:rPr>
              <a:t>The</a:t>
            </a:r>
            <a:r>
              <a:rPr kumimoji="1" lang="zh-CN" altLang="en-US" sz="2400" dirty="0">
                <a:solidFill>
                  <a:schemeClr val="tx1"/>
                </a:solidFill>
              </a:rPr>
              <a:t> </a:t>
            </a:r>
            <a:r>
              <a:rPr kumimoji="1" lang="en-US" altLang="zh-CN" sz="2400" dirty="0">
                <a:solidFill>
                  <a:schemeClr val="tx1"/>
                </a:solidFill>
              </a:rPr>
              <a:t>enhancement</a:t>
            </a:r>
            <a:r>
              <a:rPr kumimoji="1" lang="zh-CN" altLang="en-US" sz="2400" dirty="0">
                <a:solidFill>
                  <a:schemeClr val="tx1"/>
                </a:solidFill>
              </a:rPr>
              <a:t> </a:t>
            </a:r>
            <a:r>
              <a:rPr kumimoji="1" lang="en-US" altLang="zh-CN" sz="2400" dirty="0">
                <a:solidFill>
                  <a:schemeClr val="tx1"/>
                </a:solidFill>
              </a:rPr>
              <a:t>post-filtering</a:t>
            </a:r>
          </a:p>
          <a:p>
            <a:pPr lvl="1"/>
            <a:r>
              <a:rPr kumimoji="1" lang="en-US" altLang="zh-CN" sz="2400" dirty="0">
                <a:solidFill>
                  <a:schemeClr val="tx1"/>
                </a:solidFill>
              </a:rPr>
              <a:t>Both</a:t>
            </a:r>
            <a:r>
              <a:rPr kumimoji="1" lang="zh-CN" altLang="en-US" sz="2400" dirty="0">
                <a:solidFill>
                  <a:schemeClr val="tx1"/>
                </a:solidFill>
              </a:rPr>
              <a:t> </a:t>
            </a:r>
            <a:r>
              <a:rPr kumimoji="1" lang="en-US" altLang="zh-CN" sz="2400" dirty="0">
                <a:solidFill>
                  <a:schemeClr val="tx1"/>
                </a:solidFill>
              </a:rPr>
              <a:t>of</a:t>
            </a:r>
            <a:r>
              <a:rPr kumimoji="1" lang="zh-CN" altLang="en-US" sz="2400" dirty="0">
                <a:solidFill>
                  <a:schemeClr val="tx1"/>
                </a:solidFill>
              </a:rPr>
              <a:t> </a:t>
            </a:r>
            <a:r>
              <a:rPr kumimoji="1" lang="en-US" altLang="zh-CN" sz="2400" dirty="0">
                <a:solidFill>
                  <a:schemeClr val="tx1"/>
                </a:solidFill>
              </a:rPr>
              <a:t>them:</a:t>
            </a:r>
          </a:p>
          <a:p>
            <a:pPr lvl="2">
              <a:buFont typeface="Arial" panose="020B0604020202020204" pitchFamily="34" charset="0"/>
              <a:buChar char="•"/>
            </a:pPr>
            <a:r>
              <a:rPr kumimoji="1" lang="en-US" altLang="zh-CN" sz="2400" dirty="0">
                <a:solidFill>
                  <a:schemeClr val="tx1"/>
                </a:solidFill>
              </a:rPr>
              <a:t>Interesting</a:t>
            </a:r>
            <a:r>
              <a:rPr kumimoji="1" lang="zh-CN" altLang="en-US" sz="2400" dirty="0">
                <a:solidFill>
                  <a:schemeClr val="tx1"/>
                </a:solidFill>
              </a:rPr>
              <a:t> </a:t>
            </a:r>
            <a:r>
              <a:rPr kumimoji="1" lang="en-US" altLang="zh-CN" sz="2400" dirty="0">
                <a:solidFill>
                  <a:schemeClr val="tx1"/>
                </a:solidFill>
              </a:rPr>
              <a:t>coding</a:t>
            </a:r>
            <a:r>
              <a:rPr kumimoji="1" lang="zh-CN" altLang="en-US" sz="2400" dirty="0">
                <a:solidFill>
                  <a:schemeClr val="tx1"/>
                </a:solidFill>
              </a:rPr>
              <a:t> </a:t>
            </a:r>
            <a:r>
              <a:rPr kumimoji="1" lang="en-US" altLang="zh-CN" sz="2400" dirty="0">
                <a:solidFill>
                  <a:schemeClr val="tx1"/>
                </a:solidFill>
              </a:rPr>
              <a:t>performance</a:t>
            </a:r>
          </a:p>
          <a:p>
            <a:pPr lvl="2">
              <a:buFont typeface="Arial" panose="020B0604020202020204" pitchFamily="34" charset="0"/>
              <a:buChar char="•"/>
            </a:pPr>
            <a:r>
              <a:rPr kumimoji="1" lang="en-US" altLang="zh-CN" sz="2400" dirty="0">
                <a:solidFill>
                  <a:schemeClr val="tx1"/>
                </a:solidFill>
              </a:rPr>
              <a:t>Included</a:t>
            </a:r>
            <a:r>
              <a:rPr kumimoji="1" lang="zh-CN" altLang="en-US" sz="2400" dirty="0">
                <a:solidFill>
                  <a:schemeClr val="tx1"/>
                </a:solidFill>
              </a:rPr>
              <a:t> </a:t>
            </a:r>
            <a:r>
              <a:rPr kumimoji="1" lang="en-US" altLang="zh-CN" sz="2400" dirty="0">
                <a:solidFill>
                  <a:schemeClr val="tx1"/>
                </a:solidFill>
              </a:rPr>
              <a:t>in</a:t>
            </a:r>
            <a:r>
              <a:rPr kumimoji="1" lang="zh-CN" altLang="en-US" sz="2400" dirty="0">
                <a:solidFill>
                  <a:schemeClr val="tx1"/>
                </a:solidFill>
              </a:rPr>
              <a:t> </a:t>
            </a:r>
            <a:r>
              <a:rPr kumimoji="1" lang="en-US" altLang="zh-CN" sz="2400" dirty="0">
                <a:solidFill>
                  <a:schemeClr val="tx1"/>
                </a:solidFill>
              </a:rPr>
              <a:t>the</a:t>
            </a:r>
            <a:r>
              <a:rPr kumimoji="1" lang="zh-CN" altLang="en-US" sz="2400" dirty="0">
                <a:solidFill>
                  <a:schemeClr val="tx1"/>
                </a:solidFill>
              </a:rPr>
              <a:t> </a:t>
            </a:r>
            <a:r>
              <a:rPr kumimoji="1" lang="en-US" altLang="zh-CN" sz="2400" dirty="0">
                <a:solidFill>
                  <a:schemeClr val="tx1"/>
                </a:solidFill>
              </a:rPr>
              <a:t>technical</a:t>
            </a:r>
            <a:r>
              <a:rPr kumimoji="1" lang="zh-CN" altLang="en-US" sz="2400" dirty="0">
                <a:solidFill>
                  <a:schemeClr val="tx1"/>
                </a:solidFill>
              </a:rPr>
              <a:t> </a:t>
            </a:r>
            <a:r>
              <a:rPr kumimoji="1" lang="en-US" altLang="zh-CN" sz="2400" dirty="0">
                <a:solidFill>
                  <a:schemeClr val="tx1"/>
                </a:solidFill>
              </a:rPr>
              <a:t>report</a:t>
            </a:r>
            <a:r>
              <a:rPr kumimoji="1" lang="zh-CN" altLang="en-US" sz="2400" dirty="0">
                <a:solidFill>
                  <a:schemeClr val="tx1"/>
                </a:solidFill>
              </a:rPr>
              <a:t> </a:t>
            </a:r>
            <a:r>
              <a:rPr kumimoji="1" lang="en-US" altLang="zh-CN" sz="2400" dirty="0">
                <a:solidFill>
                  <a:schemeClr val="tx1"/>
                </a:solidFill>
              </a:rPr>
              <a:t>(TR)</a:t>
            </a:r>
          </a:p>
          <a:p>
            <a:pPr lvl="2"/>
            <a:endParaRPr kumimoji="1" lang="en-US" altLang="zh-CN" sz="2400" dirty="0">
              <a:solidFill>
                <a:schemeClr val="tx1"/>
              </a:solidFill>
            </a:endParaRPr>
          </a:p>
          <a:p>
            <a:r>
              <a:rPr kumimoji="1" lang="en-US" altLang="zh-CN" sz="2400" dirty="0"/>
              <a:t>Motivated</a:t>
            </a:r>
            <a:r>
              <a:rPr kumimoji="1" lang="zh-CN" altLang="en-US" sz="2400" dirty="0"/>
              <a:t> </a:t>
            </a:r>
            <a:r>
              <a:rPr kumimoji="1" lang="en-US" altLang="zh-CN" sz="2400" dirty="0"/>
              <a:t>by</a:t>
            </a:r>
            <a:r>
              <a:rPr kumimoji="1" lang="zh-CN" altLang="en-US" sz="2400" dirty="0"/>
              <a:t> </a:t>
            </a:r>
            <a:r>
              <a:rPr kumimoji="1" lang="en-US" altLang="zh-CN" sz="2400" dirty="0"/>
              <a:t>this,</a:t>
            </a:r>
          </a:p>
          <a:p>
            <a:pPr lvl="1"/>
            <a:r>
              <a:rPr kumimoji="1" lang="en-US" altLang="zh-CN" sz="2400" dirty="0">
                <a:solidFill>
                  <a:schemeClr val="tx1"/>
                </a:solidFill>
              </a:rPr>
              <a:t>Enable</a:t>
            </a:r>
            <a:r>
              <a:rPr kumimoji="1" lang="zh-CN" altLang="en-US" sz="2400" dirty="0">
                <a:solidFill>
                  <a:schemeClr val="tx1"/>
                </a:solidFill>
              </a:rPr>
              <a:t> </a:t>
            </a:r>
            <a:r>
              <a:rPr kumimoji="1" lang="en-US" altLang="zh-CN" sz="2400" dirty="0">
                <a:solidFill>
                  <a:schemeClr val="tx1"/>
                </a:solidFill>
              </a:rPr>
              <a:t>both</a:t>
            </a:r>
            <a:r>
              <a:rPr kumimoji="1" lang="zh-CN" altLang="en-US" sz="2400" dirty="0">
                <a:solidFill>
                  <a:schemeClr val="tx1"/>
                </a:solidFill>
              </a:rPr>
              <a:t> </a:t>
            </a:r>
            <a:r>
              <a:rPr kumimoji="1" lang="en" altLang="zh-CN" sz="2400" dirty="0">
                <a:solidFill>
                  <a:schemeClr val="tx1"/>
                </a:solidFill>
              </a:rPr>
              <a:t>pre-processing and post-processing </a:t>
            </a:r>
            <a:endParaRPr kumimoji="1" lang="en-US" altLang="zh-CN" sz="2400" dirty="0">
              <a:solidFill>
                <a:schemeClr val="tx1"/>
              </a:solidFill>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BBDB72BF-5EB0-D8B3-1CE6-A7BF42B461D7}"/>
              </a:ext>
            </a:extLst>
          </p:cNvPr>
          <p:cNvSpPr>
            <a:spLocks noGrp="1"/>
          </p:cNvSpPr>
          <p:nvPr>
            <p:ph idx="1"/>
          </p:nvPr>
        </p:nvSpPr>
        <p:spPr>
          <a:xfrm>
            <a:off x="762000" y="1308906"/>
            <a:ext cx="11430000" cy="4967287"/>
          </a:xfrm>
        </p:spPr>
        <p:txBody>
          <a:bodyPr/>
          <a:lstStyle/>
          <a:p>
            <a:r>
              <a:rPr kumimoji="1" lang="en-US" altLang="zh-CN" sz="2400" dirty="0"/>
              <a:t>The</a:t>
            </a:r>
            <a:r>
              <a:rPr kumimoji="1" lang="zh-CN" altLang="en-US" sz="2400" dirty="0"/>
              <a:t> </a:t>
            </a:r>
            <a:r>
              <a:rPr kumimoji="1" lang="en-US" altLang="zh-CN" sz="2400" dirty="0"/>
              <a:t>experiment</a:t>
            </a:r>
            <a:r>
              <a:rPr kumimoji="1" lang="zh-CN" altLang="en-US" sz="2400" dirty="0"/>
              <a:t> </a:t>
            </a:r>
            <a:r>
              <a:rPr kumimoji="1" lang="en-US" altLang="zh-CN" sz="2400" dirty="0"/>
              <a:t>flowchart</a:t>
            </a:r>
          </a:p>
          <a:p>
            <a:endParaRPr kumimoji="1" lang="en-US" altLang="zh-CN" sz="2400" dirty="0"/>
          </a:p>
          <a:p>
            <a:endParaRPr kumimoji="1" lang="en-US" altLang="zh-CN" sz="2400" dirty="0"/>
          </a:p>
          <a:p>
            <a:endParaRPr kumimoji="1" lang="en-US" altLang="zh-CN" sz="2400" dirty="0"/>
          </a:p>
          <a:p>
            <a:pPr marL="0" indent="0">
              <a:buNone/>
            </a:pPr>
            <a:endParaRPr kumimoji="1" lang="en-US" altLang="zh-CN" sz="2400" dirty="0"/>
          </a:p>
          <a:p>
            <a:r>
              <a:rPr kumimoji="1" lang="en-US" altLang="zh-CN" sz="2400" dirty="0"/>
              <a:t>Test</a:t>
            </a:r>
            <a:r>
              <a:rPr kumimoji="1" lang="zh-CN" altLang="en-US" sz="2400" dirty="0"/>
              <a:t> </a:t>
            </a:r>
            <a:r>
              <a:rPr kumimoji="1" lang="en-US" altLang="zh-CN" sz="2400" dirty="0"/>
              <a:t>conditions</a:t>
            </a:r>
          </a:p>
          <a:p>
            <a:pPr lvl="1"/>
            <a:r>
              <a:rPr kumimoji="1" lang="en" altLang="zh-CN" sz="2400" dirty="0">
                <a:solidFill>
                  <a:schemeClr val="tx1"/>
                </a:solidFill>
              </a:rPr>
              <a:t>Experimental results under CTC</a:t>
            </a:r>
          </a:p>
          <a:p>
            <a:pPr lvl="1"/>
            <a:r>
              <a:rPr kumimoji="1" lang="en" altLang="zh-CN" sz="2400" dirty="0">
                <a:solidFill>
                  <a:schemeClr val="tx1"/>
                </a:solidFill>
              </a:rPr>
              <a:t>Additional experimental results beyond CTC</a:t>
            </a:r>
          </a:p>
          <a:p>
            <a:pPr lvl="2">
              <a:buFont typeface="Arial" panose="020B0604020202020204" pitchFamily="34" charset="0"/>
              <a:buChar char="•"/>
            </a:pPr>
            <a:r>
              <a:rPr kumimoji="1" lang="en-US" altLang="zh-CN" sz="2400" dirty="0">
                <a:solidFill>
                  <a:schemeClr val="tx1"/>
                </a:solidFill>
              </a:rPr>
              <a:t>Average</a:t>
            </a:r>
            <a:r>
              <a:rPr kumimoji="1" lang="zh-CN" altLang="en-US" sz="2400" dirty="0">
                <a:solidFill>
                  <a:schemeClr val="tx1"/>
                </a:solidFill>
              </a:rPr>
              <a:t> </a:t>
            </a:r>
            <a:r>
              <a:rPr kumimoji="1" lang="en-US" altLang="zh-CN" sz="2400" dirty="0">
                <a:solidFill>
                  <a:schemeClr val="tx1"/>
                </a:solidFill>
              </a:rPr>
              <a:t>the</a:t>
            </a:r>
            <a:r>
              <a:rPr kumimoji="1" lang="zh-CN" altLang="en-US" sz="2400" dirty="0">
                <a:solidFill>
                  <a:schemeClr val="tx1"/>
                </a:solidFill>
              </a:rPr>
              <a:t> </a:t>
            </a:r>
            <a:r>
              <a:rPr kumimoji="1" lang="en-US" altLang="zh-CN" sz="2400" dirty="0" err="1">
                <a:solidFill>
                  <a:schemeClr val="tx1"/>
                </a:solidFill>
              </a:rPr>
              <a:t>mAPs</a:t>
            </a:r>
            <a:r>
              <a:rPr kumimoji="1" lang="en-US" altLang="zh-CN" sz="2400" dirty="0">
                <a:solidFill>
                  <a:schemeClr val="tx1"/>
                </a:solidFill>
              </a:rPr>
              <a:t>/MOTAs</a:t>
            </a:r>
            <a:r>
              <a:rPr kumimoji="1" lang="zh-CN" altLang="en-US" sz="2400" dirty="0">
                <a:solidFill>
                  <a:schemeClr val="tx1"/>
                </a:solidFill>
              </a:rPr>
              <a:t> </a:t>
            </a:r>
            <a:r>
              <a:rPr kumimoji="1" lang="en-US" altLang="zh-CN" sz="2400" dirty="0">
                <a:solidFill>
                  <a:schemeClr val="tx1"/>
                </a:solidFill>
              </a:rPr>
              <a:t>from</a:t>
            </a:r>
            <a:r>
              <a:rPr kumimoji="1" lang="zh-CN" altLang="en-US" sz="2400" dirty="0">
                <a:solidFill>
                  <a:schemeClr val="tx1"/>
                </a:solidFill>
              </a:rPr>
              <a:t> </a:t>
            </a:r>
            <a:r>
              <a:rPr kumimoji="1" lang="en-US" altLang="zh-CN" sz="2400" dirty="0">
                <a:solidFill>
                  <a:schemeClr val="tx1"/>
                </a:solidFill>
              </a:rPr>
              <a:t>CTC</a:t>
            </a:r>
            <a:r>
              <a:rPr kumimoji="1" lang="zh-CN" altLang="en-US" sz="2400" dirty="0">
                <a:solidFill>
                  <a:schemeClr val="tx1"/>
                </a:solidFill>
              </a:rPr>
              <a:t> </a:t>
            </a:r>
            <a:r>
              <a:rPr kumimoji="1" lang="en-US" altLang="zh-CN" sz="2400" dirty="0">
                <a:solidFill>
                  <a:schemeClr val="tx1"/>
                </a:solidFill>
              </a:rPr>
              <a:t>and</a:t>
            </a:r>
            <a:r>
              <a:rPr kumimoji="1" lang="zh-CN" altLang="en-US" sz="2400" dirty="0">
                <a:solidFill>
                  <a:schemeClr val="tx1"/>
                </a:solidFill>
              </a:rPr>
              <a:t> </a:t>
            </a:r>
            <a:r>
              <a:rPr kumimoji="1" lang="en-US" altLang="zh-CN" sz="2400" dirty="0">
                <a:solidFill>
                  <a:schemeClr val="tx1"/>
                </a:solidFill>
              </a:rPr>
              <a:t>non-CTC</a:t>
            </a:r>
            <a:r>
              <a:rPr kumimoji="1" lang="zh-CN" altLang="en-US" sz="2400" dirty="0">
                <a:solidFill>
                  <a:schemeClr val="tx1"/>
                </a:solidFill>
              </a:rPr>
              <a:t> </a:t>
            </a:r>
            <a:r>
              <a:rPr kumimoji="1" lang="en-US" altLang="zh-CN" sz="2400" dirty="0">
                <a:solidFill>
                  <a:schemeClr val="tx1"/>
                </a:solidFill>
              </a:rPr>
              <a:t>models,</a:t>
            </a:r>
            <a:r>
              <a:rPr kumimoji="1" lang="zh-CN" altLang="en-US" sz="2400" dirty="0">
                <a:solidFill>
                  <a:schemeClr val="tx1"/>
                </a:solidFill>
              </a:rPr>
              <a:t> </a:t>
            </a:r>
            <a:r>
              <a:rPr kumimoji="1" lang="en-US" altLang="zh-CN" sz="2400" dirty="0">
                <a:solidFill>
                  <a:schemeClr val="tx1"/>
                </a:solidFill>
              </a:rPr>
              <a:t>then</a:t>
            </a:r>
            <a:r>
              <a:rPr kumimoji="1" lang="zh-CN" altLang="en-US" sz="2400" dirty="0">
                <a:solidFill>
                  <a:schemeClr val="tx1"/>
                </a:solidFill>
              </a:rPr>
              <a:t> </a:t>
            </a:r>
            <a:r>
              <a:rPr kumimoji="1" lang="en-US" altLang="zh-CN" sz="2400" dirty="0">
                <a:solidFill>
                  <a:schemeClr val="tx1"/>
                </a:solidFill>
              </a:rPr>
              <a:t>calculate</a:t>
            </a:r>
            <a:r>
              <a:rPr kumimoji="1" lang="zh-CN" altLang="en-US" sz="2400" dirty="0">
                <a:solidFill>
                  <a:schemeClr val="tx1"/>
                </a:solidFill>
              </a:rPr>
              <a:t> </a:t>
            </a:r>
            <a:r>
              <a:rPr kumimoji="1" lang="en-US" altLang="zh-CN" sz="2400" dirty="0">
                <a:solidFill>
                  <a:schemeClr val="tx1"/>
                </a:solidFill>
              </a:rPr>
              <a:t>BD-rate</a:t>
            </a:r>
            <a:endParaRPr kumimoji="1" lang="zh-CN" altLang="en-US" sz="2400" dirty="0">
              <a:solidFill>
                <a:schemeClr val="tx1"/>
              </a:solidFill>
            </a:endParaRPr>
          </a:p>
        </p:txBody>
      </p:sp>
      <p:sp>
        <p:nvSpPr>
          <p:cNvPr id="3" name="标题 2">
            <a:extLst>
              <a:ext uri="{FF2B5EF4-FFF2-40B4-BE49-F238E27FC236}">
                <a16:creationId xmlns:a16="http://schemas.microsoft.com/office/drawing/2014/main" id="{C96CAE17-E51F-EA2B-CDE0-64DE14E6C0AC}"/>
              </a:ext>
            </a:extLst>
          </p:cNvPr>
          <p:cNvSpPr>
            <a:spLocks noGrp="1"/>
          </p:cNvSpPr>
          <p:nvPr>
            <p:ph type="title"/>
          </p:nvPr>
        </p:nvSpPr>
        <p:spPr/>
        <p:txBody>
          <a:bodyPr/>
          <a:lstStyle/>
          <a:p>
            <a:r>
              <a:rPr kumimoji="1" lang="en" altLang="zh-CN" dirty="0"/>
              <a:t>The experiment flowchart</a:t>
            </a:r>
            <a:r>
              <a:rPr kumimoji="1" lang="zh-CN" altLang="en-US" dirty="0"/>
              <a:t> </a:t>
            </a:r>
            <a:r>
              <a:rPr kumimoji="1" lang="en-US" altLang="zh-CN" dirty="0"/>
              <a:t>and</a:t>
            </a:r>
            <a:r>
              <a:rPr kumimoji="1" lang="zh-CN" altLang="en-US" dirty="0"/>
              <a:t> </a:t>
            </a:r>
            <a:r>
              <a:rPr kumimoji="1" lang="en-US" altLang="zh-CN" dirty="0"/>
              <a:t>test</a:t>
            </a:r>
            <a:r>
              <a:rPr kumimoji="1" lang="zh-CN" altLang="en-US" dirty="0"/>
              <a:t> </a:t>
            </a:r>
            <a:r>
              <a:rPr kumimoji="1" lang="en-US" altLang="zh-CN" dirty="0"/>
              <a:t>conditions</a:t>
            </a:r>
            <a:endParaRPr kumimoji="1" lang="zh-CN" altLang="en-US" dirty="0"/>
          </a:p>
        </p:txBody>
      </p:sp>
      <p:pic>
        <p:nvPicPr>
          <p:cNvPr id="4" name="图片 3">
            <a:extLst>
              <a:ext uri="{FF2B5EF4-FFF2-40B4-BE49-F238E27FC236}">
                <a16:creationId xmlns:a16="http://schemas.microsoft.com/office/drawing/2014/main" id="{98C085FB-574D-59BF-5FE3-284D4CA13381}"/>
              </a:ext>
            </a:extLst>
          </p:cNvPr>
          <p:cNvPicPr>
            <a:picLocks noChangeAspect="1"/>
          </p:cNvPicPr>
          <p:nvPr/>
        </p:nvPicPr>
        <p:blipFill>
          <a:blip r:embed="rId2"/>
          <a:stretch>
            <a:fillRect/>
          </a:stretch>
        </p:blipFill>
        <p:spPr>
          <a:xfrm>
            <a:off x="118947" y="2207066"/>
            <a:ext cx="11954105" cy="966442"/>
          </a:xfrm>
          <a:prstGeom prst="rect">
            <a:avLst/>
          </a:prstGeom>
        </p:spPr>
      </p:pic>
      <p:graphicFrame>
        <p:nvGraphicFramePr>
          <p:cNvPr id="5" name="表格 4">
            <a:extLst>
              <a:ext uri="{FF2B5EF4-FFF2-40B4-BE49-F238E27FC236}">
                <a16:creationId xmlns:a16="http://schemas.microsoft.com/office/drawing/2014/main" id="{923B83EB-9F8D-3779-CE21-BAFA0BD82968}"/>
              </a:ext>
            </a:extLst>
          </p:cNvPr>
          <p:cNvGraphicFramePr>
            <a:graphicFrameLocks noGrp="1"/>
          </p:cNvGraphicFramePr>
          <p:nvPr>
            <p:extLst>
              <p:ext uri="{D42A27DB-BD31-4B8C-83A1-F6EECF244321}">
                <p14:modId xmlns:p14="http://schemas.microsoft.com/office/powerpoint/2010/main" val="1635794942"/>
              </p:ext>
            </p:extLst>
          </p:nvPr>
        </p:nvGraphicFramePr>
        <p:xfrm>
          <a:off x="762000" y="5547352"/>
          <a:ext cx="10999128" cy="1005840"/>
        </p:xfrm>
        <a:graphic>
          <a:graphicData uri="http://schemas.openxmlformats.org/drawingml/2006/table">
            <a:tbl>
              <a:tblPr firstRow="1" bandRow="1">
                <a:tableStyleId>{5C22544A-7EE6-4342-B048-85BDC9FD1C3A}</a:tableStyleId>
              </a:tblPr>
              <a:tblGrid>
                <a:gridCol w="2749782">
                  <a:extLst>
                    <a:ext uri="{9D8B030D-6E8A-4147-A177-3AD203B41FA5}">
                      <a16:colId xmlns:a16="http://schemas.microsoft.com/office/drawing/2014/main" val="1428209997"/>
                    </a:ext>
                  </a:extLst>
                </a:gridCol>
                <a:gridCol w="2749782">
                  <a:extLst>
                    <a:ext uri="{9D8B030D-6E8A-4147-A177-3AD203B41FA5}">
                      <a16:colId xmlns:a16="http://schemas.microsoft.com/office/drawing/2014/main" val="15305531"/>
                    </a:ext>
                  </a:extLst>
                </a:gridCol>
                <a:gridCol w="2749782">
                  <a:extLst>
                    <a:ext uri="{9D8B030D-6E8A-4147-A177-3AD203B41FA5}">
                      <a16:colId xmlns:a16="http://schemas.microsoft.com/office/drawing/2014/main" val="2012130091"/>
                    </a:ext>
                  </a:extLst>
                </a:gridCol>
                <a:gridCol w="2749782">
                  <a:extLst>
                    <a:ext uri="{9D8B030D-6E8A-4147-A177-3AD203B41FA5}">
                      <a16:colId xmlns:a16="http://schemas.microsoft.com/office/drawing/2014/main" val="1192486335"/>
                    </a:ext>
                  </a:extLst>
                </a:gridCol>
              </a:tblGrid>
              <a:tr h="161375">
                <a:tc gridSpan="2">
                  <a:txBody>
                    <a:bodyPr/>
                    <a:lstStyle/>
                    <a:p>
                      <a:pPr algn="ctr"/>
                      <a:r>
                        <a:rPr lang="en-US" altLang="zh-CN" sz="1800" dirty="0"/>
                        <a:t>Detection</a:t>
                      </a:r>
                      <a:endParaRPr lang="zh-CN" altLang="en-US" sz="1800" dirty="0"/>
                    </a:p>
                  </a:txBody>
                  <a:tcPr anchor="ctr"/>
                </a:tc>
                <a:tc hMerge="1">
                  <a:txBody>
                    <a:bodyPr/>
                    <a:lstStyle/>
                    <a:p>
                      <a:pPr algn="ctr"/>
                      <a:endParaRPr lang="zh-CN" altLang="en-US" dirty="0"/>
                    </a:p>
                  </a:txBody>
                  <a:tcPr anchor="ctr"/>
                </a:tc>
                <a:tc gridSpan="2">
                  <a:txBody>
                    <a:bodyPr/>
                    <a:lstStyle/>
                    <a:p>
                      <a:pPr algn="ctr"/>
                      <a:r>
                        <a:rPr lang="en-US" altLang="zh-CN" sz="1800" dirty="0"/>
                        <a:t>Tracking</a:t>
                      </a:r>
                      <a:endParaRPr lang="zh-CN" altLang="en-US" sz="1800" dirty="0"/>
                    </a:p>
                  </a:txBody>
                  <a:tcPr anchor="ctr"/>
                </a:tc>
                <a:tc hMerge="1">
                  <a:txBody>
                    <a:bodyPr/>
                    <a:lstStyle/>
                    <a:p>
                      <a:pPr algn="ctr"/>
                      <a:endParaRPr lang="zh-CN" altLang="en-US" dirty="0"/>
                    </a:p>
                  </a:txBody>
                  <a:tcPr anchor="ctr"/>
                </a:tc>
                <a:extLst>
                  <a:ext uri="{0D108BD9-81ED-4DB2-BD59-A6C34878D82A}">
                    <a16:rowId xmlns:a16="http://schemas.microsoft.com/office/drawing/2014/main" val="1077631192"/>
                  </a:ext>
                </a:extLst>
              </a:tr>
              <a:tr h="0">
                <a:tc>
                  <a:txBody>
                    <a:bodyPr/>
                    <a:lstStyle/>
                    <a:p>
                      <a:pPr algn="ctr"/>
                      <a:r>
                        <a:rPr lang="en-CA" altLang="zh-CN" sz="1800" b="1" kern="1200" dirty="0">
                          <a:solidFill>
                            <a:schemeClr val="dk1"/>
                          </a:solidFill>
                          <a:effectLst/>
                          <a:latin typeface="+mn-lt"/>
                          <a:ea typeface="+mn-ea"/>
                          <a:cs typeface="+mn-cs"/>
                        </a:rPr>
                        <a:t>Faster-RCNN-X101-FPN</a:t>
                      </a:r>
                      <a:r>
                        <a:rPr lang="zh-CN" altLang="en-US" sz="1800" b="1" kern="1200" dirty="0">
                          <a:solidFill>
                            <a:schemeClr val="dk1"/>
                          </a:solidFill>
                          <a:effectLst/>
                          <a:latin typeface="+mn-lt"/>
                          <a:ea typeface="+mn-ea"/>
                          <a:cs typeface="+mn-cs"/>
                        </a:rPr>
                        <a:t> </a:t>
                      </a:r>
                      <a:r>
                        <a:rPr lang="en-US" altLang="zh-CN" sz="1800" b="1" kern="1200" dirty="0">
                          <a:solidFill>
                            <a:schemeClr val="dk1"/>
                          </a:solidFill>
                          <a:effectLst/>
                          <a:latin typeface="+mn-lt"/>
                          <a:ea typeface="+mn-ea"/>
                          <a:cs typeface="+mn-cs"/>
                        </a:rPr>
                        <a:t>(X101)</a:t>
                      </a:r>
                      <a:endParaRPr lang="zh-CN" altLang="en-US" sz="1800" b="1" dirty="0"/>
                    </a:p>
                  </a:txBody>
                  <a:tcPr anchor="ctr"/>
                </a:tc>
                <a:tc>
                  <a:txBody>
                    <a:bodyPr/>
                    <a:lstStyle/>
                    <a:p>
                      <a:pPr algn="ctr"/>
                      <a:r>
                        <a:rPr lang="en-CA" altLang="zh-CN" sz="1800" kern="1200" dirty="0">
                          <a:solidFill>
                            <a:schemeClr val="dk1"/>
                          </a:solidFill>
                          <a:effectLst/>
                          <a:latin typeface="+mn-lt"/>
                          <a:ea typeface="+mn-ea"/>
                          <a:cs typeface="+mn-cs"/>
                        </a:rPr>
                        <a:t>Faster-RCNN-R101-FPN</a:t>
                      </a:r>
                      <a:r>
                        <a:rPr lang="zh-CN" altLang="en-US" sz="1800" kern="1200" dirty="0">
                          <a:solidFill>
                            <a:schemeClr val="dk1"/>
                          </a:solidFill>
                          <a:effectLst/>
                          <a:latin typeface="+mn-lt"/>
                          <a:ea typeface="+mn-ea"/>
                          <a:cs typeface="+mn-cs"/>
                        </a:rPr>
                        <a:t> </a:t>
                      </a:r>
                      <a:r>
                        <a:rPr lang="en-US" altLang="zh-CN" sz="1800" kern="1200" dirty="0">
                          <a:solidFill>
                            <a:schemeClr val="dk1"/>
                          </a:solidFill>
                          <a:effectLst/>
                          <a:latin typeface="+mn-lt"/>
                          <a:ea typeface="+mn-ea"/>
                          <a:cs typeface="+mn-cs"/>
                        </a:rPr>
                        <a:t>(R101)</a:t>
                      </a:r>
                      <a:r>
                        <a:rPr lang="zh-CN" altLang="zh-CN" sz="1800" dirty="0">
                          <a:effectLst/>
                        </a:rPr>
                        <a:t> </a:t>
                      </a:r>
                      <a:endParaRPr lang="zh-CN" altLang="en-US" sz="1800" dirty="0"/>
                    </a:p>
                  </a:txBody>
                  <a:tcPr anchor="ctr"/>
                </a:tc>
                <a:tc>
                  <a:txBody>
                    <a:bodyPr/>
                    <a:lstStyle/>
                    <a:p>
                      <a:pPr algn="ctr"/>
                      <a:r>
                        <a:rPr lang="en-US" altLang="zh-CN" sz="1800" b="1" kern="1200" dirty="0">
                          <a:solidFill>
                            <a:schemeClr val="dk1"/>
                          </a:solidFill>
                          <a:effectLst/>
                          <a:latin typeface="+mn-lt"/>
                          <a:ea typeface="+mn-ea"/>
                          <a:cs typeface="+mn-cs"/>
                        </a:rPr>
                        <a:t>JDE-1088x608</a:t>
                      </a:r>
                      <a:r>
                        <a:rPr lang="zh-CN" altLang="zh-CN" sz="1800" b="1" dirty="0">
                          <a:effectLst/>
                        </a:rPr>
                        <a:t> </a:t>
                      </a:r>
                      <a:endParaRPr lang="zh-CN" altLang="en-US" sz="1800" b="1" dirty="0"/>
                    </a:p>
                  </a:txBody>
                  <a:tcPr anchor="ctr"/>
                </a:tc>
                <a:tc>
                  <a:txBody>
                    <a:bodyPr/>
                    <a:lstStyle/>
                    <a:p>
                      <a:pPr algn="ctr"/>
                      <a:r>
                        <a:rPr lang="en-US" altLang="zh-CN" sz="1800" kern="1200" dirty="0">
                          <a:solidFill>
                            <a:schemeClr val="dk1"/>
                          </a:solidFill>
                          <a:effectLst/>
                          <a:latin typeface="+mn-lt"/>
                          <a:ea typeface="+mn-ea"/>
                          <a:cs typeface="+mn-cs"/>
                        </a:rPr>
                        <a:t>JDE-864x480</a:t>
                      </a:r>
                      <a:r>
                        <a:rPr lang="zh-CN" altLang="zh-CN" sz="1800" dirty="0">
                          <a:effectLst/>
                        </a:rPr>
                        <a:t> </a:t>
                      </a:r>
                      <a:endParaRPr lang="zh-CN" altLang="en-US" sz="1800" dirty="0"/>
                    </a:p>
                  </a:txBody>
                  <a:tcPr anchor="ctr"/>
                </a:tc>
                <a:extLst>
                  <a:ext uri="{0D108BD9-81ED-4DB2-BD59-A6C34878D82A}">
                    <a16:rowId xmlns:a16="http://schemas.microsoft.com/office/drawing/2014/main" val="1251049457"/>
                  </a:ext>
                </a:extLst>
              </a:tr>
            </a:tbl>
          </a:graphicData>
        </a:graphic>
      </p:graphicFrame>
      <p:sp>
        <p:nvSpPr>
          <p:cNvPr id="6" name="文本框 5">
            <a:extLst>
              <a:ext uri="{FF2B5EF4-FFF2-40B4-BE49-F238E27FC236}">
                <a16:creationId xmlns:a16="http://schemas.microsoft.com/office/drawing/2014/main" id="{7954CA03-5328-3CC7-3557-3198C10CE670}"/>
              </a:ext>
            </a:extLst>
          </p:cNvPr>
          <p:cNvSpPr txBox="1"/>
          <p:nvPr/>
        </p:nvSpPr>
        <p:spPr>
          <a:xfrm>
            <a:off x="1089658" y="6537342"/>
            <a:ext cx="6711696" cy="276999"/>
          </a:xfrm>
          <a:prstGeom prst="rect">
            <a:avLst/>
          </a:prstGeom>
          <a:noFill/>
        </p:spPr>
        <p:txBody>
          <a:bodyPr wrap="square" rtlCol="0">
            <a:spAutoFit/>
          </a:bodyPr>
          <a:lstStyle/>
          <a:p>
            <a:r>
              <a:rPr kumimoji="1" lang="en-US" altLang="zh-CN" sz="1200" dirty="0"/>
              <a:t>The</a:t>
            </a:r>
            <a:r>
              <a:rPr kumimoji="1" lang="zh-CN" altLang="en-US" sz="1200" dirty="0"/>
              <a:t> </a:t>
            </a:r>
            <a:r>
              <a:rPr kumimoji="1" lang="en-US" altLang="zh-CN" sz="1200" dirty="0"/>
              <a:t>model</a:t>
            </a:r>
            <a:r>
              <a:rPr kumimoji="1" lang="zh-CN" altLang="en-US" sz="1200" dirty="0"/>
              <a:t> </a:t>
            </a:r>
            <a:r>
              <a:rPr kumimoji="1" lang="en-US" altLang="zh-CN" sz="1200" dirty="0"/>
              <a:t>name</a:t>
            </a:r>
            <a:r>
              <a:rPr kumimoji="1" lang="zh-CN" altLang="en-US" sz="1200" dirty="0"/>
              <a:t> </a:t>
            </a:r>
            <a:r>
              <a:rPr kumimoji="1" lang="en-US" altLang="zh-CN" sz="1200" dirty="0"/>
              <a:t>in</a:t>
            </a:r>
            <a:r>
              <a:rPr kumimoji="1" lang="zh-CN" altLang="en-US" sz="1200" dirty="0"/>
              <a:t> </a:t>
            </a:r>
            <a:r>
              <a:rPr kumimoji="1" lang="en-US" altLang="zh-CN" sz="1200" dirty="0"/>
              <a:t>bold</a:t>
            </a:r>
            <a:r>
              <a:rPr kumimoji="1" lang="zh-CN" altLang="en-US" sz="1200" dirty="0"/>
              <a:t> </a:t>
            </a:r>
            <a:r>
              <a:rPr kumimoji="1" lang="en-US" altLang="zh-CN" sz="1200" dirty="0"/>
              <a:t>indicates</a:t>
            </a:r>
            <a:r>
              <a:rPr kumimoji="1" lang="zh-CN" altLang="en-US" sz="1200" dirty="0"/>
              <a:t> </a:t>
            </a:r>
            <a:r>
              <a:rPr kumimoji="1" lang="en-US" altLang="zh-CN" sz="1200" dirty="0"/>
              <a:t>the</a:t>
            </a:r>
            <a:r>
              <a:rPr kumimoji="1" lang="zh-CN" altLang="en-US" sz="1200" dirty="0"/>
              <a:t> </a:t>
            </a:r>
            <a:r>
              <a:rPr kumimoji="1" lang="en-US" altLang="zh-CN" sz="1200" dirty="0"/>
              <a:t>machine</a:t>
            </a:r>
            <a:r>
              <a:rPr kumimoji="1" lang="zh-CN" altLang="en-US" sz="1200" dirty="0"/>
              <a:t> </a:t>
            </a:r>
            <a:r>
              <a:rPr kumimoji="1" lang="en-US" altLang="zh-CN" sz="1200" dirty="0"/>
              <a:t>model</a:t>
            </a:r>
            <a:r>
              <a:rPr kumimoji="1" lang="zh-CN" altLang="en-US" sz="1200" dirty="0"/>
              <a:t> </a:t>
            </a:r>
            <a:r>
              <a:rPr kumimoji="1" lang="en-US" altLang="zh-CN" sz="1200" dirty="0"/>
              <a:t>used</a:t>
            </a:r>
            <a:r>
              <a:rPr kumimoji="1" lang="zh-CN" altLang="en-US" sz="1200" dirty="0"/>
              <a:t> </a:t>
            </a:r>
            <a:r>
              <a:rPr kumimoji="1" lang="en-US" altLang="zh-CN" sz="1200" dirty="0"/>
              <a:t>in</a:t>
            </a:r>
            <a:r>
              <a:rPr kumimoji="1" lang="zh-CN" altLang="en-US" sz="1200" dirty="0"/>
              <a:t> </a:t>
            </a:r>
            <a:r>
              <a:rPr kumimoji="1" lang="en-US" altLang="zh-CN" sz="1200" dirty="0"/>
              <a:t>CTC</a:t>
            </a:r>
            <a:endParaRPr kumimoji="1" lang="zh-CN" altLang="en-US" sz="1200" dirty="0"/>
          </a:p>
        </p:txBody>
      </p:sp>
    </p:spTree>
    <p:extLst>
      <p:ext uri="{BB962C8B-B14F-4D97-AF65-F5344CB8AC3E}">
        <p14:creationId xmlns:p14="http://schemas.microsoft.com/office/powerpoint/2010/main" val="337541647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3200" dirty="0"/>
              <a:t>Outline</a:t>
            </a:r>
            <a:endParaRPr lang="zh-CN" altLang="en-US" sz="3200" dirty="0"/>
          </a:p>
        </p:txBody>
      </p:sp>
      <p:sp>
        <p:nvSpPr>
          <p:cNvPr id="88" name="内容占位符 1"/>
          <p:cNvSpPr>
            <a:spLocks noGrp="1"/>
          </p:cNvSpPr>
          <p:nvPr>
            <p:ph idx="1"/>
          </p:nvPr>
        </p:nvSpPr>
        <p:spPr>
          <a:xfrm>
            <a:off x="766234" y="1246898"/>
            <a:ext cx="11091138" cy="4967287"/>
          </a:xfrm>
        </p:spPr>
        <p:txBody>
          <a:bodyPr/>
          <a:lstStyle/>
          <a:p>
            <a:r>
              <a:rPr kumimoji="1" lang="en-US" altLang="zh-CN" sz="2400" dirty="0">
                <a:latin typeface="Times New Roman" panose="02020603050405020304" pitchFamily="18" charset="0"/>
                <a:cs typeface="Times New Roman" panose="02020603050405020304" pitchFamily="18" charset="0"/>
              </a:rPr>
              <a:t>Description of combined pre-processing and post-processing</a:t>
            </a:r>
          </a:p>
          <a:p>
            <a:r>
              <a:rPr kumimoji="1" lang="en-US" altLang="zh-CN" sz="2400" dirty="0">
                <a:solidFill>
                  <a:srgbClr val="C00000"/>
                </a:solidFill>
                <a:latin typeface="Times New Roman" panose="02020603050405020304" pitchFamily="18" charset="0"/>
                <a:cs typeface="Times New Roman" panose="02020603050405020304" pitchFamily="18" charset="0"/>
              </a:rPr>
              <a:t>Experimental results</a:t>
            </a:r>
          </a:p>
          <a:p>
            <a:pPr lvl="1"/>
            <a:r>
              <a:rPr kumimoji="1" lang="en-US" altLang="zh-CN" sz="2400" dirty="0">
                <a:solidFill>
                  <a:schemeClr val="tx1"/>
                </a:solidFill>
                <a:latin typeface="Times New Roman" panose="02020603050405020304" pitchFamily="18" charset="0"/>
                <a:cs typeface="Times New Roman" panose="02020603050405020304" pitchFamily="18" charset="0"/>
              </a:rPr>
              <a:t>Under</a:t>
            </a:r>
            <a:r>
              <a:rPr kumimoji="1" lang="zh-CN" altLang="en-US" sz="2400" dirty="0">
                <a:solidFill>
                  <a:schemeClr val="tx1"/>
                </a:solidFill>
                <a:latin typeface="Times New Roman" panose="02020603050405020304" pitchFamily="18" charset="0"/>
                <a:cs typeface="Times New Roman" panose="02020603050405020304" pitchFamily="18" charset="0"/>
              </a:rPr>
              <a:t> </a:t>
            </a:r>
            <a:r>
              <a:rPr kumimoji="1" lang="en-US" altLang="zh-CN" sz="2400" dirty="0">
                <a:solidFill>
                  <a:schemeClr val="tx1"/>
                </a:solidFill>
                <a:latin typeface="Times New Roman" panose="02020603050405020304" pitchFamily="18" charset="0"/>
                <a:cs typeface="Times New Roman" panose="02020603050405020304" pitchFamily="18" charset="0"/>
              </a:rPr>
              <a:t>CTC</a:t>
            </a:r>
          </a:p>
          <a:p>
            <a:pPr lvl="1"/>
            <a:r>
              <a:rPr kumimoji="1" lang="en-US" altLang="zh-CN" sz="2400" dirty="0">
                <a:solidFill>
                  <a:schemeClr val="tx1"/>
                </a:solidFill>
                <a:latin typeface="Times New Roman" panose="02020603050405020304" pitchFamily="18" charset="0"/>
                <a:cs typeface="Times New Roman" panose="02020603050405020304" pitchFamily="18" charset="0"/>
              </a:rPr>
              <a:t>Beyond</a:t>
            </a:r>
            <a:r>
              <a:rPr kumimoji="1" lang="zh-CN" altLang="en-US" sz="2400" dirty="0">
                <a:solidFill>
                  <a:schemeClr val="tx1"/>
                </a:solidFill>
                <a:latin typeface="Times New Roman" panose="02020603050405020304" pitchFamily="18" charset="0"/>
                <a:cs typeface="Times New Roman" panose="02020603050405020304" pitchFamily="18" charset="0"/>
              </a:rPr>
              <a:t> </a:t>
            </a:r>
            <a:r>
              <a:rPr kumimoji="1" lang="en-US" altLang="zh-CN" sz="2400" dirty="0">
                <a:solidFill>
                  <a:schemeClr val="tx1"/>
                </a:solidFill>
                <a:latin typeface="Times New Roman" panose="02020603050405020304" pitchFamily="18" charset="0"/>
                <a:cs typeface="Times New Roman" panose="02020603050405020304" pitchFamily="18" charset="0"/>
              </a:rPr>
              <a:t>CTC</a:t>
            </a:r>
          </a:p>
          <a:p>
            <a:r>
              <a:rPr kumimoji="1" lang="en-US" altLang="zh-CN" sz="2400" dirty="0">
                <a:latin typeface="Times New Roman" panose="02020603050405020304" pitchFamily="18" charset="0"/>
                <a:cs typeface="Times New Roman" panose="02020603050405020304" pitchFamily="18" charset="0"/>
              </a:rPr>
              <a:t>Conclusion</a:t>
            </a:r>
          </a:p>
          <a:p>
            <a:endParaRPr kumimoji="1" lang="en-US" altLang="zh-CN" sz="2400" dirty="0">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rotWithShape="1">
          <a:blip r:embed="rId2"/>
          <a:srcRect r="59006"/>
          <a:stretch/>
        </p:blipFill>
        <p:spPr>
          <a:xfrm>
            <a:off x="-1" y="6360459"/>
            <a:ext cx="1063067" cy="497540"/>
          </a:xfrm>
          <a:prstGeom prst="rect">
            <a:avLst/>
          </a:prstGeom>
        </p:spPr>
      </p:pic>
    </p:spTree>
    <p:extLst>
      <p:ext uri="{BB962C8B-B14F-4D97-AF65-F5344CB8AC3E}">
        <p14:creationId xmlns:p14="http://schemas.microsoft.com/office/powerpoint/2010/main" val="278275409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1">
            <a:extLst>
              <a:ext uri="{FF2B5EF4-FFF2-40B4-BE49-F238E27FC236}">
                <a16:creationId xmlns:a16="http://schemas.microsoft.com/office/drawing/2014/main" id="{91D83144-F32A-414A-5058-029FBAA96508}"/>
              </a:ext>
            </a:extLst>
          </p:cNvPr>
          <p:cNvSpPr txBox="1">
            <a:spLocks/>
          </p:cNvSpPr>
          <p:nvPr/>
        </p:nvSpPr>
        <p:spPr bwMode="auto">
          <a:xfrm>
            <a:off x="766234" y="1246898"/>
            <a:ext cx="11091138"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51790" indent="-351790" algn="l" rtl="0" eaLnBrk="1" fontAlgn="base" hangingPunct="1">
              <a:spcBef>
                <a:spcPts val="450"/>
              </a:spcBef>
              <a:spcAft>
                <a:spcPct val="0"/>
              </a:spcAft>
              <a:buClr>
                <a:schemeClr val="accent2"/>
              </a:buClr>
              <a:buFont typeface="Wingdings" panose="05000000000000000000" pitchFamily="2" charset="2"/>
              <a:buChar char="o"/>
              <a:defRPr sz="2640">
                <a:solidFill>
                  <a:schemeClr val="tx1"/>
                </a:solidFill>
                <a:latin typeface="+mn-lt"/>
                <a:ea typeface="+mn-ea"/>
                <a:cs typeface="+mn-cs"/>
              </a:defRPr>
            </a:lvl1pPr>
            <a:lvl2pPr marL="681355" indent="-327660" algn="l" rtl="0" eaLnBrk="1" fontAlgn="base" hangingPunct="1">
              <a:spcBef>
                <a:spcPts val="450"/>
              </a:spcBef>
              <a:spcAft>
                <a:spcPct val="0"/>
              </a:spcAft>
              <a:buClr>
                <a:schemeClr val="accent2"/>
              </a:buClr>
              <a:buFont typeface="Wingdings" panose="05000000000000000000" pitchFamily="2" charset="2"/>
              <a:buChar char="n"/>
              <a:defRPr sz="2160">
                <a:solidFill>
                  <a:srgbClr val="0033CC"/>
                </a:solidFill>
                <a:latin typeface="+mn-lt"/>
                <a:ea typeface="+mn-ea"/>
              </a:defRPr>
            </a:lvl2pPr>
            <a:lvl3pPr marL="978535" indent="-296545" algn="l" rtl="0" eaLnBrk="1" fontAlgn="base" hangingPunct="1">
              <a:spcBef>
                <a:spcPts val="450"/>
              </a:spcBef>
              <a:spcAft>
                <a:spcPct val="0"/>
              </a:spcAft>
              <a:buClr>
                <a:schemeClr val="accent2"/>
              </a:buClr>
              <a:buFont typeface="Wingdings" panose="05000000000000000000" pitchFamily="2" charset="2"/>
              <a:buChar char="p"/>
              <a:defRPr sz="2160">
                <a:solidFill>
                  <a:srgbClr val="009900"/>
                </a:solidFill>
                <a:latin typeface="+mn-lt"/>
                <a:ea typeface="+mn-ea"/>
              </a:defRPr>
            </a:lvl3pPr>
            <a:lvl4pPr marL="1270000" indent="-290195" algn="l" rtl="0" eaLnBrk="1" fontAlgn="base" hangingPunct="1">
              <a:spcBef>
                <a:spcPts val="450"/>
              </a:spcBef>
              <a:spcAft>
                <a:spcPct val="0"/>
              </a:spcAft>
              <a:buClr>
                <a:schemeClr val="accent2"/>
              </a:buClr>
              <a:buFont typeface="Wingdings" panose="05000000000000000000" pitchFamily="2" charset="2"/>
              <a:buChar char="Ø"/>
              <a:defRPr sz="1500">
                <a:solidFill>
                  <a:schemeClr val="tx1"/>
                </a:solidFill>
                <a:latin typeface="+mn-lt"/>
                <a:ea typeface="+mn-ea"/>
              </a:defRPr>
            </a:lvl4pPr>
            <a:lvl5pPr marL="1570355" indent="-298450" algn="l" rtl="0" eaLnBrk="1" fontAlgn="base" hangingPunct="1">
              <a:spcBef>
                <a:spcPts val="450"/>
              </a:spcBef>
              <a:spcAft>
                <a:spcPct val="0"/>
              </a:spcAft>
              <a:buClr>
                <a:schemeClr val="accent2"/>
              </a:buClr>
              <a:buFont typeface="Wingdings" panose="05000000000000000000" pitchFamily="2" charset="2"/>
              <a:buChar char="§"/>
              <a:defRPr sz="1500">
                <a:solidFill>
                  <a:schemeClr val="tx1"/>
                </a:solidFill>
                <a:latin typeface="+mn-lt"/>
                <a:ea typeface="+mn-ea"/>
              </a:defRPr>
            </a:lvl5pPr>
            <a:lvl6pPr marL="1913255" indent="-298450" algn="l" rtl="0" eaLnBrk="1" fontAlgn="base" hangingPunct="1">
              <a:spcBef>
                <a:spcPct val="10000"/>
              </a:spcBef>
              <a:spcAft>
                <a:spcPct val="0"/>
              </a:spcAft>
              <a:buClr>
                <a:schemeClr val="accent2"/>
              </a:buClr>
              <a:buFont typeface="Wingdings" panose="05000000000000000000" pitchFamily="2" charset="2"/>
              <a:buChar char="§"/>
              <a:defRPr>
                <a:solidFill>
                  <a:schemeClr val="tx1"/>
                </a:solidFill>
                <a:latin typeface="+mn-lt"/>
                <a:ea typeface="+mn-ea"/>
              </a:defRPr>
            </a:lvl6pPr>
            <a:lvl7pPr marL="2256155" indent="-298450" algn="l" rtl="0" eaLnBrk="1" fontAlgn="base" hangingPunct="1">
              <a:spcBef>
                <a:spcPct val="10000"/>
              </a:spcBef>
              <a:spcAft>
                <a:spcPct val="0"/>
              </a:spcAft>
              <a:buClr>
                <a:schemeClr val="accent2"/>
              </a:buClr>
              <a:buFont typeface="Wingdings" panose="05000000000000000000" pitchFamily="2" charset="2"/>
              <a:buChar char="§"/>
              <a:defRPr>
                <a:solidFill>
                  <a:schemeClr val="tx1"/>
                </a:solidFill>
                <a:latin typeface="+mn-lt"/>
                <a:ea typeface="+mn-ea"/>
              </a:defRPr>
            </a:lvl7pPr>
            <a:lvl8pPr marL="2599055" indent="-298450" algn="l" rtl="0" eaLnBrk="1" fontAlgn="base" hangingPunct="1">
              <a:spcBef>
                <a:spcPct val="10000"/>
              </a:spcBef>
              <a:spcAft>
                <a:spcPct val="0"/>
              </a:spcAft>
              <a:buClr>
                <a:schemeClr val="accent2"/>
              </a:buClr>
              <a:buFont typeface="Wingdings" panose="05000000000000000000" pitchFamily="2" charset="2"/>
              <a:buChar char="§"/>
              <a:defRPr>
                <a:solidFill>
                  <a:schemeClr val="tx1"/>
                </a:solidFill>
                <a:latin typeface="+mn-lt"/>
                <a:ea typeface="+mn-ea"/>
              </a:defRPr>
            </a:lvl8pPr>
            <a:lvl9pPr marL="2941955" indent="-298450" algn="l" rtl="0" eaLnBrk="1" fontAlgn="base" hangingPunct="1">
              <a:spcBef>
                <a:spcPct val="10000"/>
              </a:spcBef>
              <a:spcAft>
                <a:spcPct val="0"/>
              </a:spcAft>
              <a:buClr>
                <a:schemeClr val="accent2"/>
              </a:buClr>
              <a:buFont typeface="Wingdings" panose="05000000000000000000" pitchFamily="2" charset="2"/>
              <a:buChar char="§"/>
              <a:defRPr>
                <a:solidFill>
                  <a:schemeClr val="tx1"/>
                </a:solidFill>
                <a:latin typeface="+mn-lt"/>
                <a:ea typeface="+mn-ea"/>
              </a:defRPr>
            </a:lvl9pPr>
          </a:lstStyle>
          <a:p>
            <a:r>
              <a:rPr kumimoji="1" lang="en-US" altLang="zh-CN" sz="2400" kern="0" dirty="0">
                <a:latin typeface="Times New Roman" panose="02020603050405020304" pitchFamily="18" charset="0"/>
                <a:cs typeface="Times New Roman" panose="02020603050405020304" pitchFamily="18" charset="0"/>
              </a:rPr>
              <a:t>Performance</a:t>
            </a:r>
            <a:r>
              <a:rPr kumimoji="1" lang="zh-CN" altLang="en-US" sz="2400" kern="0" dirty="0">
                <a:latin typeface="Times New Roman" panose="02020603050405020304" pitchFamily="18" charset="0"/>
                <a:cs typeface="Times New Roman" panose="02020603050405020304" pitchFamily="18" charset="0"/>
              </a:rPr>
              <a:t> </a:t>
            </a:r>
            <a:r>
              <a:rPr kumimoji="1" lang="en-US" altLang="zh-CN" sz="2400" kern="0" dirty="0">
                <a:latin typeface="Times New Roman" panose="02020603050405020304" pitchFamily="18" charset="0"/>
                <a:cs typeface="Times New Roman" panose="02020603050405020304" pitchFamily="18" charset="0"/>
              </a:rPr>
              <a:t>comparison</a:t>
            </a:r>
            <a:r>
              <a:rPr kumimoji="1" lang="zh-CN" altLang="en-US" sz="2400" kern="0" dirty="0">
                <a:latin typeface="Times New Roman" panose="02020603050405020304" pitchFamily="18" charset="0"/>
                <a:cs typeface="Times New Roman" panose="02020603050405020304" pitchFamily="18" charset="0"/>
              </a:rPr>
              <a:t> </a:t>
            </a:r>
            <a:r>
              <a:rPr kumimoji="1" lang="en-US" altLang="zh-CN" sz="2400" kern="0" dirty="0">
                <a:latin typeface="Times New Roman" panose="02020603050405020304" pitchFamily="18" charset="0"/>
                <a:cs typeface="Times New Roman" panose="02020603050405020304" pitchFamily="18" charset="0"/>
              </a:rPr>
              <a:t>for</a:t>
            </a:r>
            <a:r>
              <a:rPr kumimoji="1" lang="zh-CN" altLang="en-US" sz="2400" kern="0" dirty="0">
                <a:latin typeface="Times New Roman" panose="02020603050405020304" pitchFamily="18" charset="0"/>
                <a:cs typeface="Times New Roman" panose="02020603050405020304" pitchFamily="18" charset="0"/>
              </a:rPr>
              <a:t> </a:t>
            </a:r>
            <a:r>
              <a:rPr kumimoji="1" lang="en-US" altLang="zh-CN" sz="2400" kern="0" dirty="0">
                <a:latin typeface="Times New Roman" panose="02020603050405020304" pitchFamily="18" charset="0"/>
                <a:cs typeface="Times New Roman" panose="02020603050405020304" pitchFamily="18" charset="0"/>
              </a:rPr>
              <a:t>detection</a:t>
            </a:r>
            <a:r>
              <a:rPr kumimoji="1" lang="zh-CN" altLang="en-US" sz="2400" kern="0" dirty="0">
                <a:latin typeface="Times New Roman" panose="02020603050405020304" pitchFamily="18" charset="0"/>
                <a:cs typeface="Times New Roman" panose="02020603050405020304" pitchFamily="18" charset="0"/>
              </a:rPr>
              <a:t> </a:t>
            </a:r>
            <a:r>
              <a:rPr kumimoji="1" lang="en-US" altLang="zh-CN" sz="2400" kern="0" dirty="0">
                <a:latin typeface="Times New Roman" panose="02020603050405020304" pitchFamily="18" charset="0"/>
                <a:cs typeface="Times New Roman" panose="02020603050405020304" pitchFamily="18" charset="0"/>
              </a:rPr>
              <a:t>and</a:t>
            </a:r>
            <a:r>
              <a:rPr kumimoji="1" lang="zh-CN" altLang="en-US" sz="2400" kern="0" dirty="0">
                <a:latin typeface="Times New Roman" panose="02020603050405020304" pitchFamily="18" charset="0"/>
                <a:cs typeface="Times New Roman" panose="02020603050405020304" pitchFamily="18" charset="0"/>
              </a:rPr>
              <a:t> </a:t>
            </a:r>
            <a:r>
              <a:rPr kumimoji="1" lang="en-US" altLang="zh-CN" sz="2400" kern="0" dirty="0">
                <a:latin typeface="Times New Roman" panose="02020603050405020304" pitchFamily="18" charset="0"/>
                <a:cs typeface="Times New Roman" panose="02020603050405020304" pitchFamily="18" charset="0"/>
              </a:rPr>
              <a:t>tracking</a:t>
            </a:r>
            <a:r>
              <a:rPr kumimoji="1" lang="zh-CN" altLang="en-US" sz="2400" kern="0" dirty="0">
                <a:latin typeface="Times New Roman" panose="02020603050405020304" pitchFamily="18" charset="0"/>
                <a:cs typeface="Times New Roman" panose="02020603050405020304" pitchFamily="18" charset="0"/>
              </a:rPr>
              <a:t> </a:t>
            </a:r>
            <a:r>
              <a:rPr kumimoji="1" lang="en-US" altLang="zh-CN" sz="2400" kern="0" dirty="0">
                <a:latin typeface="Times New Roman" panose="02020603050405020304" pitchFamily="18" charset="0"/>
                <a:cs typeface="Times New Roman" panose="02020603050405020304" pitchFamily="18" charset="0"/>
              </a:rPr>
              <a:t>tasks,</a:t>
            </a:r>
            <a:r>
              <a:rPr kumimoji="1" lang="zh-CN" altLang="en-US" sz="2400" kern="0" dirty="0">
                <a:latin typeface="Times New Roman" panose="02020603050405020304" pitchFamily="18" charset="0"/>
                <a:cs typeface="Times New Roman" panose="02020603050405020304" pitchFamily="18" charset="0"/>
              </a:rPr>
              <a:t> </a:t>
            </a:r>
            <a:r>
              <a:rPr kumimoji="1" lang="en-US" altLang="zh-CN" sz="2400" kern="0" dirty="0">
                <a:latin typeface="Times New Roman" panose="02020603050405020304" pitchFamily="18" charset="0"/>
                <a:cs typeface="Times New Roman" panose="02020603050405020304" pitchFamily="18" charset="0"/>
              </a:rPr>
              <a:t>between</a:t>
            </a:r>
          </a:p>
          <a:p>
            <a:pPr lvl="1"/>
            <a:r>
              <a:rPr kumimoji="1" lang="en-US" altLang="zh-CN" sz="2400" kern="0" dirty="0">
                <a:solidFill>
                  <a:schemeClr val="tx1"/>
                </a:solidFill>
                <a:latin typeface="Times New Roman" panose="02020603050405020304" pitchFamily="18" charset="0"/>
                <a:cs typeface="Times New Roman" panose="02020603050405020304" pitchFamily="18" charset="0"/>
              </a:rPr>
              <a:t>Pre-</a:t>
            </a:r>
            <a:r>
              <a:rPr kumimoji="1" lang="zh-CN" altLang="en-US" sz="2400" kern="0" dirty="0">
                <a:solidFill>
                  <a:schemeClr val="tx1"/>
                </a:solidFill>
                <a:latin typeface="Times New Roman" panose="02020603050405020304" pitchFamily="18" charset="0"/>
                <a:cs typeface="Times New Roman" panose="02020603050405020304" pitchFamily="18" charset="0"/>
              </a:rPr>
              <a:t> </a:t>
            </a:r>
            <a:r>
              <a:rPr kumimoji="1" lang="en-US" altLang="zh-CN" sz="2400" kern="0" dirty="0">
                <a:solidFill>
                  <a:schemeClr val="tx1"/>
                </a:solidFill>
                <a:latin typeface="Times New Roman" panose="02020603050405020304" pitchFamily="18" charset="0"/>
                <a:cs typeface="Times New Roman" panose="02020603050405020304" pitchFamily="18" charset="0"/>
              </a:rPr>
              <a:t>and</a:t>
            </a:r>
            <a:r>
              <a:rPr kumimoji="1" lang="zh-CN" altLang="en-US" sz="2400" kern="0" dirty="0">
                <a:solidFill>
                  <a:schemeClr val="tx1"/>
                </a:solidFill>
                <a:latin typeface="Times New Roman" panose="02020603050405020304" pitchFamily="18" charset="0"/>
                <a:cs typeface="Times New Roman" panose="02020603050405020304" pitchFamily="18" charset="0"/>
              </a:rPr>
              <a:t> </a:t>
            </a:r>
            <a:r>
              <a:rPr kumimoji="1" lang="en-US" altLang="zh-CN" sz="2400" kern="0" dirty="0">
                <a:solidFill>
                  <a:schemeClr val="tx1"/>
                </a:solidFill>
                <a:latin typeface="Times New Roman" panose="02020603050405020304" pitchFamily="18" charset="0"/>
                <a:cs typeface="Times New Roman" panose="02020603050405020304" pitchFamily="18" charset="0"/>
              </a:rPr>
              <a:t>post-process:</a:t>
            </a:r>
            <a:r>
              <a:rPr kumimoji="1" lang="zh-CN" altLang="en-US" sz="2400" kern="0" dirty="0">
                <a:solidFill>
                  <a:schemeClr val="tx1"/>
                </a:solidFill>
                <a:latin typeface="Times New Roman" panose="02020603050405020304" pitchFamily="18" charset="0"/>
                <a:cs typeface="Times New Roman" panose="02020603050405020304" pitchFamily="18" charset="0"/>
              </a:rPr>
              <a:t> </a:t>
            </a:r>
            <a:r>
              <a:rPr kumimoji="1" lang="en-US" altLang="zh-CN" sz="2400" kern="0" dirty="0">
                <a:solidFill>
                  <a:schemeClr val="tx1"/>
                </a:solidFill>
                <a:latin typeface="Times New Roman" panose="02020603050405020304" pitchFamily="18" charset="0"/>
                <a:cs typeface="Times New Roman" panose="02020603050405020304" pitchFamily="18" charset="0"/>
              </a:rPr>
              <a:t>both pre-processing and post-processing enabling</a:t>
            </a:r>
          </a:p>
          <a:p>
            <a:pPr lvl="1"/>
            <a:r>
              <a:rPr kumimoji="1" lang="en-US" altLang="zh-CN" sz="2400" kern="0" dirty="0">
                <a:solidFill>
                  <a:schemeClr val="tx1"/>
                </a:solidFill>
                <a:latin typeface="Times New Roman" panose="02020603050405020304" pitchFamily="18" charset="0"/>
                <a:cs typeface="Times New Roman" panose="02020603050405020304" pitchFamily="18" charset="0"/>
              </a:rPr>
              <a:t>Pre-process:</a:t>
            </a:r>
            <a:r>
              <a:rPr kumimoji="1" lang="zh-CN" altLang="en-US" sz="2400" kern="0" dirty="0">
                <a:solidFill>
                  <a:schemeClr val="tx1"/>
                </a:solidFill>
                <a:latin typeface="Times New Roman" panose="02020603050405020304" pitchFamily="18" charset="0"/>
                <a:cs typeface="Times New Roman" panose="02020603050405020304" pitchFamily="18" charset="0"/>
              </a:rPr>
              <a:t> </a:t>
            </a:r>
            <a:r>
              <a:rPr kumimoji="1" lang="en-US" altLang="zh-CN" sz="2400" dirty="0">
                <a:solidFill>
                  <a:schemeClr val="tx1"/>
                </a:solidFill>
              </a:rPr>
              <a:t>JVET-AD0047</a:t>
            </a:r>
          </a:p>
          <a:p>
            <a:pPr lvl="1"/>
            <a:r>
              <a:rPr kumimoji="1" lang="en-US" altLang="zh-CN" sz="2400" kern="0" dirty="0">
                <a:solidFill>
                  <a:schemeClr val="tx1"/>
                </a:solidFill>
                <a:latin typeface="Times New Roman" panose="02020603050405020304" pitchFamily="18" charset="0"/>
                <a:cs typeface="Times New Roman" panose="02020603050405020304" pitchFamily="18" charset="0"/>
              </a:rPr>
              <a:t>Post-process:</a:t>
            </a:r>
            <a:r>
              <a:rPr kumimoji="1" lang="zh-CN" altLang="en-US" sz="2400" kern="0" dirty="0">
                <a:solidFill>
                  <a:schemeClr val="tx1"/>
                </a:solidFill>
                <a:latin typeface="Times New Roman" panose="02020603050405020304" pitchFamily="18" charset="0"/>
                <a:cs typeface="Times New Roman" panose="02020603050405020304" pitchFamily="18" charset="0"/>
              </a:rPr>
              <a:t> </a:t>
            </a:r>
            <a:r>
              <a:rPr kumimoji="1" lang="en-US" altLang="zh-CN" sz="2400" dirty="0">
                <a:solidFill>
                  <a:schemeClr val="tx1"/>
                </a:solidFill>
              </a:rPr>
              <a:t>JVET-AG0212</a:t>
            </a:r>
          </a:p>
          <a:p>
            <a:pPr lvl="1"/>
            <a:endParaRPr kumimoji="1" lang="en-US" altLang="zh-CN" sz="2400" dirty="0">
              <a:solidFill>
                <a:schemeClr val="tx1"/>
              </a:solidFill>
            </a:endParaRPr>
          </a:p>
          <a:p>
            <a:pPr lvl="1"/>
            <a:endParaRPr kumimoji="1" lang="en-US" altLang="zh-CN" sz="2400" kern="0" dirty="0">
              <a:solidFill>
                <a:schemeClr val="tx1"/>
              </a:solidFill>
              <a:latin typeface="Times New Roman" panose="02020603050405020304" pitchFamily="18" charset="0"/>
              <a:cs typeface="Times New Roman" panose="02020603050405020304" pitchFamily="18" charset="0"/>
            </a:endParaRPr>
          </a:p>
          <a:p>
            <a:pPr lvl="1"/>
            <a:endParaRPr kumimoji="1" lang="en-US" altLang="zh-CN" sz="2400" kern="0" dirty="0">
              <a:solidFill>
                <a:schemeClr val="tx1"/>
              </a:solidFill>
              <a:latin typeface="Times New Roman" panose="02020603050405020304" pitchFamily="18" charset="0"/>
              <a:cs typeface="Times New Roman" panose="02020603050405020304" pitchFamily="18" charset="0"/>
            </a:endParaRPr>
          </a:p>
          <a:p>
            <a:pPr lvl="1"/>
            <a:endParaRPr kumimoji="1" lang="en-US" altLang="zh-CN" sz="2400" kern="0" dirty="0">
              <a:solidFill>
                <a:schemeClr val="tx1"/>
              </a:solidFill>
              <a:latin typeface="Times New Roman" panose="02020603050405020304" pitchFamily="18" charset="0"/>
              <a:cs typeface="Times New Roman" panose="02020603050405020304" pitchFamily="18" charset="0"/>
            </a:endParaRPr>
          </a:p>
          <a:p>
            <a:pPr lvl="1"/>
            <a:endParaRPr kumimoji="1" lang="en-US" altLang="zh-CN" sz="2400" kern="0" dirty="0">
              <a:solidFill>
                <a:schemeClr val="tx1"/>
              </a:solidFill>
              <a:latin typeface="Times New Roman" panose="02020603050405020304" pitchFamily="18" charset="0"/>
              <a:cs typeface="Times New Roman" panose="02020603050405020304" pitchFamily="18" charset="0"/>
            </a:endParaRPr>
          </a:p>
          <a:p>
            <a:pPr lvl="1"/>
            <a:endParaRPr kumimoji="1" lang="en-US" altLang="zh-CN" sz="2400" kern="0" dirty="0">
              <a:solidFill>
                <a:schemeClr val="tx1"/>
              </a:solidFill>
              <a:latin typeface="Times New Roman" panose="02020603050405020304" pitchFamily="18" charset="0"/>
              <a:cs typeface="Times New Roman" panose="02020603050405020304" pitchFamily="18" charset="0"/>
            </a:endParaRPr>
          </a:p>
          <a:p>
            <a:pPr lvl="1"/>
            <a:endParaRPr kumimoji="1" lang="en-US" altLang="zh-CN" sz="2400" kern="0" dirty="0">
              <a:solidFill>
                <a:schemeClr val="tx1"/>
              </a:solidFill>
              <a:latin typeface="Times New Roman" panose="02020603050405020304" pitchFamily="18" charset="0"/>
              <a:cs typeface="Times New Roman" panose="02020603050405020304" pitchFamily="18" charset="0"/>
            </a:endParaRPr>
          </a:p>
          <a:p>
            <a:pPr lvl="1"/>
            <a:r>
              <a:rPr kumimoji="1" lang="en-US" altLang="zh-CN" sz="2400" kern="0" dirty="0">
                <a:solidFill>
                  <a:srgbClr val="C00000"/>
                </a:solidFill>
                <a:latin typeface="Times New Roman" panose="02020603050405020304" pitchFamily="18" charset="0"/>
                <a:cs typeface="Times New Roman" panose="02020603050405020304" pitchFamily="18" charset="0"/>
              </a:rPr>
              <a:t>Better coding gain </a:t>
            </a:r>
            <a:r>
              <a:rPr kumimoji="1" lang="en-US" altLang="zh-CN" sz="2400" kern="0" dirty="0">
                <a:solidFill>
                  <a:schemeClr val="tx1"/>
                </a:solidFill>
                <a:latin typeface="Times New Roman" panose="02020603050405020304" pitchFamily="18" charset="0"/>
                <a:cs typeface="Times New Roman" panose="02020603050405020304" pitchFamily="18" charset="0"/>
              </a:rPr>
              <a:t>can be achieved from combined pre-processing and post-processing compared with individually enabling pre-processing or post-processing</a:t>
            </a:r>
          </a:p>
          <a:p>
            <a:pPr lvl="1"/>
            <a:endParaRPr kumimoji="1" lang="en-US" altLang="zh-CN" sz="2400" kern="0" dirty="0">
              <a:solidFill>
                <a:schemeClr val="tx1"/>
              </a:solidFill>
              <a:latin typeface="Times New Roman" panose="02020603050405020304" pitchFamily="18" charset="0"/>
              <a:cs typeface="Times New Roman" panose="02020603050405020304" pitchFamily="18" charset="0"/>
            </a:endParaRPr>
          </a:p>
        </p:txBody>
      </p:sp>
      <p:graphicFrame>
        <p:nvGraphicFramePr>
          <p:cNvPr id="4" name="内容占位符 3">
            <a:extLst>
              <a:ext uri="{FF2B5EF4-FFF2-40B4-BE49-F238E27FC236}">
                <a16:creationId xmlns:a16="http://schemas.microsoft.com/office/drawing/2014/main" id="{234EDB0C-C2FF-22C9-4519-93ED92A193AA}"/>
              </a:ext>
            </a:extLst>
          </p:cNvPr>
          <p:cNvGraphicFramePr>
            <a:graphicFrameLocks noGrp="1"/>
          </p:cNvGraphicFramePr>
          <p:nvPr>
            <p:ph idx="1"/>
            <p:extLst>
              <p:ext uri="{D42A27DB-BD31-4B8C-83A1-F6EECF244321}">
                <p14:modId xmlns:p14="http://schemas.microsoft.com/office/powerpoint/2010/main" val="3985276455"/>
              </p:ext>
            </p:extLst>
          </p:nvPr>
        </p:nvGraphicFramePr>
        <p:xfrm>
          <a:off x="977802" y="3076520"/>
          <a:ext cx="10668001" cy="2534580"/>
        </p:xfrm>
        <a:graphic>
          <a:graphicData uri="http://schemas.openxmlformats.org/drawingml/2006/table">
            <a:tbl>
              <a:tblPr firstRow="1" firstCol="1" bandRow="1">
                <a:tableStyleId>{5C22544A-7EE6-4342-B048-85BDC9FD1C3A}</a:tableStyleId>
              </a:tblPr>
              <a:tblGrid>
                <a:gridCol w="1276322">
                  <a:extLst>
                    <a:ext uri="{9D8B030D-6E8A-4147-A177-3AD203B41FA5}">
                      <a16:colId xmlns:a16="http://schemas.microsoft.com/office/drawing/2014/main" val="3847354530"/>
                    </a:ext>
                  </a:extLst>
                </a:gridCol>
                <a:gridCol w="1223159">
                  <a:extLst>
                    <a:ext uri="{9D8B030D-6E8A-4147-A177-3AD203B41FA5}">
                      <a16:colId xmlns:a16="http://schemas.microsoft.com/office/drawing/2014/main" val="4108646721"/>
                    </a:ext>
                  </a:extLst>
                </a:gridCol>
                <a:gridCol w="2125683">
                  <a:extLst>
                    <a:ext uri="{9D8B030D-6E8A-4147-A177-3AD203B41FA5}">
                      <a16:colId xmlns:a16="http://schemas.microsoft.com/office/drawing/2014/main" val="2893976338"/>
                    </a:ext>
                  </a:extLst>
                </a:gridCol>
                <a:gridCol w="2014279">
                  <a:extLst>
                    <a:ext uri="{9D8B030D-6E8A-4147-A177-3AD203B41FA5}">
                      <a16:colId xmlns:a16="http://schemas.microsoft.com/office/drawing/2014/main" val="3362005187"/>
                    </a:ext>
                  </a:extLst>
                </a:gridCol>
                <a:gridCol w="2014279">
                  <a:extLst>
                    <a:ext uri="{9D8B030D-6E8A-4147-A177-3AD203B41FA5}">
                      <a16:colId xmlns:a16="http://schemas.microsoft.com/office/drawing/2014/main" val="410260875"/>
                    </a:ext>
                  </a:extLst>
                </a:gridCol>
                <a:gridCol w="2014279">
                  <a:extLst>
                    <a:ext uri="{9D8B030D-6E8A-4147-A177-3AD203B41FA5}">
                      <a16:colId xmlns:a16="http://schemas.microsoft.com/office/drawing/2014/main" val="3005230334"/>
                    </a:ext>
                  </a:extLst>
                </a:gridCol>
              </a:tblGrid>
              <a:tr h="30234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Task</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Dataset</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Methods</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RA </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LD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AI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3789091176"/>
                  </a:ext>
                </a:extLst>
              </a:tr>
              <a:tr h="372039">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Detection</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SFU-HW</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Pre-process</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latin typeface="Times New Roman" panose="02020603050405020304" pitchFamily="18" charset="0"/>
                          <a:ea typeface="DengXian" panose="02010600030101010101" pitchFamily="2" charset="-122"/>
                        </a:rPr>
                        <a:t>-16.17%</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latin typeface="Times New Roman" panose="02020603050405020304" pitchFamily="18" charset="0"/>
                          <a:ea typeface="DengXian" panose="02010600030101010101" pitchFamily="2" charset="-122"/>
                        </a:rPr>
                        <a:t>-10.72%</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latin typeface="Times New Roman" panose="02020603050405020304" pitchFamily="18" charset="0"/>
                          <a:ea typeface="DengXian" panose="02010600030101010101" pitchFamily="2" charset="-122"/>
                        </a:rPr>
                        <a:t>-23.30%</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3162468208"/>
                  </a:ext>
                </a:extLst>
              </a:tr>
              <a:tr h="372039">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Post-process</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latin typeface="Times New Roman" panose="02020603050405020304" pitchFamily="18" charset="0"/>
                          <a:ea typeface="DengXian" panose="02010600030101010101" pitchFamily="2" charset="-122"/>
                        </a:rPr>
                        <a:t>-18.64%</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latin typeface="Times New Roman" panose="02020603050405020304" pitchFamily="18" charset="0"/>
                          <a:ea typeface="DengXian" panose="02010600030101010101" pitchFamily="2" charset="-122"/>
                        </a:rPr>
                        <a:t>-26.35%</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latin typeface="Times New Roman" panose="02020603050405020304" pitchFamily="18" charset="0"/>
                          <a:ea typeface="DengXian" panose="02010600030101010101" pitchFamily="2" charset="-122"/>
                        </a:rPr>
                        <a:t>-33.70%</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4292991383"/>
                  </a:ext>
                </a:extLst>
              </a:tr>
              <a:tr h="372039">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Pre- and post-process</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b="1" dirty="0">
                          <a:effectLst/>
                          <a:latin typeface="Times New Roman" panose="02020603050405020304" pitchFamily="18" charset="0"/>
                          <a:ea typeface="DengXian" panose="02010600030101010101" pitchFamily="2" charset="-122"/>
                        </a:rPr>
                        <a:t>-30.04%</a:t>
                      </a:r>
                      <a:endParaRPr lang="zh-CN" sz="1600" b="1"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b="1">
                          <a:effectLst/>
                          <a:latin typeface="Times New Roman" panose="02020603050405020304" pitchFamily="18" charset="0"/>
                          <a:ea typeface="DengXian" panose="02010600030101010101" pitchFamily="2" charset="-122"/>
                        </a:rPr>
                        <a:t>-30.12%</a:t>
                      </a:r>
                      <a:endParaRPr lang="zh-CN" sz="1600" b="1">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b="1" dirty="0">
                          <a:effectLst/>
                          <a:latin typeface="Times New Roman" panose="02020603050405020304" pitchFamily="18" charset="0"/>
                          <a:ea typeface="DengXian" panose="02010600030101010101" pitchFamily="2" charset="-122"/>
                        </a:rPr>
                        <a:t>-46.05%</a:t>
                      </a:r>
                      <a:endParaRPr lang="zh-CN" sz="1600" b="1" dirty="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2723639635"/>
                  </a:ext>
                </a:extLst>
              </a:tr>
              <a:tr h="372039">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Tracking</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TVD</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Pre-process</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latin typeface="Times New Roman" panose="02020603050405020304" pitchFamily="18" charset="0"/>
                          <a:ea typeface="DengXian" panose="02010600030101010101" pitchFamily="2" charset="-122"/>
                        </a:rPr>
                        <a:t>-5</a:t>
                      </a:r>
                      <a:r>
                        <a:rPr lang="en-US" altLang="zh-CN" sz="1600" dirty="0">
                          <a:effectLst/>
                          <a:latin typeface="Times New Roman" panose="02020603050405020304" pitchFamily="18" charset="0"/>
                          <a:ea typeface="DengXian" panose="02010600030101010101" pitchFamily="2" charset="-122"/>
                        </a:rPr>
                        <a:t>4</a:t>
                      </a:r>
                      <a:r>
                        <a:rPr lang="en-US" sz="1600" dirty="0">
                          <a:effectLst/>
                          <a:latin typeface="Times New Roman" panose="02020603050405020304" pitchFamily="18" charset="0"/>
                          <a:ea typeface="DengXian" panose="02010600030101010101" pitchFamily="2" charset="-122"/>
                        </a:rPr>
                        <a:t>.</a:t>
                      </a:r>
                      <a:r>
                        <a:rPr lang="en-US" altLang="zh-CN" sz="1600" dirty="0">
                          <a:effectLst/>
                          <a:latin typeface="Times New Roman" panose="02020603050405020304" pitchFamily="18" charset="0"/>
                          <a:ea typeface="DengXian" panose="02010600030101010101" pitchFamily="2" charset="-122"/>
                        </a:rPr>
                        <a:t>08</a:t>
                      </a:r>
                      <a:r>
                        <a:rPr lang="en-US" sz="1600" dirty="0">
                          <a:effectLst/>
                          <a:latin typeface="Times New Roman" panose="02020603050405020304" pitchFamily="18" charset="0"/>
                          <a:ea typeface="DengXian" panose="02010600030101010101" pitchFamily="2" charset="-122"/>
                        </a:rPr>
                        <a:t>%</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latin typeface="Times New Roman" panose="02020603050405020304" pitchFamily="18" charset="0"/>
                          <a:ea typeface="DengXian" panose="02010600030101010101" pitchFamily="2" charset="-122"/>
                        </a:rPr>
                        <a:t>-41.95%</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latin typeface="Times New Roman" panose="02020603050405020304" pitchFamily="18" charset="0"/>
                          <a:ea typeface="DengXian" panose="02010600030101010101" pitchFamily="2" charset="-122"/>
                        </a:rPr>
                        <a:t>-61.38%</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2408145419"/>
                  </a:ext>
                </a:extLst>
              </a:tr>
              <a:tr h="372039">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Post-process</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latin typeface="Times New Roman" panose="02020603050405020304" pitchFamily="18" charset="0"/>
                          <a:ea typeface="DengXian" panose="02010600030101010101" pitchFamily="2" charset="-122"/>
                        </a:rPr>
                        <a:t>-27.86%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latin typeface="Times New Roman" panose="02020603050405020304" pitchFamily="18" charset="0"/>
                          <a:ea typeface="DengXian" panose="02010600030101010101" pitchFamily="2" charset="-122"/>
                        </a:rPr>
                        <a:t>-42.96%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latin typeface="Times New Roman" panose="02020603050405020304" pitchFamily="18" charset="0"/>
                          <a:ea typeface="DengXian" panose="02010600030101010101" pitchFamily="2" charset="-122"/>
                        </a:rPr>
                        <a:t>-38.88%</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449320683"/>
                  </a:ext>
                </a:extLst>
              </a:tr>
              <a:tr h="372039">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Pre- and post-process</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b="1" dirty="0">
                          <a:effectLst/>
                          <a:latin typeface="Times New Roman" panose="02020603050405020304" pitchFamily="18" charset="0"/>
                          <a:ea typeface="DengXian" panose="02010600030101010101" pitchFamily="2" charset="-122"/>
                        </a:rPr>
                        <a:t>-64.35%</a:t>
                      </a:r>
                      <a:endParaRPr lang="zh-CN" sz="1600" b="1"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b="1" dirty="0">
                          <a:effectLst/>
                          <a:latin typeface="Times New Roman" panose="02020603050405020304" pitchFamily="18" charset="0"/>
                          <a:ea typeface="DengXian" panose="02010600030101010101" pitchFamily="2" charset="-122"/>
                        </a:rPr>
                        <a:t>-51.62%</a:t>
                      </a:r>
                      <a:endParaRPr lang="zh-CN" sz="1600" b="1"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b="1" dirty="0">
                          <a:effectLst/>
                          <a:latin typeface="Times New Roman" panose="02020603050405020304" pitchFamily="18" charset="0"/>
                          <a:ea typeface="DengXian" panose="02010600030101010101" pitchFamily="2" charset="-122"/>
                        </a:rPr>
                        <a:t>-73.26%</a:t>
                      </a:r>
                      <a:endParaRPr lang="zh-CN" sz="1600" b="1" dirty="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3291098369"/>
                  </a:ext>
                </a:extLst>
              </a:tr>
            </a:tbl>
          </a:graphicData>
        </a:graphic>
      </p:graphicFrame>
      <p:sp>
        <p:nvSpPr>
          <p:cNvPr id="3" name="标题 2">
            <a:extLst>
              <a:ext uri="{FF2B5EF4-FFF2-40B4-BE49-F238E27FC236}">
                <a16:creationId xmlns:a16="http://schemas.microsoft.com/office/drawing/2014/main" id="{A4C0A442-512A-E63D-C36E-5DF107F6F844}"/>
              </a:ext>
            </a:extLst>
          </p:cNvPr>
          <p:cNvSpPr>
            <a:spLocks noGrp="1"/>
          </p:cNvSpPr>
          <p:nvPr>
            <p:ph type="title"/>
          </p:nvPr>
        </p:nvSpPr>
        <p:spPr/>
        <p:txBody>
          <a:bodyPr/>
          <a:lstStyle/>
          <a:p>
            <a:pPr lvl="1"/>
            <a:r>
              <a:rPr kumimoji="1" lang="en-US" altLang="zh-CN" sz="3600" b="1" dirty="0">
                <a:latin typeface="Times New Roman" panose="02020603050405020304" pitchFamily="18" charset="0"/>
                <a:cs typeface="Times New Roman" panose="02020603050405020304" pitchFamily="18" charset="0"/>
              </a:rPr>
              <a:t>Comparison</a:t>
            </a:r>
            <a:r>
              <a:rPr kumimoji="1" lang="zh-CN" altLang="en-US" sz="3600" b="1" dirty="0">
                <a:latin typeface="Times New Roman" panose="02020603050405020304" pitchFamily="18" charset="0"/>
                <a:cs typeface="Times New Roman" panose="02020603050405020304" pitchFamily="18" charset="0"/>
              </a:rPr>
              <a:t> </a:t>
            </a:r>
            <a:r>
              <a:rPr kumimoji="1" lang="en-US" altLang="zh-CN" sz="3600" b="1" dirty="0">
                <a:latin typeface="Times New Roman" panose="02020603050405020304" pitchFamily="18" charset="0"/>
                <a:cs typeface="Times New Roman" panose="02020603050405020304" pitchFamily="18" charset="0"/>
              </a:rPr>
              <a:t>under</a:t>
            </a:r>
            <a:r>
              <a:rPr kumimoji="1" lang="zh-CN" altLang="en-US" sz="3600" b="1" dirty="0">
                <a:latin typeface="Times New Roman" panose="02020603050405020304" pitchFamily="18" charset="0"/>
                <a:cs typeface="Times New Roman" panose="02020603050405020304" pitchFamily="18" charset="0"/>
              </a:rPr>
              <a:t> </a:t>
            </a:r>
            <a:r>
              <a:rPr kumimoji="1" lang="en-US" altLang="zh-CN" sz="3600" b="1" dirty="0">
                <a:latin typeface="Times New Roman" panose="02020603050405020304" pitchFamily="18" charset="0"/>
                <a:cs typeface="Times New Roman" panose="02020603050405020304" pitchFamily="18" charset="0"/>
              </a:rPr>
              <a:t>CTC</a:t>
            </a:r>
          </a:p>
        </p:txBody>
      </p:sp>
    </p:spTree>
    <p:extLst>
      <p:ext uri="{BB962C8B-B14F-4D97-AF65-F5344CB8AC3E}">
        <p14:creationId xmlns:p14="http://schemas.microsoft.com/office/powerpoint/2010/main" val="48057032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4ECFC30B-F457-D7FB-688D-6923BA48C337}"/>
              </a:ext>
            </a:extLst>
          </p:cNvPr>
          <p:cNvSpPr>
            <a:spLocks noGrp="1"/>
          </p:cNvSpPr>
          <p:nvPr>
            <p:ph type="title"/>
          </p:nvPr>
        </p:nvSpPr>
        <p:spPr>
          <a:xfrm>
            <a:off x="762000" y="304808"/>
            <a:ext cx="11430000" cy="676276"/>
          </a:xfrm>
        </p:spPr>
        <p:txBody>
          <a:bodyPr/>
          <a:lstStyle/>
          <a:p>
            <a:r>
              <a:rPr lang="en-US" altLang="zh-CN" sz="3200" dirty="0">
                <a:latin typeface="Times New Roman" panose="02020603050405020304" pitchFamily="18" charset="0"/>
                <a:ea typeface="Yu Mincho" panose="02020400000000000000" pitchFamily="18" charset="-128"/>
              </a:rPr>
              <a:t>Performance: </a:t>
            </a:r>
            <a:r>
              <a:rPr kumimoji="1" lang="en-US" altLang="zh-CN" sz="3200" dirty="0"/>
              <a:t>SFU-HW dataset, object detection task (CTC)</a:t>
            </a:r>
            <a:endParaRPr kumimoji="1" lang="zh-CN" altLang="en-US" sz="3200" dirty="0"/>
          </a:p>
        </p:txBody>
      </p:sp>
      <p:sp>
        <p:nvSpPr>
          <p:cNvPr id="7" name="内容占位符 6">
            <a:extLst>
              <a:ext uri="{FF2B5EF4-FFF2-40B4-BE49-F238E27FC236}">
                <a16:creationId xmlns:a16="http://schemas.microsoft.com/office/drawing/2014/main" id="{61171039-45BE-C2CA-DD4F-A84DDA258E24}"/>
              </a:ext>
            </a:extLst>
          </p:cNvPr>
          <p:cNvSpPr>
            <a:spLocks noGrp="1"/>
          </p:cNvSpPr>
          <p:nvPr>
            <p:ph idx="1"/>
          </p:nvPr>
        </p:nvSpPr>
        <p:spPr>
          <a:xfrm>
            <a:off x="762000" y="1216925"/>
            <a:ext cx="10863943" cy="1098236"/>
          </a:xfrm>
        </p:spPr>
        <p:txBody>
          <a:bodyPr>
            <a:noAutofit/>
          </a:bodyPr>
          <a:lstStyle/>
          <a:p>
            <a:r>
              <a:rPr lang="en-US" altLang="zh-CN" sz="2000" dirty="0"/>
              <a:t>The overall Pareto BD-rate savings over VVC are </a:t>
            </a:r>
            <a:r>
              <a:rPr lang="en-US" altLang="zh-CN" sz="2000" dirty="0">
                <a:solidFill>
                  <a:srgbClr val="C00000"/>
                </a:solidFill>
              </a:rPr>
              <a:t>30.04%</a:t>
            </a:r>
            <a:r>
              <a:rPr lang="en-US" altLang="zh-CN" sz="2000" dirty="0"/>
              <a:t>, </a:t>
            </a:r>
            <a:r>
              <a:rPr lang="en-US" altLang="zh-CN" sz="2000" dirty="0">
                <a:solidFill>
                  <a:srgbClr val="C00000"/>
                </a:solidFill>
              </a:rPr>
              <a:t>30.12%</a:t>
            </a:r>
            <a:r>
              <a:rPr lang="en-US" altLang="zh-CN" sz="2000" dirty="0"/>
              <a:t> and </a:t>
            </a:r>
            <a:r>
              <a:rPr lang="en-US" altLang="zh-CN" sz="2000" dirty="0">
                <a:solidFill>
                  <a:srgbClr val="C00000"/>
                </a:solidFill>
              </a:rPr>
              <a:t>46.05%</a:t>
            </a:r>
            <a:r>
              <a:rPr lang="en-US" altLang="zh-CN" sz="2000" dirty="0"/>
              <a:t> under random access</a:t>
            </a:r>
            <a:r>
              <a:rPr lang="zh-CN" altLang="en-US" sz="2000" dirty="0"/>
              <a:t> </a:t>
            </a:r>
            <a:r>
              <a:rPr lang="en-US" altLang="zh-CN" sz="2000" dirty="0"/>
              <a:t>(RA), low delay</a:t>
            </a:r>
            <a:r>
              <a:rPr lang="zh-CN" altLang="en-US" sz="2000" dirty="0"/>
              <a:t> </a:t>
            </a:r>
            <a:r>
              <a:rPr lang="en-US" altLang="zh-CN" sz="2000" dirty="0"/>
              <a:t>(LD) and all intra</a:t>
            </a:r>
            <a:r>
              <a:rPr lang="zh-CN" altLang="en-US" sz="2000" dirty="0"/>
              <a:t> </a:t>
            </a:r>
            <a:r>
              <a:rPr lang="en-US" altLang="zh-CN" sz="2000" dirty="0"/>
              <a:t>(AI) configurations, respectively.</a:t>
            </a:r>
          </a:p>
          <a:p>
            <a:r>
              <a:rPr kumimoji="1" lang="en-US" altLang="zh-CN" sz="2000" dirty="0"/>
              <a:t>Faster-RCNN-R101-FPN [1] is used for object detection.</a:t>
            </a:r>
          </a:p>
          <a:p>
            <a:endParaRPr kumimoji="1" lang="en-US" altLang="zh-CN" sz="2000" dirty="0"/>
          </a:p>
        </p:txBody>
      </p:sp>
      <p:graphicFrame>
        <p:nvGraphicFramePr>
          <p:cNvPr id="2" name="表格 1">
            <a:extLst>
              <a:ext uri="{FF2B5EF4-FFF2-40B4-BE49-F238E27FC236}">
                <a16:creationId xmlns:a16="http://schemas.microsoft.com/office/drawing/2014/main" id="{D85407A8-456E-42B3-AE1D-80964228573B}"/>
              </a:ext>
            </a:extLst>
          </p:cNvPr>
          <p:cNvGraphicFramePr>
            <a:graphicFrameLocks noGrp="1"/>
          </p:cNvGraphicFramePr>
          <p:nvPr>
            <p:extLst>
              <p:ext uri="{D42A27DB-BD31-4B8C-83A1-F6EECF244321}">
                <p14:modId xmlns:p14="http://schemas.microsoft.com/office/powerpoint/2010/main" val="3656944625"/>
              </p:ext>
            </p:extLst>
          </p:nvPr>
        </p:nvGraphicFramePr>
        <p:xfrm>
          <a:off x="688023" y="2445299"/>
          <a:ext cx="10741977" cy="3869051"/>
        </p:xfrm>
        <a:graphic>
          <a:graphicData uri="http://schemas.openxmlformats.org/drawingml/2006/table">
            <a:tbl>
              <a:tblPr firstRow="1" firstCol="1" bandRow="1">
                <a:tableStyleId>{5C22544A-7EE6-4342-B048-85BDC9FD1C3A}</a:tableStyleId>
              </a:tblPr>
              <a:tblGrid>
                <a:gridCol w="1177775">
                  <a:extLst>
                    <a:ext uri="{9D8B030D-6E8A-4147-A177-3AD203B41FA5}">
                      <a16:colId xmlns:a16="http://schemas.microsoft.com/office/drawing/2014/main" val="1804183624"/>
                    </a:ext>
                  </a:extLst>
                </a:gridCol>
                <a:gridCol w="1062226">
                  <a:extLst>
                    <a:ext uri="{9D8B030D-6E8A-4147-A177-3AD203B41FA5}">
                      <a16:colId xmlns:a16="http://schemas.microsoft.com/office/drawing/2014/main" val="2828384596"/>
                    </a:ext>
                  </a:extLst>
                </a:gridCol>
                <a:gridCol w="1062747">
                  <a:extLst>
                    <a:ext uri="{9D8B030D-6E8A-4147-A177-3AD203B41FA5}">
                      <a16:colId xmlns:a16="http://schemas.microsoft.com/office/drawing/2014/main" val="2260309197"/>
                    </a:ext>
                  </a:extLst>
                </a:gridCol>
                <a:gridCol w="1062747">
                  <a:extLst>
                    <a:ext uri="{9D8B030D-6E8A-4147-A177-3AD203B41FA5}">
                      <a16:colId xmlns:a16="http://schemas.microsoft.com/office/drawing/2014/main" val="4207647532"/>
                    </a:ext>
                  </a:extLst>
                </a:gridCol>
                <a:gridCol w="1062747">
                  <a:extLst>
                    <a:ext uri="{9D8B030D-6E8A-4147-A177-3AD203B41FA5}">
                      <a16:colId xmlns:a16="http://schemas.microsoft.com/office/drawing/2014/main" val="1467668565"/>
                    </a:ext>
                  </a:extLst>
                </a:gridCol>
                <a:gridCol w="1062747">
                  <a:extLst>
                    <a:ext uri="{9D8B030D-6E8A-4147-A177-3AD203B41FA5}">
                      <a16:colId xmlns:a16="http://schemas.microsoft.com/office/drawing/2014/main" val="2585649195"/>
                    </a:ext>
                  </a:extLst>
                </a:gridCol>
                <a:gridCol w="1062747">
                  <a:extLst>
                    <a:ext uri="{9D8B030D-6E8A-4147-A177-3AD203B41FA5}">
                      <a16:colId xmlns:a16="http://schemas.microsoft.com/office/drawing/2014/main" val="2790871799"/>
                    </a:ext>
                  </a:extLst>
                </a:gridCol>
                <a:gridCol w="1062747">
                  <a:extLst>
                    <a:ext uri="{9D8B030D-6E8A-4147-A177-3AD203B41FA5}">
                      <a16:colId xmlns:a16="http://schemas.microsoft.com/office/drawing/2014/main" val="2257657733"/>
                    </a:ext>
                  </a:extLst>
                </a:gridCol>
                <a:gridCol w="1062747">
                  <a:extLst>
                    <a:ext uri="{9D8B030D-6E8A-4147-A177-3AD203B41FA5}">
                      <a16:colId xmlns:a16="http://schemas.microsoft.com/office/drawing/2014/main" val="1597598774"/>
                    </a:ext>
                  </a:extLst>
                </a:gridCol>
                <a:gridCol w="1062747">
                  <a:extLst>
                    <a:ext uri="{9D8B030D-6E8A-4147-A177-3AD203B41FA5}">
                      <a16:colId xmlns:a16="http://schemas.microsoft.com/office/drawing/2014/main" val="2486135693"/>
                    </a:ext>
                  </a:extLst>
                </a:gridCol>
              </a:tblGrid>
              <a:tr h="25052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a:solidFill>
                            <a:schemeClr val="tx1"/>
                          </a:solidFill>
                          <a:effectLst/>
                          <a:latin typeface="Times New Roman" panose="02020603050405020304" pitchFamily="18" charset="0"/>
                          <a:cs typeface="Times New Roman" panose="02020603050405020304" pitchFamily="18" charset="0"/>
                        </a:rPr>
                        <a:t> </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gridSpan="3">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a:solidFill>
                            <a:schemeClr val="tx1"/>
                          </a:solidFill>
                          <a:effectLst/>
                          <a:latin typeface="Times New Roman" panose="02020603050405020304" pitchFamily="18" charset="0"/>
                          <a:cs typeface="Times New Roman" panose="02020603050405020304" pitchFamily="18" charset="0"/>
                        </a:rPr>
                        <a:t>RA</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gridSpan="3">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a:solidFill>
                            <a:schemeClr val="tx1"/>
                          </a:solidFill>
                          <a:effectLst/>
                          <a:latin typeface="Times New Roman" panose="02020603050405020304" pitchFamily="18" charset="0"/>
                          <a:cs typeface="Times New Roman" panose="02020603050405020304" pitchFamily="18" charset="0"/>
                        </a:rPr>
                        <a:t>LD</a:t>
                      </a:r>
                      <a:endParaRPr lang="zh-CN" sz="160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gridSpan="3">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a:solidFill>
                            <a:schemeClr val="tx1"/>
                          </a:solidFill>
                          <a:effectLst/>
                          <a:latin typeface="Times New Roman" panose="02020603050405020304" pitchFamily="18" charset="0"/>
                          <a:cs typeface="Times New Roman" panose="02020603050405020304" pitchFamily="18" charset="0"/>
                        </a:rPr>
                        <a:t>AI</a:t>
                      </a:r>
                      <a:endParaRPr lang="zh-CN" sz="160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234154796"/>
                  </a:ext>
                </a:extLst>
              </a:tr>
              <a:tr h="628009">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a:solidFill>
                            <a:schemeClr val="tx1"/>
                          </a:solidFill>
                          <a:effectLst/>
                          <a:latin typeface="Times New Roman" panose="02020603050405020304" pitchFamily="18" charset="0"/>
                          <a:cs typeface="Times New Roman" panose="02020603050405020304" pitchFamily="18" charset="0"/>
                        </a:rPr>
                        <a:t> </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latin typeface="Times New Roman" panose="02020603050405020304" pitchFamily="18" charset="0"/>
                          <a:cs typeface="Times New Roman" panose="02020603050405020304" pitchFamily="18" charset="0"/>
                        </a:rPr>
                        <a:t>BD-Rate </a:t>
                      </a:r>
                      <a:r>
                        <a:rPr lang="en-US" altLang="zh-CN" sz="1600" kern="1200" dirty="0">
                          <a:solidFill>
                            <a:schemeClr val="tx1"/>
                          </a:solidFill>
                          <a:effectLst/>
                          <a:latin typeface="Times New Roman" panose="02020603050405020304" pitchFamily="18" charset="0"/>
                          <a:ea typeface="+mn-ea"/>
                          <a:cs typeface="Times New Roman" panose="02020603050405020304" pitchFamily="18" charset="0"/>
                        </a:rPr>
                        <a:t>(6 points)</a:t>
                      </a:r>
                      <a:endParaRPr lang="zh-CN" altLang="en-US" sz="1600"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latin typeface="Times New Roman" panose="02020603050405020304" pitchFamily="18" charset="0"/>
                          <a:cs typeface="Times New Roman" panose="02020603050405020304" pitchFamily="18" charset="0"/>
                        </a:rPr>
                        <a:t>BD-Rate Pareto</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latin typeface="Times New Roman" panose="02020603050405020304" pitchFamily="18" charset="0"/>
                          <a:cs typeface="Times New Roman" panose="02020603050405020304" pitchFamily="18" charset="0"/>
                        </a:rPr>
                        <a:t>BD-</a:t>
                      </a:r>
                      <a:r>
                        <a:rPr lang="en-US" sz="1600" dirty="0" err="1">
                          <a:solidFill>
                            <a:schemeClr val="tx1"/>
                          </a:solidFill>
                          <a:effectLst/>
                          <a:latin typeface="Times New Roman" panose="02020603050405020304" pitchFamily="18" charset="0"/>
                          <a:cs typeface="Times New Roman" panose="02020603050405020304" pitchFamily="18" charset="0"/>
                        </a:rPr>
                        <a:t>mAP</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600" dirty="0">
                          <a:solidFill>
                            <a:schemeClr val="tx1"/>
                          </a:solidFill>
                          <a:effectLst/>
                          <a:latin typeface="Times New Roman" panose="02020603050405020304" pitchFamily="18" charset="0"/>
                          <a:cs typeface="Times New Roman" panose="02020603050405020304" pitchFamily="18" charset="0"/>
                        </a:rPr>
                        <a:t>BD-Rate </a:t>
                      </a:r>
                      <a:r>
                        <a:rPr lang="en-US" altLang="zh-CN" sz="1600" kern="1200" dirty="0">
                          <a:solidFill>
                            <a:schemeClr val="tx1"/>
                          </a:solidFill>
                          <a:effectLst/>
                          <a:latin typeface="Times New Roman" panose="02020603050405020304" pitchFamily="18" charset="0"/>
                          <a:ea typeface="+mn-ea"/>
                          <a:cs typeface="Times New Roman" panose="02020603050405020304" pitchFamily="18" charset="0"/>
                        </a:rPr>
                        <a:t>(6 points)</a:t>
                      </a:r>
                      <a:endParaRPr lang="zh-CN" altLang="en-US" sz="1600"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latin typeface="Times New Roman" panose="02020603050405020304" pitchFamily="18" charset="0"/>
                          <a:cs typeface="Times New Roman" panose="02020603050405020304" pitchFamily="18" charset="0"/>
                        </a:rPr>
                        <a:t>BD-Rate Pareto</a:t>
                      </a:r>
                      <a:endParaRPr lang="zh-CN" sz="160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latin typeface="Times New Roman" panose="02020603050405020304" pitchFamily="18" charset="0"/>
                          <a:cs typeface="Times New Roman" panose="02020603050405020304" pitchFamily="18" charset="0"/>
                        </a:rPr>
                        <a:t>BD-mAP</a:t>
                      </a:r>
                      <a:endParaRPr lang="zh-CN" sz="160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600" dirty="0">
                          <a:solidFill>
                            <a:schemeClr val="tx1"/>
                          </a:solidFill>
                          <a:effectLst/>
                          <a:latin typeface="Times New Roman" panose="02020603050405020304" pitchFamily="18" charset="0"/>
                          <a:cs typeface="Times New Roman" panose="02020603050405020304" pitchFamily="18" charset="0"/>
                        </a:rPr>
                        <a:t>BD-Rate </a:t>
                      </a:r>
                      <a:r>
                        <a:rPr lang="en-US" altLang="zh-CN" sz="1600" kern="1200" dirty="0">
                          <a:solidFill>
                            <a:schemeClr val="tx1"/>
                          </a:solidFill>
                          <a:effectLst/>
                          <a:latin typeface="Times New Roman" panose="02020603050405020304" pitchFamily="18" charset="0"/>
                          <a:ea typeface="+mn-ea"/>
                          <a:cs typeface="Times New Roman" panose="02020603050405020304" pitchFamily="18" charset="0"/>
                        </a:rPr>
                        <a:t>(6 points)</a:t>
                      </a:r>
                      <a:endParaRPr lang="zh-CN" altLang="en-US" sz="1600" kern="12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latin typeface="Times New Roman" panose="02020603050405020304" pitchFamily="18" charset="0"/>
                          <a:cs typeface="Times New Roman" panose="02020603050405020304" pitchFamily="18" charset="0"/>
                        </a:rPr>
                        <a:t>BD-Rate Pareto</a:t>
                      </a:r>
                      <a:endParaRPr lang="zh-CN" sz="160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latin typeface="Times New Roman" panose="02020603050405020304" pitchFamily="18" charset="0"/>
                          <a:cs typeface="Times New Roman" panose="02020603050405020304" pitchFamily="18" charset="0"/>
                        </a:rPr>
                        <a:t>BD-mAP</a:t>
                      </a:r>
                      <a:endParaRPr lang="zh-CN" sz="160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9466798"/>
                  </a:ext>
                </a:extLst>
              </a:tr>
              <a:tr h="598104">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latin typeface="Times New Roman" panose="02020603050405020304" pitchFamily="18" charset="0"/>
                          <a:cs typeface="Times New Roman" panose="02020603050405020304" pitchFamily="18" charset="0"/>
                        </a:rPr>
                        <a:t>Class A</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16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-49.80%</a:t>
                      </a:r>
                      <a:endParaRPr lang="zh-CN" sz="16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2.72 </a:t>
                      </a:r>
                      <a:endParaRPr lang="zh-CN" sz="16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16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-49.27%</a:t>
                      </a:r>
                      <a:endParaRPr lang="zh-CN" sz="16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5.91 </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-44.26%</a:t>
                      </a:r>
                      <a:endParaRPr lang="zh-CN" sz="16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-44.26%</a:t>
                      </a:r>
                      <a:endParaRPr lang="zh-CN" sz="16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7.77 </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99187278"/>
                  </a:ext>
                </a:extLst>
              </a:tr>
              <a:tr h="598104">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latin typeface="Times New Roman" panose="02020603050405020304" pitchFamily="18" charset="0"/>
                          <a:cs typeface="Times New Roman" panose="02020603050405020304" pitchFamily="18" charset="0"/>
                        </a:rPr>
                        <a:t>Class B</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-36.57%</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4.78 </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-19.41%</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5.82 </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-50.84%</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11.40 </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30758532"/>
                  </a:ext>
                </a:extLst>
              </a:tr>
              <a:tr h="598104">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latin typeface="Times New Roman" panose="02020603050405020304" pitchFamily="18" charset="0"/>
                          <a:cs typeface="Times New Roman" panose="02020603050405020304" pitchFamily="18" charset="0"/>
                        </a:rPr>
                        <a:t>Class C</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-29.98%</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3.30 </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-39.04%</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-39.04%</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4.62 </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-51.96%</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-51.96%</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8.02 </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74588773"/>
                  </a:ext>
                </a:extLst>
              </a:tr>
              <a:tr h="598104">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latin typeface="Times New Roman" panose="02020603050405020304" pitchFamily="18" charset="0"/>
                          <a:cs typeface="Times New Roman" panose="02020603050405020304" pitchFamily="18" charset="0"/>
                        </a:rPr>
                        <a:t>Class D</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-18.63%</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1.47 </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-27.11%</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2.46 </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-35.80%</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-35.80%</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5.38 </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53464742"/>
                  </a:ext>
                </a:extLst>
              </a:tr>
              <a:tr h="598104">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latin typeface="Times New Roman" panose="02020603050405020304" pitchFamily="18" charset="0"/>
                          <a:cs typeface="Times New Roman" panose="02020603050405020304" pitchFamily="18" charset="0"/>
                        </a:rPr>
                        <a:t>Average</a:t>
                      </a:r>
                      <a:endParaRPr lang="zh-CN" sz="1600" dirty="0">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16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-30.04%</a:t>
                      </a:r>
                      <a:endParaRPr lang="zh-CN" sz="16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3.15 </a:t>
                      </a:r>
                      <a:endParaRPr lang="zh-CN" sz="16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16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-30.12%</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4.42 </a:t>
                      </a:r>
                      <a:endParaRPr lang="zh-CN" sz="16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sz="16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-46.05%</a:t>
                      </a:r>
                      <a:endParaRPr lang="zh-CN" sz="160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8.23 </a:t>
                      </a:r>
                      <a:endParaRPr lang="zh-CN" sz="1600" dirty="0">
                        <a:effectLst/>
                        <a:latin typeface="Times New Roman" panose="02020603050405020304" pitchFamily="18"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034568"/>
                  </a:ext>
                </a:extLst>
              </a:tr>
            </a:tbl>
          </a:graphicData>
        </a:graphic>
      </p:graphicFrame>
      <p:sp>
        <p:nvSpPr>
          <p:cNvPr id="4" name="矩形 3">
            <a:extLst>
              <a:ext uri="{FF2B5EF4-FFF2-40B4-BE49-F238E27FC236}">
                <a16:creationId xmlns:a16="http://schemas.microsoft.com/office/drawing/2014/main" id="{0E6D3F65-C594-4FD7-82A2-AB172BFF2815}"/>
              </a:ext>
            </a:extLst>
          </p:cNvPr>
          <p:cNvSpPr/>
          <p:nvPr/>
        </p:nvSpPr>
        <p:spPr>
          <a:xfrm>
            <a:off x="7987180" y="6333363"/>
            <a:ext cx="3516797" cy="307777"/>
          </a:xfrm>
          <a:prstGeom prst="rect">
            <a:avLst/>
          </a:prstGeom>
        </p:spPr>
        <p:txBody>
          <a:bodyPr wrap="none">
            <a:spAutoFit/>
          </a:bodyPr>
          <a:lstStyle/>
          <a:p>
            <a:r>
              <a:rPr lang="en-CA" altLang="zh-CN" sz="1400" dirty="0">
                <a:latin typeface="Times New Roman" panose="02020603050405020304" pitchFamily="18" charset="0"/>
                <a:ea typeface="Times New Roman" panose="02020603050405020304" pitchFamily="18" charset="0"/>
              </a:rPr>
              <a:t>*The ‘/’ means non-monotonous performance.</a:t>
            </a:r>
            <a:endParaRPr lang="zh-CN" altLang="en-US" sz="1400" dirty="0"/>
          </a:p>
        </p:txBody>
      </p:sp>
      <p:sp>
        <p:nvSpPr>
          <p:cNvPr id="8" name="文本框 7">
            <a:extLst>
              <a:ext uri="{FF2B5EF4-FFF2-40B4-BE49-F238E27FC236}">
                <a16:creationId xmlns:a16="http://schemas.microsoft.com/office/drawing/2014/main" id="{61B42B49-0EB5-4FDF-82F1-F3A582A3D008}"/>
              </a:ext>
            </a:extLst>
          </p:cNvPr>
          <p:cNvSpPr txBox="1"/>
          <p:nvPr/>
        </p:nvSpPr>
        <p:spPr>
          <a:xfrm>
            <a:off x="1035132" y="6641139"/>
            <a:ext cx="10115797" cy="261610"/>
          </a:xfrm>
          <a:prstGeom prst="rect">
            <a:avLst/>
          </a:prstGeom>
          <a:noFill/>
        </p:spPr>
        <p:txBody>
          <a:bodyPr wrap="square">
            <a:spAutoFit/>
          </a:bodyPr>
          <a:lstStyle/>
          <a:p>
            <a:r>
              <a:rPr lang="en" altLang="zh-CN" sz="1100" dirty="0"/>
              <a:t>[</a:t>
            </a:r>
            <a:r>
              <a:rPr lang="en-US" altLang="zh-CN" sz="1100" dirty="0"/>
              <a:t>1</a:t>
            </a:r>
            <a:r>
              <a:rPr lang="en" altLang="zh-CN" sz="1100" dirty="0"/>
              <a:t>]</a:t>
            </a:r>
            <a:r>
              <a:rPr lang="zh-CN" altLang="en-US" sz="1100" dirty="0"/>
              <a:t> </a:t>
            </a:r>
            <a:r>
              <a:rPr lang="en-US" altLang="zh-CN" sz="1100" dirty="0" err="1"/>
              <a:t>Yuxin</a:t>
            </a:r>
            <a:r>
              <a:rPr lang="en-US" altLang="zh-CN" sz="1100" dirty="0"/>
              <a:t> Wu and Alexander Kirillov and Francisco Massa and Wan-Yen Lo and Ross </a:t>
            </a:r>
            <a:r>
              <a:rPr lang="en-US" altLang="zh-CN" sz="1100" dirty="0" err="1"/>
              <a:t>Girshick</a:t>
            </a:r>
            <a:r>
              <a:rPr lang="en-US" altLang="zh-CN" sz="1100" dirty="0"/>
              <a:t>, ‘Detectron2” https://github.com/facebookresearch/detectron2</a:t>
            </a:r>
            <a:endParaRPr lang="zh-CN" altLang="en-US" sz="1100" dirty="0"/>
          </a:p>
        </p:txBody>
      </p:sp>
    </p:spTree>
    <p:extLst>
      <p:ext uri="{BB962C8B-B14F-4D97-AF65-F5344CB8AC3E}">
        <p14:creationId xmlns:p14="http://schemas.microsoft.com/office/powerpoint/2010/main" val="168439274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4ECFC30B-F457-D7FB-688D-6923BA48C337}"/>
              </a:ext>
            </a:extLst>
          </p:cNvPr>
          <p:cNvSpPr>
            <a:spLocks noGrp="1"/>
          </p:cNvSpPr>
          <p:nvPr>
            <p:ph type="title"/>
          </p:nvPr>
        </p:nvSpPr>
        <p:spPr>
          <a:xfrm>
            <a:off x="766234" y="304808"/>
            <a:ext cx="11273366" cy="676276"/>
          </a:xfrm>
        </p:spPr>
        <p:txBody>
          <a:bodyPr/>
          <a:lstStyle/>
          <a:p>
            <a:r>
              <a:rPr lang="en-US" altLang="zh-CN" sz="3200" dirty="0">
                <a:latin typeface="Times New Roman" panose="02020603050405020304" pitchFamily="18" charset="0"/>
                <a:ea typeface="Yu Mincho" panose="02020400000000000000" pitchFamily="18" charset="-128"/>
              </a:rPr>
              <a:t>Performance: TVD dataset, object tracking task </a:t>
            </a:r>
            <a:r>
              <a:rPr kumimoji="1" lang="en-US" altLang="zh-CN" sz="3200" dirty="0"/>
              <a:t>(</a:t>
            </a:r>
            <a:r>
              <a:rPr kumimoji="1" lang="en-US" altLang="zh-CN" sz="3200" dirty="0">
                <a:latin typeface="Times New Roman" panose="02020603050405020304" pitchFamily="18" charset="0"/>
                <a:cs typeface="Times New Roman" panose="02020603050405020304" pitchFamily="18" charset="0"/>
              </a:rPr>
              <a:t>CTC</a:t>
            </a:r>
            <a:r>
              <a:rPr kumimoji="1" lang="en-US" altLang="zh-CN" sz="3200" dirty="0"/>
              <a:t>)</a:t>
            </a:r>
            <a:endParaRPr kumimoji="1" lang="zh-CN" altLang="en-US" sz="3200" dirty="0"/>
          </a:p>
        </p:txBody>
      </p:sp>
      <p:sp>
        <p:nvSpPr>
          <p:cNvPr id="7" name="内容占位符 6">
            <a:extLst>
              <a:ext uri="{FF2B5EF4-FFF2-40B4-BE49-F238E27FC236}">
                <a16:creationId xmlns:a16="http://schemas.microsoft.com/office/drawing/2014/main" id="{61171039-45BE-C2CA-DD4F-A84DDA258E24}"/>
              </a:ext>
            </a:extLst>
          </p:cNvPr>
          <p:cNvSpPr>
            <a:spLocks noGrp="1"/>
          </p:cNvSpPr>
          <p:nvPr>
            <p:ph idx="1"/>
          </p:nvPr>
        </p:nvSpPr>
        <p:spPr>
          <a:xfrm>
            <a:off x="761999" y="1193176"/>
            <a:ext cx="10940143" cy="1129610"/>
          </a:xfrm>
        </p:spPr>
        <p:txBody>
          <a:bodyPr>
            <a:noAutofit/>
          </a:bodyPr>
          <a:lstStyle/>
          <a:p>
            <a:r>
              <a:rPr lang="en-US" altLang="zh-CN" sz="2000" dirty="0"/>
              <a:t>The overall Pareto BD-rate savings over VVC are </a:t>
            </a:r>
            <a:r>
              <a:rPr lang="en-US" altLang="zh-CN" sz="2000" dirty="0">
                <a:solidFill>
                  <a:srgbClr val="C00000"/>
                </a:solidFill>
              </a:rPr>
              <a:t>64.35%</a:t>
            </a:r>
            <a:r>
              <a:rPr lang="en-US" altLang="zh-CN" sz="2000" dirty="0"/>
              <a:t>, </a:t>
            </a:r>
            <a:r>
              <a:rPr lang="en-US" altLang="zh-CN" sz="2000" dirty="0">
                <a:solidFill>
                  <a:srgbClr val="C00000"/>
                </a:solidFill>
              </a:rPr>
              <a:t>51.62%</a:t>
            </a:r>
            <a:r>
              <a:rPr lang="en-US" altLang="zh-CN" sz="2000" dirty="0"/>
              <a:t> and </a:t>
            </a:r>
            <a:r>
              <a:rPr lang="en-US" altLang="zh-CN" sz="2000" dirty="0">
                <a:solidFill>
                  <a:srgbClr val="C00000"/>
                </a:solidFill>
              </a:rPr>
              <a:t>73.26%</a:t>
            </a:r>
            <a:r>
              <a:rPr lang="zh-CN" altLang="en-US" sz="2000" dirty="0"/>
              <a:t> </a:t>
            </a:r>
            <a:r>
              <a:rPr lang="en-US" altLang="zh-CN" sz="2000" dirty="0"/>
              <a:t>under random access</a:t>
            </a:r>
            <a:r>
              <a:rPr lang="zh-CN" altLang="en-US" sz="2000" dirty="0"/>
              <a:t> </a:t>
            </a:r>
            <a:r>
              <a:rPr lang="en-US" altLang="zh-CN" sz="2000" dirty="0"/>
              <a:t>(RA), low delay</a:t>
            </a:r>
            <a:r>
              <a:rPr lang="zh-CN" altLang="en-US" sz="2000" dirty="0"/>
              <a:t> </a:t>
            </a:r>
            <a:r>
              <a:rPr lang="en-US" altLang="zh-CN" sz="2000" dirty="0"/>
              <a:t>(LD) and all intra</a:t>
            </a:r>
            <a:r>
              <a:rPr lang="zh-CN" altLang="en-US" sz="2000" dirty="0"/>
              <a:t> </a:t>
            </a:r>
            <a:r>
              <a:rPr lang="en-US" altLang="zh-CN" sz="2000" dirty="0"/>
              <a:t>(AI) configurations, respectively.</a:t>
            </a:r>
          </a:p>
          <a:p>
            <a:r>
              <a:rPr kumimoji="1" lang="en-US" altLang="zh-CN" sz="2000" dirty="0"/>
              <a:t>JDE.1088x608 is used for object tracking as CTC.</a:t>
            </a:r>
          </a:p>
          <a:p>
            <a:endParaRPr kumimoji="1" lang="en-US" altLang="zh-CN" sz="2000" dirty="0"/>
          </a:p>
        </p:txBody>
      </p:sp>
      <p:graphicFrame>
        <p:nvGraphicFramePr>
          <p:cNvPr id="2" name="表格 1">
            <a:extLst>
              <a:ext uri="{FF2B5EF4-FFF2-40B4-BE49-F238E27FC236}">
                <a16:creationId xmlns:a16="http://schemas.microsoft.com/office/drawing/2014/main" id="{33D9FFDD-BA2A-440B-94FC-BFF5505DA854}"/>
              </a:ext>
            </a:extLst>
          </p:cNvPr>
          <p:cNvGraphicFramePr>
            <a:graphicFrameLocks noGrp="1"/>
          </p:cNvGraphicFramePr>
          <p:nvPr>
            <p:extLst>
              <p:ext uri="{D42A27DB-BD31-4B8C-83A1-F6EECF244321}">
                <p14:modId xmlns:p14="http://schemas.microsoft.com/office/powerpoint/2010/main" val="1597866970"/>
              </p:ext>
            </p:extLst>
          </p:nvPr>
        </p:nvGraphicFramePr>
        <p:xfrm>
          <a:off x="762000" y="2379694"/>
          <a:ext cx="10355279" cy="4113621"/>
        </p:xfrm>
        <a:graphic>
          <a:graphicData uri="http://schemas.openxmlformats.org/drawingml/2006/table">
            <a:tbl>
              <a:tblPr firstRow="1" firstCol="1" bandRow="1">
                <a:tableStyleId>{5C22544A-7EE6-4342-B048-85BDC9FD1C3A}</a:tableStyleId>
              </a:tblPr>
              <a:tblGrid>
                <a:gridCol w="1103087">
                  <a:extLst>
                    <a:ext uri="{9D8B030D-6E8A-4147-A177-3AD203B41FA5}">
                      <a16:colId xmlns:a16="http://schemas.microsoft.com/office/drawing/2014/main" val="1416672445"/>
                    </a:ext>
                  </a:extLst>
                </a:gridCol>
                <a:gridCol w="1026668">
                  <a:extLst>
                    <a:ext uri="{9D8B030D-6E8A-4147-A177-3AD203B41FA5}">
                      <a16:colId xmlns:a16="http://schemas.microsoft.com/office/drawing/2014/main" val="1229363893"/>
                    </a:ext>
                  </a:extLst>
                </a:gridCol>
                <a:gridCol w="1027775">
                  <a:extLst>
                    <a:ext uri="{9D8B030D-6E8A-4147-A177-3AD203B41FA5}">
                      <a16:colId xmlns:a16="http://schemas.microsoft.com/office/drawing/2014/main" val="1986546883"/>
                    </a:ext>
                  </a:extLst>
                </a:gridCol>
                <a:gridCol w="1028883">
                  <a:extLst>
                    <a:ext uri="{9D8B030D-6E8A-4147-A177-3AD203B41FA5}">
                      <a16:colId xmlns:a16="http://schemas.microsoft.com/office/drawing/2014/main" val="768316011"/>
                    </a:ext>
                  </a:extLst>
                </a:gridCol>
                <a:gridCol w="1027775">
                  <a:extLst>
                    <a:ext uri="{9D8B030D-6E8A-4147-A177-3AD203B41FA5}">
                      <a16:colId xmlns:a16="http://schemas.microsoft.com/office/drawing/2014/main" val="709246972"/>
                    </a:ext>
                  </a:extLst>
                </a:gridCol>
                <a:gridCol w="1027775">
                  <a:extLst>
                    <a:ext uri="{9D8B030D-6E8A-4147-A177-3AD203B41FA5}">
                      <a16:colId xmlns:a16="http://schemas.microsoft.com/office/drawing/2014/main" val="2179665531"/>
                    </a:ext>
                  </a:extLst>
                </a:gridCol>
                <a:gridCol w="1028883">
                  <a:extLst>
                    <a:ext uri="{9D8B030D-6E8A-4147-A177-3AD203B41FA5}">
                      <a16:colId xmlns:a16="http://schemas.microsoft.com/office/drawing/2014/main" val="3830171898"/>
                    </a:ext>
                  </a:extLst>
                </a:gridCol>
                <a:gridCol w="1027775">
                  <a:extLst>
                    <a:ext uri="{9D8B030D-6E8A-4147-A177-3AD203B41FA5}">
                      <a16:colId xmlns:a16="http://schemas.microsoft.com/office/drawing/2014/main" val="3096065664"/>
                    </a:ext>
                  </a:extLst>
                </a:gridCol>
                <a:gridCol w="1027775">
                  <a:extLst>
                    <a:ext uri="{9D8B030D-6E8A-4147-A177-3AD203B41FA5}">
                      <a16:colId xmlns:a16="http://schemas.microsoft.com/office/drawing/2014/main" val="2806024303"/>
                    </a:ext>
                  </a:extLst>
                </a:gridCol>
                <a:gridCol w="1028883">
                  <a:extLst>
                    <a:ext uri="{9D8B030D-6E8A-4147-A177-3AD203B41FA5}">
                      <a16:colId xmlns:a16="http://schemas.microsoft.com/office/drawing/2014/main" val="4168677455"/>
                    </a:ext>
                  </a:extLst>
                </a:gridCol>
              </a:tblGrid>
              <a:tr h="0">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rPr>
                        <a:t> </a:t>
                      </a:r>
                      <a:endParaRPr lang="zh-CN" sz="1600" dirty="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gridSpan="3">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rPr>
                        <a:t>RA</a:t>
                      </a:r>
                      <a:endParaRPr lang="zh-CN" sz="1600" dirty="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gridSpan="3">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rPr>
                        <a:t>LD</a:t>
                      </a:r>
                      <a:endParaRPr lang="zh-CN" sz="1600" dirty="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gridSpan="3">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AI</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033338175"/>
                  </a:ext>
                </a:extLst>
              </a:tr>
              <a:tr h="61456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rPr>
                        <a:t> </a:t>
                      </a:r>
                      <a:endParaRPr lang="zh-CN" sz="1600" dirty="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600" dirty="0">
                          <a:solidFill>
                            <a:schemeClr val="tx1"/>
                          </a:solidFill>
                          <a:effectLst/>
                          <a:latin typeface="+mn-lt"/>
                        </a:rPr>
                        <a:t>BD-Rate </a:t>
                      </a:r>
                      <a:r>
                        <a:rPr lang="en-US" altLang="zh-CN" sz="1600" kern="1200" dirty="0">
                          <a:solidFill>
                            <a:schemeClr val="tx1"/>
                          </a:solidFill>
                          <a:effectLst/>
                          <a:latin typeface="+mn-lt"/>
                          <a:ea typeface="+mn-ea"/>
                          <a:cs typeface="+mn-cs"/>
                        </a:rPr>
                        <a:t>(6 points)</a:t>
                      </a:r>
                      <a:endParaRPr lang="zh-CN" altLang="en-US" sz="1600" kern="1200" dirty="0">
                        <a:solidFill>
                          <a:schemeClr val="tx1"/>
                        </a:solidFill>
                        <a:effectLst/>
                        <a:latin typeface="+mn-lt"/>
                        <a:ea typeface="+mn-ea"/>
                        <a:cs typeface="+mn-cs"/>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rPr>
                        <a:t>BD-Rate Pareto </a:t>
                      </a:r>
                      <a:endParaRPr lang="zh-CN" sz="1600" dirty="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BD-MOTA</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600" dirty="0">
                          <a:solidFill>
                            <a:schemeClr val="tx1"/>
                          </a:solidFill>
                          <a:effectLst/>
                          <a:latin typeface="+mn-lt"/>
                        </a:rPr>
                        <a:t>BD-Rate </a:t>
                      </a:r>
                      <a:r>
                        <a:rPr lang="en-US" altLang="zh-CN" sz="1600" kern="1200" dirty="0">
                          <a:solidFill>
                            <a:schemeClr val="tx1"/>
                          </a:solidFill>
                          <a:effectLst/>
                          <a:latin typeface="+mn-lt"/>
                          <a:ea typeface="+mn-ea"/>
                          <a:cs typeface="+mn-cs"/>
                        </a:rPr>
                        <a:t>(6 points)</a:t>
                      </a:r>
                      <a:endParaRPr lang="zh-CN" altLang="en-US" sz="1600" kern="1200" dirty="0">
                        <a:solidFill>
                          <a:schemeClr val="tx1"/>
                        </a:solidFill>
                        <a:effectLst/>
                        <a:latin typeface="+mn-lt"/>
                        <a:ea typeface="+mn-ea"/>
                        <a:cs typeface="+mn-cs"/>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BD-Rate Pareto </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BD-MOTA</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600" dirty="0">
                          <a:solidFill>
                            <a:schemeClr val="tx1"/>
                          </a:solidFill>
                          <a:effectLst/>
                          <a:latin typeface="+mn-lt"/>
                        </a:rPr>
                        <a:t>BD-Rate </a:t>
                      </a:r>
                      <a:r>
                        <a:rPr lang="en-US" altLang="zh-CN" sz="1600" kern="1200" dirty="0">
                          <a:solidFill>
                            <a:schemeClr val="tx1"/>
                          </a:solidFill>
                          <a:effectLst/>
                          <a:latin typeface="+mn-lt"/>
                          <a:ea typeface="+mn-ea"/>
                          <a:cs typeface="+mn-cs"/>
                        </a:rPr>
                        <a:t>(6 points)</a:t>
                      </a:r>
                      <a:endParaRPr lang="zh-CN" altLang="en-US" sz="1600" kern="1200" dirty="0">
                        <a:solidFill>
                          <a:schemeClr val="tx1"/>
                        </a:solidFill>
                        <a:effectLst/>
                        <a:latin typeface="+mn-lt"/>
                        <a:ea typeface="+mn-ea"/>
                        <a:cs typeface="+mn-cs"/>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BD-Rate Pareto </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BD-MOTA</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2779071684"/>
                  </a:ext>
                </a:extLst>
              </a:tr>
              <a:tr h="40690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rPr>
                        <a:t>TVD-01_1</a:t>
                      </a:r>
                      <a:endParaRPr lang="zh-CN" sz="1600" dirty="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-70.89%</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-70.89%</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11.36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-45.73%</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-45.73%</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5.50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-83.18%</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-83.18%</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21.94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883469853"/>
                  </a:ext>
                </a:extLst>
              </a:tr>
              <a:tr h="40690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TVD-01_2</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-70.69%</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6.97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-59.95%</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4.56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-86.95%</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17.73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2613548902"/>
                  </a:ext>
                </a:extLst>
              </a:tr>
              <a:tr h="40690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TVD-01_3</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-62.46%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-2.63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-46.87%</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-46.87%</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6.13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-77.37%</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15.47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1401175868"/>
                  </a:ext>
                </a:extLst>
              </a:tr>
              <a:tr h="40690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rPr>
                        <a:t>TVD-02_1</a:t>
                      </a:r>
                      <a:endParaRPr lang="zh-CN" sz="1600" dirty="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-22.42%</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-22.42%</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1.40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4.61%</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4.61%</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0.08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-23.25%</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-23.25%</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1.27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151795972"/>
                  </a:ext>
                </a:extLst>
              </a:tr>
              <a:tr h="40690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TVD-03_1</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-61.73%</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-61.73%</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8.80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-52.30%</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-52.30%</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8.20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-75.16%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-75.16%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16.71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1973115282"/>
                  </a:ext>
                </a:extLst>
              </a:tr>
              <a:tr h="40690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TVD-03_2</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-84.49%</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9.08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-82.42%</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8.26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-82.81%</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-82.81%</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13.56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3623677700"/>
                  </a:ext>
                </a:extLst>
              </a:tr>
              <a:tr h="40690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chemeClr val="tx1"/>
                          </a:solidFill>
                          <a:effectLst/>
                        </a:rPr>
                        <a:t>TVD-03_3</a:t>
                      </a:r>
                      <a:endParaRPr lang="zh-CN" sz="160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-77.76%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-77.76%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8.81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-78.66%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-78.66%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8.50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-84.08%</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-84.08%</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16.10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2183933279"/>
                  </a:ext>
                </a:extLst>
              </a:tr>
              <a:tr h="406902">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chemeClr val="tx1"/>
                          </a:solidFill>
                          <a:effectLst/>
                        </a:rPr>
                        <a:t>Average</a:t>
                      </a:r>
                      <a:endParaRPr lang="zh-CN" sz="1600" dirty="0">
                        <a:solidFill>
                          <a:schemeClr val="tx1"/>
                        </a:solidFill>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-64.35%</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6.26 </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-51.62%</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5.89 </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DengXian" panose="02010600030101010101" pitchFamily="2" charset="-122"/>
                        </a:rPr>
                        <a:t>-73.26%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DengXian" panose="02010600030101010101" pitchFamily="2" charset="-122"/>
                        </a:rPr>
                        <a:t>14.68 </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2348418713"/>
                  </a:ext>
                </a:extLst>
              </a:tr>
            </a:tbl>
          </a:graphicData>
        </a:graphic>
      </p:graphicFrame>
      <p:sp>
        <p:nvSpPr>
          <p:cNvPr id="6" name="矩形 5">
            <a:extLst>
              <a:ext uri="{FF2B5EF4-FFF2-40B4-BE49-F238E27FC236}">
                <a16:creationId xmlns:a16="http://schemas.microsoft.com/office/drawing/2014/main" id="{55702041-C8D2-4508-8291-950027639876}"/>
              </a:ext>
            </a:extLst>
          </p:cNvPr>
          <p:cNvSpPr/>
          <p:nvPr/>
        </p:nvSpPr>
        <p:spPr>
          <a:xfrm>
            <a:off x="8675203" y="6550223"/>
            <a:ext cx="3516797" cy="307777"/>
          </a:xfrm>
          <a:prstGeom prst="rect">
            <a:avLst/>
          </a:prstGeom>
        </p:spPr>
        <p:txBody>
          <a:bodyPr wrap="none">
            <a:spAutoFit/>
          </a:bodyPr>
          <a:lstStyle/>
          <a:p>
            <a:r>
              <a:rPr lang="en-CA" altLang="zh-CN" sz="1400" dirty="0">
                <a:latin typeface="Times New Roman" panose="02020603050405020304" pitchFamily="18" charset="0"/>
                <a:ea typeface="Times New Roman" panose="02020603050405020304" pitchFamily="18" charset="0"/>
              </a:rPr>
              <a:t>*The ‘/’ means non-monotonous performance.</a:t>
            </a:r>
            <a:endParaRPr lang="zh-CN" altLang="en-US" sz="1400" dirty="0"/>
          </a:p>
        </p:txBody>
      </p:sp>
    </p:spTree>
    <p:extLst>
      <p:ext uri="{BB962C8B-B14F-4D97-AF65-F5344CB8AC3E}">
        <p14:creationId xmlns:p14="http://schemas.microsoft.com/office/powerpoint/2010/main" val="364418531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1">
            <a:extLst>
              <a:ext uri="{FF2B5EF4-FFF2-40B4-BE49-F238E27FC236}">
                <a16:creationId xmlns:a16="http://schemas.microsoft.com/office/drawing/2014/main" id="{91D83144-F32A-414A-5058-029FBAA96508}"/>
              </a:ext>
            </a:extLst>
          </p:cNvPr>
          <p:cNvSpPr txBox="1">
            <a:spLocks/>
          </p:cNvSpPr>
          <p:nvPr/>
        </p:nvSpPr>
        <p:spPr bwMode="auto">
          <a:xfrm>
            <a:off x="766234" y="1246898"/>
            <a:ext cx="11091138"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51790" indent="-351790" algn="l" rtl="0" eaLnBrk="1" fontAlgn="base" hangingPunct="1">
              <a:spcBef>
                <a:spcPts val="450"/>
              </a:spcBef>
              <a:spcAft>
                <a:spcPct val="0"/>
              </a:spcAft>
              <a:buClr>
                <a:schemeClr val="accent2"/>
              </a:buClr>
              <a:buFont typeface="Wingdings" panose="05000000000000000000" pitchFamily="2" charset="2"/>
              <a:buChar char="o"/>
              <a:defRPr sz="2640">
                <a:solidFill>
                  <a:schemeClr val="tx1"/>
                </a:solidFill>
                <a:latin typeface="+mn-lt"/>
                <a:ea typeface="+mn-ea"/>
                <a:cs typeface="+mn-cs"/>
              </a:defRPr>
            </a:lvl1pPr>
            <a:lvl2pPr marL="681355" indent="-327660" algn="l" rtl="0" eaLnBrk="1" fontAlgn="base" hangingPunct="1">
              <a:spcBef>
                <a:spcPts val="450"/>
              </a:spcBef>
              <a:spcAft>
                <a:spcPct val="0"/>
              </a:spcAft>
              <a:buClr>
                <a:schemeClr val="accent2"/>
              </a:buClr>
              <a:buFont typeface="Wingdings" panose="05000000000000000000" pitchFamily="2" charset="2"/>
              <a:buChar char="n"/>
              <a:defRPr sz="2160">
                <a:solidFill>
                  <a:srgbClr val="0033CC"/>
                </a:solidFill>
                <a:latin typeface="+mn-lt"/>
                <a:ea typeface="+mn-ea"/>
              </a:defRPr>
            </a:lvl2pPr>
            <a:lvl3pPr marL="978535" indent="-296545" algn="l" rtl="0" eaLnBrk="1" fontAlgn="base" hangingPunct="1">
              <a:spcBef>
                <a:spcPts val="450"/>
              </a:spcBef>
              <a:spcAft>
                <a:spcPct val="0"/>
              </a:spcAft>
              <a:buClr>
                <a:schemeClr val="accent2"/>
              </a:buClr>
              <a:buFont typeface="Wingdings" panose="05000000000000000000" pitchFamily="2" charset="2"/>
              <a:buChar char="p"/>
              <a:defRPr sz="2160">
                <a:solidFill>
                  <a:srgbClr val="009900"/>
                </a:solidFill>
                <a:latin typeface="+mn-lt"/>
                <a:ea typeface="+mn-ea"/>
              </a:defRPr>
            </a:lvl3pPr>
            <a:lvl4pPr marL="1270000" indent="-290195" algn="l" rtl="0" eaLnBrk="1" fontAlgn="base" hangingPunct="1">
              <a:spcBef>
                <a:spcPts val="450"/>
              </a:spcBef>
              <a:spcAft>
                <a:spcPct val="0"/>
              </a:spcAft>
              <a:buClr>
                <a:schemeClr val="accent2"/>
              </a:buClr>
              <a:buFont typeface="Wingdings" panose="05000000000000000000" pitchFamily="2" charset="2"/>
              <a:buChar char="Ø"/>
              <a:defRPr sz="1500">
                <a:solidFill>
                  <a:schemeClr val="tx1"/>
                </a:solidFill>
                <a:latin typeface="+mn-lt"/>
                <a:ea typeface="+mn-ea"/>
              </a:defRPr>
            </a:lvl4pPr>
            <a:lvl5pPr marL="1570355" indent="-298450" algn="l" rtl="0" eaLnBrk="1" fontAlgn="base" hangingPunct="1">
              <a:spcBef>
                <a:spcPts val="450"/>
              </a:spcBef>
              <a:spcAft>
                <a:spcPct val="0"/>
              </a:spcAft>
              <a:buClr>
                <a:schemeClr val="accent2"/>
              </a:buClr>
              <a:buFont typeface="Wingdings" panose="05000000000000000000" pitchFamily="2" charset="2"/>
              <a:buChar char="§"/>
              <a:defRPr sz="1500">
                <a:solidFill>
                  <a:schemeClr val="tx1"/>
                </a:solidFill>
                <a:latin typeface="+mn-lt"/>
                <a:ea typeface="+mn-ea"/>
              </a:defRPr>
            </a:lvl5pPr>
            <a:lvl6pPr marL="1913255" indent="-298450" algn="l" rtl="0" eaLnBrk="1" fontAlgn="base" hangingPunct="1">
              <a:spcBef>
                <a:spcPct val="10000"/>
              </a:spcBef>
              <a:spcAft>
                <a:spcPct val="0"/>
              </a:spcAft>
              <a:buClr>
                <a:schemeClr val="accent2"/>
              </a:buClr>
              <a:buFont typeface="Wingdings" panose="05000000000000000000" pitchFamily="2" charset="2"/>
              <a:buChar char="§"/>
              <a:defRPr>
                <a:solidFill>
                  <a:schemeClr val="tx1"/>
                </a:solidFill>
                <a:latin typeface="+mn-lt"/>
                <a:ea typeface="+mn-ea"/>
              </a:defRPr>
            </a:lvl6pPr>
            <a:lvl7pPr marL="2256155" indent="-298450" algn="l" rtl="0" eaLnBrk="1" fontAlgn="base" hangingPunct="1">
              <a:spcBef>
                <a:spcPct val="10000"/>
              </a:spcBef>
              <a:spcAft>
                <a:spcPct val="0"/>
              </a:spcAft>
              <a:buClr>
                <a:schemeClr val="accent2"/>
              </a:buClr>
              <a:buFont typeface="Wingdings" panose="05000000000000000000" pitchFamily="2" charset="2"/>
              <a:buChar char="§"/>
              <a:defRPr>
                <a:solidFill>
                  <a:schemeClr val="tx1"/>
                </a:solidFill>
                <a:latin typeface="+mn-lt"/>
                <a:ea typeface="+mn-ea"/>
              </a:defRPr>
            </a:lvl7pPr>
            <a:lvl8pPr marL="2599055" indent="-298450" algn="l" rtl="0" eaLnBrk="1" fontAlgn="base" hangingPunct="1">
              <a:spcBef>
                <a:spcPct val="10000"/>
              </a:spcBef>
              <a:spcAft>
                <a:spcPct val="0"/>
              </a:spcAft>
              <a:buClr>
                <a:schemeClr val="accent2"/>
              </a:buClr>
              <a:buFont typeface="Wingdings" panose="05000000000000000000" pitchFamily="2" charset="2"/>
              <a:buChar char="§"/>
              <a:defRPr>
                <a:solidFill>
                  <a:schemeClr val="tx1"/>
                </a:solidFill>
                <a:latin typeface="+mn-lt"/>
                <a:ea typeface="+mn-ea"/>
              </a:defRPr>
            </a:lvl8pPr>
            <a:lvl9pPr marL="2941955" indent="-298450" algn="l" rtl="0" eaLnBrk="1" fontAlgn="base" hangingPunct="1">
              <a:spcBef>
                <a:spcPct val="10000"/>
              </a:spcBef>
              <a:spcAft>
                <a:spcPct val="0"/>
              </a:spcAft>
              <a:buClr>
                <a:schemeClr val="accent2"/>
              </a:buClr>
              <a:buFont typeface="Wingdings" panose="05000000000000000000" pitchFamily="2" charset="2"/>
              <a:buChar char="§"/>
              <a:defRPr>
                <a:solidFill>
                  <a:schemeClr val="tx1"/>
                </a:solidFill>
                <a:latin typeface="+mn-lt"/>
                <a:ea typeface="+mn-ea"/>
              </a:defRPr>
            </a:lvl9pPr>
          </a:lstStyle>
          <a:p>
            <a:r>
              <a:rPr kumimoji="1" lang="en-US" altLang="zh-CN" sz="2400" kern="0" dirty="0">
                <a:latin typeface="Times New Roman" panose="02020603050405020304" pitchFamily="18" charset="0"/>
                <a:cs typeface="Times New Roman" panose="02020603050405020304" pitchFamily="18" charset="0"/>
              </a:rPr>
              <a:t>Performance</a:t>
            </a:r>
            <a:r>
              <a:rPr kumimoji="1" lang="zh-CN" altLang="en-US" sz="2400" kern="0" dirty="0">
                <a:latin typeface="Times New Roman" panose="02020603050405020304" pitchFamily="18" charset="0"/>
                <a:cs typeface="Times New Roman" panose="02020603050405020304" pitchFamily="18" charset="0"/>
              </a:rPr>
              <a:t> </a:t>
            </a:r>
            <a:r>
              <a:rPr kumimoji="1" lang="en-US" altLang="zh-CN" sz="2400" kern="0" dirty="0">
                <a:latin typeface="Times New Roman" panose="02020603050405020304" pitchFamily="18" charset="0"/>
                <a:cs typeface="Times New Roman" panose="02020603050405020304" pitchFamily="18" charset="0"/>
              </a:rPr>
              <a:t>comparison</a:t>
            </a:r>
            <a:r>
              <a:rPr kumimoji="1" lang="zh-CN" altLang="en-US" sz="2400" kern="0" dirty="0">
                <a:latin typeface="Times New Roman" panose="02020603050405020304" pitchFamily="18" charset="0"/>
                <a:cs typeface="Times New Roman" panose="02020603050405020304" pitchFamily="18" charset="0"/>
              </a:rPr>
              <a:t> </a:t>
            </a:r>
            <a:r>
              <a:rPr kumimoji="1" lang="en-US" altLang="zh-CN" sz="2400" kern="0" dirty="0">
                <a:latin typeface="Times New Roman" panose="02020603050405020304" pitchFamily="18" charset="0"/>
                <a:cs typeface="Times New Roman" panose="02020603050405020304" pitchFamily="18" charset="0"/>
              </a:rPr>
              <a:t>for</a:t>
            </a:r>
            <a:r>
              <a:rPr kumimoji="1" lang="zh-CN" altLang="en-US" sz="2400" kern="0" dirty="0">
                <a:latin typeface="Times New Roman" panose="02020603050405020304" pitchFamily="18" charset="0"/>
                <a:cs typeface="Times New Roman" panose="02020603050405020304" pitchFamily="18" charset="0"/>
              </a:rPr>
              <a:t> </a:t>
            </a:r>
            <a:r>
              <a:rPr kumimoji="1" lang="en-US" altLang="zh-CN" sz="2400" kern="0" dirty="0">
                <a:latin typeface="Times New Roman" panose="02020603050405020304" pitchFamily="18" charset="0"/>
                <a:cs typeface="Times New Roman" panose="02020603050405020304" pitchFamily="18" charset="0"/>
              </a:rPr>
              <a:t>detection</a:t>
            </a:r>
            <a:r>
              <a:rPr kumimoji="1" lang="zh-CN" altLang="en-US" sz="2400" kern="0" dirty="0">
                <a:latin typeface="Times New Roman" panose="02020603050405020304" pitchFamily="18" charset="0"/>
                <a:cs typeface="Times New Roman" panose="02020603050405020304" pitchFamily="18" charset="0"/>
              </a:rPr>
              <a:t> </a:t>
            </a:r>
            <a:r>
              <a:rPr kumimoji="1" lang="en-US" altLang="zh-CN" sz="2400" kern="0" dirty="0">
                <a:latin typeface="Times New Roman" panose="02020603050405020304" pitchFamily="18" charset="0"/>
                <a:cs typeface="Times New Roman" panose="02020603050405020304" pitchFamily="18" charset="0"/>
              </a:rPr>
              <a:t>and</a:t>
            </a:r>
            <a:r>
              <a:rPr kumimoji="1" lang="zh-CN" altLang="en-US" sz="2400" kern="0" dirty="0">
                <a:latin typeface="Times New Roman" panose="02020603050405020304" pitchFamily="18" charset="0"/>
                <a:cs typeface="Times New Roman" panose="02020603050405020304" pitchFamily="18" charset="0"/>
              </a:rPr>
              <a:t> </a:t>
            </a:r>
            <a:r>
              <a:rPr kumimoji="1" lang="en-US" altLang="zh-CN" sz="2400" kern="0" dirty="0">
                <a:latin typeface="Times New Roman" panose="02020603050405020304" pitchFamily="18" charset="0"/>
                <a:cs typeface="Times New Roman" panose="02020603050405020304" pitchFamily="18" charset="0"/>
              </a:rPr>
              <a:t>tracking</a:t>
            </a:r>
            <a:r>
              <a:rPr kumimoji="1" lang="zh-CN" altLang="en-US" sz="2400" kern="0" dirty="0">
                <a:latin typeface="Times New Roman" panose="02020603050405020304" pitchFamily="18" charset="0"/>
                <a:cs typeface="Times New Roman" panose="02020603050405020304" pitchFamily="18" charset="0"/>
              </a:rPr>
              <a:t> </a:t>
            </a:r>
            <a:r>
              <a:rPr kumimoji="1" lang="en-US" altLang="zh-CN" sz="2400" kern="0" dirty="0">
                <a:latin typeface="Times New Roman" panose="02020603050405020304" pitchFamily="18" charset="0"/>
                <a:cs typeface="Times New Roman" panose="02020603050405020304" pitchFamily="18" charset="0"/>
              </a:rPr>
              <a:t>tasks</a:t>
            </a:r>
          </a:p>
          <a:p>
            <a:pPr lvl="1"/>
            <a:r>
              <a:rPr kumimoji="1" lang="en-US" altLang="zh-CN" sz="2400" kern="0" dirty="0">
                <a:solidFill>
                  <a:schemeClr val="tx1"/>
                </a:solidFill>
                <a:latin typeface="Times New Roman" panose="02020603050405020304" pitchFamily="18" charset="0"/>
                <a:cs typeface="Times New Roman" panose="02020603050405020304" pitchFamily="18" charset="0"/>
              </a:rPr>
              <a:t>Average the </a:t>
            </a:r>
            <a:r>
              <a:rPr kumimoji="1" lang="en-US" altLang="zh-CN" sz="2400" kern="0" dirty="0" err="1">
                <a:solidFill>
                  <a:schemeClr val="tx1"/>
                </a:solidFill>
                <a:latin typeface="Times New Roman" panose="02020603050405020304" pitchFamily="18" charset="0"/>
                <a:cs typeface="Times New Roman" panose="02020603050405020304" pitchFamily="18" charset="0"/>
              </a:rPr>
              <a:t>mAPs</a:t>
            </a:r>
            <a:r>
              <a:rPr kumimoji="1" lang="en-US" altLang="zh-CN" sz="2400" kern="0" dirty="0">
                <a:solidFill>
                  <a:schemeClr val="tx1"/>
                </a:solidFill>
                <a:latin typeface="Times New Roman" panose="02020603050405020304" pitchFamily="18" charset="0"/>
                <a:cs typeface="Times New Roman" panose="02020603050405020304" pitchFamily="18" charset="0"/>
              </a:rPr>
              <a:t>/MOTAs from CTC and non-CTC models, then calculate BD-rate</a:t>
            </a:r>
          </a:p>
          <a:p>
            <a:pPr lvl="1"/>
            <a:endParaRPr kumimoji="1" lang="en-US" altLang="zh-CN" sz="2400" kern="0" dirty="0">
              <a:solidFill>
                <a:schemeClr val="tx1"/>
              </a:solidFill>
              <a:latin typeface="Times New Roman" panose="02020603050405020304" pitchFamily="18" charset="0"/>
              <a:cs typeface="Times New Roman" panose="02020603050405020304" pitchFamily="18" charset="0"/>
            </a:endParaRPr>
          </a:p>
          <a:p>
            <a:pPr lvl="1"/>
            <a:endParaRPr kumimoji="1" lang="en-US" altLang="zh-CN" sz="2400" kern="0" dirty="0">
              <a:solidFill>
                <a:schemeClr val="tx1"/>
              </a:solidFill>
              <a:latin typeface="Times New Roman" panose="02020603050405020304" pitchFamily="18" charset="0"/>
              <a:cs typeface="Times New Roman" panose="02020603050405020304" pitchFamily="18" charset="0"/>
            </a:endParaRPr>
          </a:p>
          <a:p>
            <a:pPr lvl="1"/>
            <a:endParaRPr kumimoji="1" lang="en-US" altLang="zh-CN" sz="2400" dirty="0">
              <a:solidFill>
                <a:schemeClr val="tx1"/>
              </a:solidFill>
            </a:endParaRPr>
          </a:p>
          <a:p>
            <a:pPr lvl="1"/>
            <a:endParaRPr kumimoji="1" lang="en-US" altLang="zh-CN" sz="2400" dirty="0">
              <a:solidFill>
                <a:schemeClr val="tx1"/>
              </a:solidFill>
            </a:endParaRPr>
          </a:p>
          <a:p>
            <a:pPr lvl="1"/>
            <a:endParaRPr kumimoji="1" lang="en-US" altLang="zh-CN" sz="2400" dirty="0">
              <a:solidFill>
                <a:schemeClr val="tx1"/>
              </a:solidFill>
            </a:endParaRPr>
          </a:p>
          <a:p>
            <a:pPr lvl="1"/>
            <a:endParaRPr kumimoji="1" lang="en-US" altLang="zh-CN" sz="2400" dirty="0">
              <a:solidFill>
                <a:schemeClr val="tx1"/>
              </a:solidFill>
            </a:endParaRPr>
          </a:p>
          <a:p>
            <a:pPr marL="353695" lvl="1" indent="0">
              <a:buNone/>
            </a:pPr>
            <a:endParaRPr kumimoji="1" lang="en-US" altLang="zh-CN" sz="2400" kern="0" dirty="0">
              <a:solidFill>
                <a:schemeClr val="tx1"/>
              </a:solidFill>
              <a:latin typeface="Times New Roman" panose="02020603050405020304" pitchFamily="18" charset="0"/>
              <a:cs typeface="Times New Roman" panose="02020603050405020304" pitchFamily="18" charset="0"/>
            </a:endParaRPr>
          </a:p>
          <a:p>
            <a:pPr lvl="1"/>
            <a:endParaRPr kumimoji="1" lang="en-US" altLang="zh-CN" sz="2400" kern="0" dirty="0">
              <a:solidFill>
                <a:schemeClr val="tx1"/>
              </a:solidFill>
              <a:latin typeface="Times New Roman" panose="02020603050405020304" pitchFamily="18" charset="0"/>
              <a:cs typeface="Times New Roman" panose="02020603050405020304" pitchFamily="18" charset="0"/>
            </a:endParaRPr>
          </a:p>
          <a:p>
            <a:pPr lvl="1"/>
            <a:r>
              <a:rPr kumimoji="1" lang="en-US" altLang="zh-CN" sz="2400" kern="0" dirty="0">
                <a:solidFill>
                  <a:srgbClr val="C00000"/>
                </a:solidFill>
                <a:latin typeface="Times New Roman" panose="02020603050405020304" pitchFamily="18" charset="0"/>
                <a:cs typeface="Times New Roman" panose="02020603050405020304" pitchFamily="18" charset="0"/>
              </a:rPr>
              <a:t>Better coding gain </a:t>
            </a:r>
            <a:r>
              <a:rPr kumimoji="1" lang="en-US" altLang="zh-CN" sz="2400" kern="0" dirty="0">
                <a:solidFill>
                  <a:schemeClr val="tx1"/>
                </a:solidFill>
                <a:latin typeface="Times New Roman" panose="02020603050405020304" pitchFamily="18" charset="0"/>
                <a:cs typeface="Times New Roman" panose="02020603050405020304" pitchFamily="18" charset="0"/>
              </a:rPr>
              <a:t>can be</a:t>
            </a:r>
            <a:r>
              <a:rPr kumimoji="1" lang="zh-CN" altLang="en-US" sz="2400" kern="0" dirty="0">
                <a:solidFill>
                  <a:schemeClr val="tx1"/>
                </a:solidFill>
                <a:latin typeface="Times New Roman" panose="02020603050405020304" pitchFamily="18" charset="0"/>
                <a:cs typeface="Times New Roman" panose="02020603050405020304" pitchFamily="18" charset="0"/>
              </a:rPr>
              <a:t> </a:t>
            </a:r>
            <a:r>
              <a:rPr kumimoji="1" lang="en-US" altLang="zh-CN" sz="2400" kern="0" dirty="0">
                <a:solidFill>
                  <a:schemeClr val="tx1"/>
                </a:solidFill>
                <a:latin typeface="Times New Roman" panose="02020603050405020304" pitchFamily="18" charset="0"/>
                <a:cs typeface="Times New Roman" panose="02020603050405020304" pitchFamily="18" charset="0"/>
              </a:rPr>
              <a:t>also achieved</a:t>
            </a:r>
          </a:p>
          <a:p>
            <a:pPr lvl="1"/>
            <a:endParaRPr kumimoji="1" lang="en-US" altLang="zh-CN" sz="2400" kern="0" dirty="0">
              <a:solidFill>
                <a:schemeClr val="tx1"/>
              </a:solidFill>
              <a:latin typeface="Times New Roman" panose="02020603050405020304" pitchFamily="18" charset="0"/>
              <a:cs typeface="Times New Roman" panose="02020603050405020304" pitchFamily="18" charset="0"/>
            </a:endParaRPr>
          </a:p>
        </p:txBody>
      </p:sp>
      <p:sp>
        <p:nvSpPr>
          <p:cNvPr id="3" name="标题 2">
            <a:extLst>
              <a:ext uri="{FF2B5EF4-FFF2-40B4-BE49-F238E27FC236}">
                <a16:creationId xmlns:a16="http://schemas.microsoft.com/office/drawing/2014/main" id="{A4C0A442-512A-E63D-C36E-5DF107F6F844}"/>
              </a:ext>
            </a:extLst>
          </p:cNvPr>
          <p:cNvSpPr>
            <a:spLocks noGrp="1"/>
          </p:cNvSpPr>
          <p:nvPr>
            <p:ph type="title"/>
          </p:nvPr>
        </p:nvSpPr>
        <p:spPr/>
        <p:txBody>
          <a:bodyPr/>
          <a:lstStyle/>
          <a:p>
            <a:pPr lvl="1"/>
            <a:r>
              <a:rPr kumimoji="1" lang="en-US" altLang="zh-CN" sz="3600" b="1" dirty="0">
                <a:latin typeface="Times New Roman" panose="02020603050405020304" pitchFamily="18" charset="0"/>
                <a:cs typeface="Times New Roman" panose="02020603050405020304" pitchFamily="18" charset="0"/>
              </a:rPr>
              <a:t>Comparison</a:t>
            </a:r>
            <a:r>
              <a:rPr kumimoji="1" lang="zh-CN" altLang="en-US" sz="3600" b="1" dirty="0">
                <a:latin typeface="Times New Roman" panose="02020603050405020304" pitchFamily="18" charset="0"/>
                <a:cs typeface="Times New Roman" panose="02020603050405020304" pitchFamily="18" charset="0"/>
              </a:rPr>
              <a:t> </a:t>
            </a:r>
            <a:r>
              <a:rPr kumimoji="1" lang="en-US" altLang="zh-CN" sz="36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b</a:t>
            </a:r>
            <a:r>
              <a:rPr kumimoji="1" lang="en-US" altLang="zh-CN" sz="3600" b="1" i="0" u="none" strike="noStrike" kern="0" cap="none" spc="0" normalizeH="0" baseline="0" noProof="0" dirty="0" err="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eyond</a:t>
            </a:r>
            <a:r>
              <a:rPr kumimoji="1" lang="zh-CN" altLang="en-US" sz="3600" b="1" i="0" u="none" strike="noStrike" kern="0" cap="none" spc="0" normalizeH="0" baseline="0" noProof="0" dirty="0">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 </a:t>
            </a:r>
            <a:r>
              <a:rPr kumimoji="1" lang="en-US" altLang="zh-CN" sz="3600" b="1" i="0" u="none" strike="noStrike" kern="0" cap="none" spc="0" normalizeH="0" baseline="0" noProof="0" dirty="0">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CTC</a:t>
            </a:r>
            <a:endParaRPr kumimoji="1" lang="en-US" altLang="zh-CN" sz="3600" b="1" dirty="0">
              <a:latin typeface="Times New Roman" panose="02020603050405020304" pitchFamily="18" charset="0"/>
              <a:cs typeface="Times New Roman" panose="02020603050405020304" pitchFamily="18" charset="0"/>
            </a:endParaRPr>
          </a:p>
        </p:txBody>
      </p:sp>
      <p:graphicFrame>
        <p:nvGraphicFramePr>
          <p:cNvPr id="7" name="表格 6">
            <a:extLst>
              <a:ext uri="{FF2B5EF4-FFF2-40B4-BE49-F238E27FC236}">
                <a16:creationId xmlns:a16="http://schemas.microsoft.com/office/drawing/2014/main" id="{E33E90D5-4381-137F-15E6-8D771B2D3AC3}"/>
              </a:ext>
            </a:extLst>
          </p:cNvPr>
          <p:cNvGraphicFramePr>
            <a:graphicFrameLocks noGrp="1"/>
          </p:cNvGraphicFramePr>
          <p:nvPr>
            <p:extLst>
              <p:ext uri="{D42A27DB-BD31-4B8C-83A1-F6EECF244321}">
                <p14:modId xmlns:p14="http://schemas.microsoft.com/office/powerpoint/2010/main" val="3080087409"/>
              </p:ext>
            </p:extLst>
          </p:nvPr>
        </p:nvGraphicFramePr>
        <p:xfrm>
          <a:off x="766234" y="2895600"/>
          <a:ext cx="10887558" cy="2335774"/>
        </p:xfrm>
        <a:graphic>
          <a:graphicData uri="http://schemas.openxmlformats.org/drawingml/2006/table">
            <a:tbl>
              <a:tblPr firstRow="1" firstCol="1" bandRow="1">
                <a:tableStyleId>{5C22544A-7EE6-4342-B048-85BDC9FD1C3A}</a:tableStyleId>
              </a:tblPr>
              <a:tblGrid>
                <a:gridCol w="1314063">
                  <a:extLst>
                    <a:ext uri="{9D8B030D-6E8A-4147-A177-3AD203B41FA5}">
                      <a16:colId xmlns:a16="http://schemas.microsoft.com/office/drawing/2014/main" val="3285419004"/>
                    </a:ext>
                  </a:extLst>
                </a:gridCol>
                <a:gridCol w="1343891">
                  <a:extLst>
                    <a:ext uri="{9D8B030D-6E8A-4147-A177-3AD203B41FA5}">
                      <a16:colId xmlns:a16="http://schemas.microsoft.com/office/drawing/2014/main" val="2083331852"/>
                    </a:ext>
                  </a:extLst>
                </a:gridCol>
                <a:gridCol w="2785825">
                  <a:extLst>
                    <a:ext uri="{9D8B030D-6E8A-4147-A177-3AD203B41FA5}">
                      <a16:colId xmlns:a16="http://schemas.microsoft.com/office/drawing/2014/main" val="2253868487"/>
                    </a:ext>
                  </a:extLst>
                </a:gridCol>
                <a:gridCol w="1814593">
                  <a:extLst>
                    <a:ext uri="{9D8B030D-6E8A-4147-A177-3AD203B41FA5}">
                      <a16:colId xmlns:a16="http://schemas.microsoft.com/office/drawing/2014/main" val="1850516475"/>
                    </a:ext>
                  </a:extLst>
                </a:gridCol>
                <a:gridCol w="1814593">
                  <a:extLst>
                    <a:ext uri="{9D8B030D-6E8A-4147-A177-3AD203B41FA5}">
                      <a16:colId xmlns:a16="http://schemas.microsoft.com/office/drawing/2014/main" val="1074859769"/>
                    </a:ext>
                  </a:extLst>
                </a:gridCol>
                <a:gridCol w="1814593">
                  <a:extLst>
                    <a:ext uri="{9D8B030D-6E8A-4147-A177-3AD203B41FA5}">
                      <a16:colId xmlns:a16="http://schemas.microsoft.com/office/drawing/2014/main" val="1090093763"/>
                    </a:ext>
                  </a:extLst>
                </a:gridCol>
              </a:tblGrid>
              <a:tr h="33368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Task</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Dataset</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Methods</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RA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LD </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AI </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3099931468"/>
                  </a:ext>
                </a:extLst>
              </a:tr>
              <a:tr h="333682">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Detection</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SFU-HW</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Pre-process</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-22.96%</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-8.55%</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-22.34%</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2157962397"/>
                  </a:ext>
                </a:extLst>
              </a:tr>
              <a:tr h="333682">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Post-process</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-20.67%</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-25.32%</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-33.38%</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208008456"/>
                  </a:ext>
                </a:extLst>
              </a:tr>
              <a:tr h="333682">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Pre- and post-process</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b="1" dirty="0">
                          <a:effectLst/>
                        </a:rPr>
                        <a:t>-31.54%</a:t>
                      </a:r>
                      <a:endParaRPr lang="zh-CN" sz="1600" b="1"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b="1" dirty="0">
                          <a:effectLst/>
                        </a:rPr>
                        <a:t>-31.38%</a:t>
                      </a:r>
                      <a:endParaRPr lang="zh-CN" sz="1600" b="1"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b="1" dirty="0">
                          <a:effectLst/>
                        </a:rPr>
                        <a:t>-44.14%</a:t>
                      </a:r>
                      <a:endParaRPr lang="zh-CN" sz="1600" b="1" dirty="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3647664963"/>
                  </a:ext>
                </a:extLst>
              </a:tr>
              <a:tr h="333682">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Tracking</a:t>
                      </a:r>
                      <a:endParaRPr lang="zh-CN" sz="1600">
                        <a:effectLst/>
                        <a:latin typeface="Times New Roman" panose="02020603050405020304" pitchFamily="18" charset="0"/>
                        <a:ea typeface="DengXian" panose="02010600030101010101" pitchFamily="2" charset="-122"/>
                      </a:endParaRPr>
                    </a:p>
                  </a:txBody>
                  <a:tcPr marL="68580" marR="68580" marT="0" marB="0" anchor="ctr"/>
                </a:tc>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TVD</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Pre-process</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-6</a:t>
                      </a:r>
                      <a:r>
                        <a:rPr lang="en-US" altLang="zh-CN" sz="1600" dirty="0">
                          <a:effectLst/>
                        </a:rPr>
                        <a:t>5</a:t>
                      </a:r>
                      <a:r>
                        <a:rPr lang="en-US" sz="1600" dirty="0">
                          <a:effectLst/>
                        </a:rPr>
                        <a:t>.</a:t>
                      </a:r>
                      <a:r>
                        <a:rPr lang="en-US" altLang="zh-CN" sz="1600" dirty="0">
                          <a:effectLst/>
                        </a:rPr>
                        <a:t>39</a:t>
                      </a:r>
                      <a:r>
                        <a:rPr lang="en-US" sz="1600" dirty="0">
                          <a:effectLst/>
                        </a:rPr>
                        <a:t>%</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-54.74%</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-65.29%</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3537304259"/>
                  </a:ext>
                </a:extLst>
              </a:tr>
              <a:tr h="333682">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Post-process</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dirty="0">
                          <a:effectLst/>
                        </a:rPr>
                        <a:t>-22.17%</a:t>
                      </a:r>
                      <a:endParaRPr lang="zh-CN" sz="1600"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-31.31%</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-30.43%</a:t>
                      </a:r>
                      <a:endParaRPr lang="zh-CN" sz="160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1749927390"/>
                  </a:ext>
                </a:extLst>
              </a:tr>
              <a:tr h="333682">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a:effectLst/>
                        </a:rPr>
                        <a:t>Pre- and post-process</a:t>
                      </a:r>
                      <a:endParaRPr lang="zh-CN" sz="160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b="1" dirty="0">
                          <a:effectLst/>
                        </a:rPr>
                        <a:t>-68.14%</a:t>
                      </a:r>
                      <a:endParaRPr lang="zh-CN" sz="1600" b="1"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b="1" dirty="0">
                          <a:effectLst/>
                        </a:rPr>
                        <a:t>-59.89%</a:t>
                      </a:r>
                      <a:endParaRPr lang="zh-CN" sz="1600" b="1" dirty="0">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600" b="1" dirty="0">
                          <a:effectLst/>
                        </a:rPr>
                        <a:t>-73.84%</a:t>
                      </a:r>
                      <a:endParaRPr lang="zh-CN" sz="1600" b="1" dirty="0">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3326548297"/>
                  </a:ext>
                </a:extLst>
              </a:tr>
            </a:tbl>
          </a:graphicData>
        </a:graphic>
      </p:graphicFrame>
    </p:spTree>
    <p:extLst>
      <p:ext uri="{BB962C8B-B14F-4D97-AF65-F5344CB8AC3E}">
        <p14:creationId xmlns:p14="http://schemas.microsoft.com/office/powerpoint/2010/main" val="395604376"/>
      </p:ext>
    </p:extLst>
  </p:cSld>
  <p:clrMapOvr>
    <a:masterClrMapping/>
  </p:clrMapOvr>
  <p:transition/>
</p:sld>
</file>

<file path=ppt/theme/theme1.xml><?xml version="1.0" encoding="utf-8"?>
<a:theme xmlns:a="http://schemas.openxmlformats.org/drawingml/2006/main" name="主题1">
  <a:themeElements>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自定义 2">
      <a:majorFont>
        <a:latin typeface="Book Antiqua"/>
        <a:ea typeface="楷体"/>
        <a:cs typeface=""/>
      </a:majorFont>
      <a:minorFont>
        <a:latin typeface="Times New Roman"/>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50000"/>
          </a:spcBef>
          <a:spcAft>
            <a:spcPct val="0"/>
          </a:spcAft>
          <a:buClrTx/>
          <a:buSzTx/>
          <a:buFontTx/>
          <a:buNone/>
          <a:defRPr kumimoji="0" lang="zh-CN" altLang="en-US" sz="1800" b="1" i="1" u="none" strike="noStrike" cap="none" normalizeH="0" baseline="0" smtClean="0">
            <a:ln>
              <a:noFill/>
            </a:ln>
            <a:solidFill>
              <a:schemeClr val="tx1"/>
            </a:solidFill>
            <a:effectLst/>
            <a:latin typeface="Times New Roman" panose="02020603050405020304"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50000"/>
          </a:spcBef>
          <a:spcAft>
            <a:spcPct val="0"/>
          </a:spcAft>
          <a:buClrTx/>
          <a:buSzTx/>
          <a:buFontTx/>
          <a:buNone/>
          <a:defRPr kumimoji="0" lang="zh-CN" altLang="en-US" sz="1800" b="1" i="1" u="none" strike="noStrike" cap="none" normalizeH="0" baseline="0" smtClean="0">
            <a:ln>
              <a:noFill/>
            </a:ln>
            <a:solidFill>
              <a:schemeClr val="tx1"/>
            </a:solidFill>
            <a:effectLst/>
            <a:latin typeface="Times New Roman" panose="02020603050405020304" pitchFamily="18" charset="0"/>
            <a:ea typeface="宋体"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panose="020005030000000200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panose="02000503000000020004"/>
            <a:ea typeface="Helvetica Neue" panose="02000503000000020004"/>
            <a:cs typeface="Helvetica Neue" panose="02000503000000020004"/>
            <a:sym typeface="Helvetica Neue" panose="020005030000000200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6983</TotalTime>
  <Words>1495</Words>
  <Application>Microsoft Macintosh PowerPoint</Application>
  <PresentationFormat>宽屏</PresentationFormat>
  <Paragraphs>491</Paragraphs>
  <Slides>16</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16</vt:i4>
      </vt:variant>
    </vt:vector>
  </HeadingPairs>
  <TitlesOfParts>
    <vt:vector size="28" baseType="lpstr">
      <vt:lpstr>等线</vt:lpstr>
      <vt:lpstr>楷体</vt:lpstr>
      <vt:lpstr>Alibaba-PuHuiTi-R</vt:lpstr>
      <vt:lpstr>Arial</vt:lpstr>
      <vt:lpstr>Book Antiqua</vt:lpstr>
      <vt:lpstr>Helvetica Neue</vt:lpstr>
      <vt:lpstr>Helvetica Neue Light</vt:lpstr>
      <vt:lpstr>Helvetica Neue Medium</vt:lpstr>
      <vt:lpstr>Times New Roman</vt:lpstr>
      <vt:lpstr>Wingdings</vt:lpstr>
      <vt:lpstr>主题1</vt:lpstr>
      <vt:lpstr>White</vt:lpstr>
      <vt:lpstr>PowerPoint 演示文稿</vt:lpstr>
      <vt:lpstr>Outline</vt:lpstr>
      <vt:lpstr>Description of combined pre-processing and post-processing</vt:lpstr>
      <vt:lpstr>The experiment flowchart and test conditions</vt:lpstr>
      <vt:lpstr>Outline</vt:lpstr>
      <vt:lpstr>Comparison under CTC</vt:lpstr>
      <vt:lpstr>Performance: SFU-HW dataset, object detection task (CTC)</vt:lpstr>
      <vt:lpstr>Performance: TVD dataset, object tracking task (CTC)</vt:lpstr>
      <vt:lpstr>Comparison beyond CTC</vt:lpstr>
      <vt:lpstr>Performance: SFU-HW dataset, object detection task (Beyond CTC)</vt:lpstr>
      <vt:lpstr>Performance: TVD dataset, object tracking task (beyond CTC)</vt:lpstr>
      <vt:lpstr>Outline</vt:lpstr>
      <vt:lpstr>Conclusion</vt:lpstr>
      <vt:lpstr>Updated proposed text for TR</vt:lpstr>
      <vt:lpstr>Shown in TR</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 Report</dc:title>
  <dc:creator>WANG Shurun</dc:creator>
  <cp:lastModifiedBy>Shurun Wang</cp:lastModifiedBy>
  <cp:revision>1010</cp:revision>
  <dcterms:created xsi:type="dcterms:W3CDTF">2023-04-24T16:20:55Z</dcterms:created>
  <dcterms:modified xsi:type="dcterms:W3CDTF">2024-04-23T12:03:46Z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2052-3.6.0.5672</vt:lpwstr>
  </property>
</Properties>
</file>