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17"/>
  </p:notesMasterIdLst>
  <p:sldIdLst>
    <p:sldId id="256" r:id="rId3"/>
    <p:sldId id="1138" r:id="rId4"/>
    <p:sldId id="1170" r:id="rId5"/>
    <p:sldId id="1201" r:id="rId6"/>
    <p:sldId id="1203" r:id="rId7"/>
    <p:sldId id="1202" r:id="rId8"/>
    <p:sldId id="1217" r:id="rId9"/>
    <p:sldId id="1216" r:id="rId10"/>
    <p:sldId id="1220" r:id="rId11"/>
    <p:sldId id="1218" r:id="rId12"/>
    <p:sldId id="1219" r:id="rId13"/>
    <p:sldId id="1185" r:id="rId14"/>
    <p:sldId id="1184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CC"/>
    <a:srgbClr val="4472C1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40" autoAdjust="0"/>
    <p:restoredTop sz="85561"/>
  </p:normalViewPr>
  <p:slideViewPr>
    <p:cSldViewPr snapToGrid="0">
      <p:cViewPr varScale="1">
        <p:scale>
          <a:sx n="88" d="100"/>
          <a:sy n="88" d="100"/>
        </p:scale>
        <p:origin x="2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2024/4/17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BBE2A7-5E9F-A1E5-8774-636EC150D4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916E5-1EB4-F4C4-EC78-ED61703EB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/>
          <p:cNvSpPr txBox="1"/>
          <p:nvPr/>
        </p:nvSpPr>
        <p:spPr bwMode="auto">
          <a:xfrm>
            <a:off x="1009852" y="1965226"/>
            <a:ext cx="10148478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JVET-AH0157</a:t>
            </a:r>
            <a:r>
              <a:rPr lang="zh-CN" altLang="en-US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AHG8: On combined pre-processing and post-processing for machine vision</a:t>
            </a:r>
            <a:endParaRPr lang="en-US" sz="28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</a:t>
            </a:r>
          </a:p>
        </p:txBody>
      </p:sp>
      <p:sp>
        <p:nvSpPr>
          <p:cNvPr id="2" name="矩形 1"/>
          <p:cNvSpPr/>
          <p:nvPr/>
        </p:nvSpPr>
        <p:spPr>
          <a:xfrm>
            <a:off x="5297060" y="4863772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Apr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202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kern="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29" y="304808"/>
            <a:ext cx="11959771" cy="676276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SFU-HW dataset, object detection task (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Beyond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  <a:r>
              <a:rPr kumimoji="1" lang="en-US" altLang="zh-CN" sz="3200" dirty="0"/>
              <a:t>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1291500"/>
            <a:ext cx="11042073" cy="1098236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The overall Pareto BD-rate savings over VVC are </a:t>
            </a:r>
            <a:r>
              <a:rPr lang="en-US" altLang="zh-CN" sz="2000" dirty="0">
                <a:solidFill>
                  <a:srgbClr val="C00000"/>
                </a:solidFill>
              </a:rPr>
              <a:t>31.54%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rgbClr val="C00000"/>
                </a:solidFill>
              </a:rPr>
              <a:t>31.38%</a:t>
            </a:r>
            <a:r>
              <a:rPr lang="en-US" altLang="zh-CN" sz="2000" dirty="0"/>
              <a:t> and </a:t>
            </a:r>
            <a:r>
              <a:rPr lang="en-US" altLang="zh-CN" sz="2000" dirty="0">
                <a:solidFill>
                  <a:srgbClr val="C00000"/>
                </a:solidFill>
              </a:rPr>
              <a:t>44.14%</a:t>
            </a:r>
            <a:r>
              <a:rPr lang="en-US" altLang="zh-CN" sz="2000" dirty="0"/>
              <a:t> under random access</a:t>
            </a:r>
            <a:r>
              <a:rPr lang="zh-CN" altLang="en-US" sz="2000" dirty="0"/>
              <a:t> </a:t>
            </a:r>
            <a:r>
              <a:rPr lang="en-US" altLang="zh-CN" sz="2000" dirty="0"/>
              <a:t>(RA), low delay</a:t>
            </a:r>
            <a:r>
              <a:rPr lang="zh-CN" altLang="en-US" sz="2000" dirty="0"/>
              <a:t> </a:t>
            </a:r>
            <a:r>
              <a:rPr lang="en-US" altLang="zh-CN" sz="2000" dirty="0"/>
              <a:t>(LD) and all intra</a:t>
            </a:r>
            <a:r>
              <a:rPr lang="zh-CN" altLang="en-US" sz="2000" dirty="0"/>
              <a:t> </a:t>
            </a:r>
            <a:r>
              <a:rPr lang="en-US" altLang="zh-CN" sz="2000" dirty="0"/>
              <a:t>(AI) configurations, respectively.</a:t>
            </a:r>
          </a:p>
          <a:p>
            <a:endParaRPr kumimoji="1" lang="en-US" altLang="zh-CN" sz="20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72459"/>
              </p:ext>
            </p:extLst>
          </p:nvPr>
        </p:nvGraphicFramePr>
        <p:xfrm>
          <a:off x="822981" y="2389736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-31.68%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1.35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-46.74%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-46.74%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4.47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-40.31%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-40.31%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5.32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-36.87%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3.72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-30.38%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3.65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-49.39%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10.34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-32.06%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3.31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-32.16%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-32.16%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4.22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-47.24%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-47.24%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7.44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-25.67%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1.91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-27.74%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2.42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-36.76%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-36.76%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5.69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-31.54%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2.85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-31.38%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3.51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-44.14%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7.63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33336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4611314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234" y="304808"/>
            <a:ext cx="11273366" cy="676276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TVD dataset, object tracking task </a:t>
            </a:r>
            <a:r>
              <a:rPr kumimoji="1" lang="en-US" altLang="zh-CN" sz="3200" dirty="0"/>
              <a:t>(beyond</a:t>
            </a:r>
            <a:r>
              <a:rPr kumimoji="1" lang="zh-CN" altLang="en-US" sz="3200" dirty="0"/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  <a:r>
              <a:rPr kumimoji="1" lang="en-US" altLang="zh-CN" sz="3200" dirty="0"/>
              <a:t>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322007"/>
            <a:ext cx="11139055" cy="1129610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The overall Pareto BD-rate savings over VVC are </a:t>
            </a:r>
            <a:r>
              <a:rPr lang="en-US" altLang="zh-CN" sz="2000" dirty="0">
                <a:solidFill>
                  <a:srgbClr val="C00000"/>
                </a:solidFill>
              </a:rPr>
              <a:t>68.14%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rgbClr val="C00000"/>
                </a:solidFill>
              </a:rPr>
              <a:t>59.89%</a:t>
            </a:r>
            <a:r>
              <a:rPr lang="en-US" altLang="zh-CN" sz="2000" dirty="0"/>
              <a:t> and </a:t>
            </a:r>
            <a:r>
              <a:rPr lang="en-US" altLang="zh-CN" sz="2000" dirty="0">
                <a:solidFill>
                  <a:srgbClr val="C00000"/>
                </a:solidFill>
              </a:rPr>
              <a:t>73.84%</a:t>
            </a:r>
            <a:r>
              <a:rPr lang="zh-CN" altLang="en-US" sz="2000" dirty="0"/>
              <a:t> </a:t>
            </a:r>
            <a:r>
              <a:rPr lang="en-US" altLang="zh-CN" sz="2000" dirty="0"/>
              <a:t>under random access</a:t>
            </a:r>
            <a:r>
              <a:rPr lang="zh-CN" altLang="en-US" sz="2000" dirty="0"/>
              <a:t> </a:t>
            </a:r>
            <a:r>
              <a:rPr lang="en-US" altLang="zh-CN" sz="2000" dirty="0"/>
              <a:t>(RA), low delay</a:t>
            </a:r>
            <a:r>
              <a:rPr lang="zh-CN" altLang="en-US" sz="2000" dirty="0"/>
              <a:t> </a:t>
            </a:r>
            <a:r>
              <a:rPr lang="en-US" altLang="zh-CN" sz="2000" dirty="0"/>
              <a:t>(LD) and all intra</a:t>
            </a:r>
            <a:r>
              <a:rPr lang="zh-CN" altLang="en-US" sz="2000" dirty="0"/>
              <a:t> </a:t>
            </a:r>
            <a:r>
              <a:rPr lang="en-US" altLang="zh-CN" sz="2000" dirty="0"/>
              <a:t>(AI) configurations, respectively.</a:t>
            </a:r>
          </a:p>
          <a:p>
            <a:endParaRPr kumimoji="1" lang="en-US" altLang="zh-CN" sz="20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594806"/>
              </p:ext>
            </p:extLst>
          </p:nvPr>
        </p:nvGraphicFramePr>
        <p:xfrm>
          <a:off x="918360" y="2183751"/>
          <a:ext cx="10355279" cy="41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6145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-83.40%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-83.40%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15.05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-72.21%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-72.21%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11.27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-91.25%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-91.25%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22.20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-91.81%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-91.81%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12.89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-86.52%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9.81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-94.17%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-94.17%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20.82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-79.72%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9.70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-63.76%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-63.76%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7.98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-85.36%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-85.36%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13.85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-13.36%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-13.36%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0.70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-14.47%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-14.47%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0.36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-55.54%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-55.54%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6.91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-45.86%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-45.86%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6.24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-72.33%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-72.33%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13.74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-81.21%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-81.21%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6.84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-80.88%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6.14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-79.29%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-79.29%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10.76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-71.98%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-71.98%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5.18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-71.31%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-71.31%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5.15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-80.02%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-80.02%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10.79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-68.14%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8.18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-59.89%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6.66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-73.84%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-73.84%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13.22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5702041-C8D2-4508-8291-950027639876}"/>
              </a:ext>
            </a:extLst>
          </p:cNvPr>
          <p:cNvSpPr/>
          <p:nvPr/>
        </p:nvSpPr>
        <p:spPr>
          <a:xfrm>
            <a:off x="8675203" y="655022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9378817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Description of combined pre-processing and post-processing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Beyond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8522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A33E6DD-1E86-B4B4-BA97-1FD01228D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J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ointly applying pre-processing and post-processing can achieve </a:t>
            </a:r>
            <a:r>
              <a:rPr lang="en-US" altLang="zh-CN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significant coding performance improvement </a:t>
            </a:r>
          </a:p>
          <a:p>
            <a:pPr lvl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C</a:t>
            </a:r>
            <a:r>
              <a:rPr lang="en-US" altLang="zh-C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ompared with applying pre-processing only or post-processing only</a:t>
            </a:r>
          </a:p>
          <a:p>
            <a:pPr lvl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N</a:t>
            </a:r>
            <a:r>
              <a:rPr lang="en-US" altLang="zh-C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 matter evaluated with CTC machine task model or non-CTC machine task models</a:t>
            </a:r>
          </a:p>
          <a:p>
            <a:pPr lvl="1"/>
            <a:endParaRPr lang="en-US" altLang="zh-CN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Suggest to add the following text into section 8.3 of the next draft of</a:t>
            </a:r>
            <a:r>
              <a:rPr lang="zh-CN" alt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TR.</a:t>
            </a:r>
          </a:p>
          <a:p>
            <a:pPr lvl="1"/>
            <a:r>
              <a:rPr lang="en-US" altLang="zh-C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compression efficiency for machine vision can be further improved by combining the foreground and background processing with the enhancement post-filtering.</a:t>
            </a:r>
          </a:p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Suggest to include the combined processing software into AHG8 software branch.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49A9237-E56E-9FB8-1BD4-C3D01115A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7628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Description of combined pre-processing and post-processing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Beyond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66233" y="304808"/>
            <a:ext cx="11512853" cy="676276"/>
          </a:xfrm>
        </p:spPr>
        <p:txBody>
          <a:bodyPr/>
          <a:lstStyle/>
          <a:p>
            <a:r>
              <a:rPr kumimoji="1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Description of combined pre-processing and post-processing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235034"/>
            <a:ext cx="11327081" cy="4771049"/>
          </a:xfrm>
        </p:spPr>
        <p:txBody>
          <a:bodyPr/>
          <a:lstStyle/>
          <a:p>
            <a:r>
              <a:rPr kumimoji="1" lang="en-US" altLang="zh-CN" sz="2400" dirty="0"/>
              <a:t>In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previous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meetings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</a:rPr>
              <a:t>JVET-AD0047: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pre-processing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The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pre-processing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method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of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foreground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and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background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</a:rPr>
              <a:t>JVET-AG0212: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post-processing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The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enhancement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post-filtering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</a:rPr>
              <a:t>Both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of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them: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Interesting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coding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performance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Included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in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the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technical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report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(TR)</a:t>
            </a:r>
          </a:p>
          <a:p>
            <a:pPr lvl="2"/>
            <a:endParaRPr kumimoji="1" lang="en-US" altLang="zh-CN" sz="2400" dirty="0">
              <a:solidFill>
                <a:schemeClr val="tx1"/>
              </a:solidFill>
            </a:endParaRPr>
          </a:p>
          <a:p>
            <a:r>
              <a:rPr kumimoji="1" lang="en-US" altLang="zh-CN" sz="2400" dirty="0"/>
              <a:t>Motivated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by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this,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</a:rPr>
              <a:t>Enable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both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" altLang="zh-CN" sz="2400" dirty="0">
                <a:solidFill>
                  <a:schemeClr val="tx1"/>
                </a:solidFill>
              </a:rPr>
              <a:t>pre-processing and post-processing </a:t>
            </a:r>
            <a:endParaRPr kumimoji="1" lang="en-US" altLang="zh-CN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BDB72BF-5EB0-D8B3-1CE6-A7BF42B46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308906"/>
            <a:ext cx="11430000" cy="4967287"/>
          </a:xfrm>
        </p:spPr>
        <p:txBody>
          <a:bodyPr/>
          <a:lstStyle/>
          <a:p>
            <a:r>
              <a:rPr kumimoji="1" lang="en-US" altLang="zh-CN" sz="2400" dirty="0"/>
              <a:t>The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experiment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flowchart</a:t>
            </a:r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pPr marL="0" indent="0">
              <a:buNone/>
            </a:pPr>
            <a:endParaRPr kumimoji="1" lang="en-US" altLang="zh-CN" sz="2400" dirty="0"/>
          </a:p>
          <a:p>
            <a:r>
              <a:rPr kumimoji="1" lang="en-US" altLang="zh-CN" sz="2400" dirty="0"/>
              <a:t>Test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conditions</a:t>
            </a:r>
          </a:p>
          <a:p>
            <a:pPr lvl="1"/>
            <a:r>
              <a:rPr kumimoji="1" lang="en" altLang="zh-CN" sz="2400" dirty="0">
                <a:solidFill>
                  <a:schemeClr val="tx1"/>
                </a:solidFill>
              </a:rPr>
              <a:t>Experimental results under CTC</a:t>
            </a:r>
          </a:p>
          <a:p>
            <a:pPr lvl="1"/>
            <a:r>
              <a:rPr kumimoji="1" lang="en" altLang="zh-CN" sz="2400" dirty="0">
                <a:solidFill>
                  <a:schemeClr val="tx1"/>
                </a:solidFill>
              </a:rPr>
              <a:t>Additional experimental results beyond CTC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Average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the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 err="1">
                <a:solidFill>
                  <a:schemeClr val="tx1"/>
                </a:solidFill>
              </a:rPr>
              <a:t>mAPs</a:t>
            </a:r>
            <a:r>
              <a:rPr kumimoji="1" lang="en-US" altLang="zh-CN" sz="2400" dirty="0">
                <a:solidFill>
                  <a:schemeClr val="tx1"/>
                </a:solidFill>
              </a:rPr>
              <a:t>/MOTAs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from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CTC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and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non-CTC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models,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then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calculate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BD-rate</a:t>
            </a:r>
            <a:endParaRPr kumimoji="1"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96CAE17-E51F-EA2B-CDE0-64DE14E6C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dirty="0"/>
              <a:t>The experiment flowchart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test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conditions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8C085FB-574D-59BF-5FE3-284D4CA13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47" y="2207066"/>
            <a:ext cx="11954105" cy="966442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23B83EB-9F8D-3779-CE21-BAFA0BD829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794942"/>
              </p:ext>
            </p:extLst>
          </p:nvPr>
        </p:nvGraphicFramePr>
        <p:xfrm>
          <a:off x="762000" y="5547352"/>
          <a:ext cx="10999128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9782">
                  <a:extLst>
                    <a:ext uri="{9D8B030D-6E8A-4147-A177-3AD203B41FA5}">
                      <a16:colId xmlns:a16="http://schemas.microsoft.com/office/drawing/2014/main" val="1428209997"/>
                    </a:ext>
                  </a:extLst>
                </a:gridCol>
                <a:gridCol w="2749782">
                  <a:extLst>
                    <a:ext uri="{9D8B030D-6E8A-4147-A177-3AD203B41FA5}">
                      <a16:colId xmlns:a16="http://schemas.microsoft.com/office/drawing/2014/main" val="15305531"/>
                    </a:ext>
                  </a:extLst>
                </a:gridCol>
                <a:gridCol w="2749782">
                  <a:extLst>
                    <a:ext uri="{9D8B030D-6E8A-4147-A177-3AD203B41FA5}">
                      <a16:colId xmlns:a16="http://schemas.microsoft.com/office/drawing/2014/main" val="2012130091"/>
                    </a:ext>
                  </a:extLst>
                </a:gridCol>
                <a:gridCol w="2749782">
                  <a:extLst>
                    <a:ext uri="{9D8B030D-6E8A-4147-A177-3AD203B41FA5}">
                      <a16:colId xmlns:a16="http://schemas.microsoft.com/office/drawing/2014/main" val="1192486335"/>
                    </a:ext>
                  </a:extLst>
                </a:gridCol>
              </a:tblGrid>
              <a:tr h="161375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Detection</a:t>
                      </a:r>
                      <a:endParaRPr lang="zh-CN" altLang="en-US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Tracking</a:t>
                      </a:r>
                      <a:endParaRPr lang="zh-CN" altLang="en-US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7631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Faster-RCNN-X101-FPN</a:t>
                      </a:r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(X101)</a:t>
                      </a:r>
                      <a:endParaRPr lang="zh-CN" alt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Faster-RCNN-R101-FPN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(R101)</a:t>
                      </a:r>
                      <a:r>
                        <a:rPr lang="zh-CN" altLang="zh-CN" sz="1800" dirty="0">
                          <a:effectLst/>
                        </a:rPr>
                        <a:t> </a:t>
                      </a: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JDE-1088x608</a:t>
                      </a:r>
                      <a:r>
                        <a:rPr lang="zh-CN" altLang="zh-CN" sz="1800" b="1" dirty="0">
                          <a:effectLst/>
                        </a:rPr>
                        <a:t> </a:t>
                      </a:r>
                      <a:endParaRPr lang="zh-CN" alt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JDE-864x480</a:t>
                      </a:r>
                      <a:r>
                        <a:rPr lang="zh-CN" altLang="zh-CN" sz="1800" dirty="0">
                          <a:effectLst/>
                        </a:rPr>
                        <a:t> </a:t>
                      </a:r>
                      <a:endParaRPr lang="zh-CN" alt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1049457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954CA03-5328-3CC7-3557-3198C10CE670}"/>
              </a:ext>
            </a:extLst>
          </p:cNvPr>
          <p:cNvSpPr txBox="1"/>
          <p:nvPr/>
        </p:nvSpPr>
        <p:spPr>
          <a:xfrm>
            <a:off x="1089658" y="6537342"/>
            <a:ext cx="6711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/>
              <a:t>The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model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name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bold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indicates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the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machine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model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used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CTC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7541647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Description of combined pre-processing and post-processing</a:t>
            </a:r>
          </a:p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Beyond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5409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>
            <a:extLst>
              <a:ext uri="{FF2B5EF4-FFF2-40B4-BE49-F238E27FC236}">
                <a16:creationId xmlns:a16="http://schemas.microsoft.com/office/drawing/2014/main" id="{91D83144-F32A-414A-5058-029FBAA96508}"/>
              </a:ext>
            </a:extLst>
          </p:cNvPr>
          <p:cNvSpPr txBox="1">
            <a:spLocks/>
          </p:cNvSpPr>
          <p:nvPr/>
        </p:nvSpPr>
        <p:spPr bwMode="auto">
          <a:xfrm>
            <a:off x="766234" y="1246898"/>
            <a:ext cx="11091138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51790" indent="-35179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64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1355" indent="-32766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160">
                <a:solidFill>
                  <a:srgbClr val="0033CC"/>
                </a:solidFill>
                <a:latin typeface="+mn-lt"/>
                <a:ea typeface="+mn-ea"/>
              </a:defRPr>
            </a:lvl2pPr>
            <a:lvl3pPr marL="978535" indent="-296545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p"/>
              <a:defRPr sz="2160">
                <a:solidFill>
                  <a:srgbClr val="009900"/>
                </a:solidFill>
                <a:latin typeface="+mn-lt"/>
                <a:ea typeface="+mn-ea"/>
              </a:defRPr>
            </a:lvl3pPr>
            <a:lvl4pPr marL="1270000" indent="-290195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70355" indent="-29845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9132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2561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5990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9419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tasks,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</a:p>
          <a:p>
            <a:pPr lvl="1"/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Pre-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post-process: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 pre-processing and post-processing enabling</a:t>
            </a:r>
          </a:p>
          <a:p>
            <a:pPr lvl="1"/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Pre-process: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JVET-AD0047</a:t>
            </a:r>
          </a:p>
          <a:p>
            <a:pPr lvl="1"/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Post-process: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JVET-AG0212</a:t>
            </a: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kumimoji="1" lang="en-US" altLang="zh-CN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coding gain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achieved from combined pre-processing and post-processing compared with individually enabling pre-processing or post-processing</a:t>
            </a: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234EDB0C-C2FF-22C9-4519-93ED92A193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8219302"/>
              </p:ext>
            </p:extLst>
          </p:nvPr>
        </p:nvGraphicFramePr>
        <p:xfrm>
          <a:off x="977802" y="3076520"/>
          <a:ext cx="10668001" cy="2534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6322">
                  <a:extLst>
                    <a:ext uri="{9D8B030D-6E8A-4147-A177-3AD203B41FA5}">
                      <a16:colId xmlns:a16="http://schemas.microsoft.com/office/drawing/2014/main" val="3847354530"/>
                    </a:ext>
                  </a:extLst>
                </a:gridCol>
                <a:gridCol w="1223159">
                  <a:extLst>
                    <a:ext uri="{9D8B030D-6E8A-4147-A177-3AD203B41FA5}">
                      <a16:colId xmlns:a16="http://schemas.microsoft.com/office/drawing/2014/main" val="4108646721"/>
                    </a:ext>
                  </a:extLst>
                </a:gridCol>
                <a:gridCol w="2125683">
                  <a:extLst>
                    <a:ext uri="{9D8B030D-6E8A-4147-A177-3AD203B41FA5}">
                      <a16:colId xmlns:a16="http://schemas.microsoft.com/office/drawing/2014/main" val="2893976338"/>
                    </a:ext>
                  </a:extLst>
                </a:gridCol>
                <a:gridCol w="2014279">
                  <a:extLst>
                    <a:ext uri="{9D8B030D-6E8A-4147-A177-3AD203B41FA5}">
                      <a16:colId xmlns:a16="http://schemas.microsoft.com/office/drawing/2014/main" val="3362005187"/>
                    </a:ext>
                  </a:extLst>
                </a:gridCol>
                <a:gridCol w="2014279">
                  <a:extLst>
                    <a:ext uri="{9D8B030D-6E8A-4147-A177-3AD203B41FA5}">
                      <a16:colId xmlns:a16="http://schemas.microsoft.com/office/drawing/2014/main" val="410260875"/>
                    </a:ext>
                  </a:extLst>
                </a:gridCol>
                <a:gridCol w="2014279">
                  <a:extLst>
                    <a:ext uri="{9D8B030D-6E8A-4147-A177-3AD203B41FA5}">
                      <a16:colId xmlns:a16="http://schemas.microsoft.com/office/drawing/2014/main" val="3005230334"/>
                    </a:ext>
                  </a:extLst>
                </a:gridCol>
              </a:tblGrid>
              <a:tr h="3023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Task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Dataset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Methods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LD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AI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9091176"/>
                  </a:ext>
                </a:extLst>
              </a:tr>
              <a:tr h="372039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Detection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SFU-HW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-16.17%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-10.72%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2468208"/>
                  </a:ext>
                </a:extLst>
              </a:tr>
              <a:tr h="372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-18.64%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-26.35%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-33.70%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2991383"/>
                  </a:ext>
                </a:extLst>
              </a:tr>
              <a:tr h="372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 and 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-30.04%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-30.12%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-46.05%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3639635"/>
                  </a:ext>
                </a:extLst>
              </a:tr>
              <a:tr h="372039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Tracking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TVD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-56.76%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-41.95%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-61.38%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8145419"/>
                  </a:ext>
                </a:extLst>
              </a:tr>
              <a:tr h="372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-27.86%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-42.96%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-38.88%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9320683"/>
                  </a:ext>
                </a:extLst>
              </a:tr>
              <a:tr h="372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 and 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-64.35%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-51.62%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-73.26%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1098369"/>
                  </a:ext>
                </a:extLst>
              </a:tr>
            </a:tbl>
          </a:graphicData>
        </a:graphic>
      </p:graphicFrame>
      <p:sp>
        <p:nvSpPr>
          <p:cNvPr id="3" name="标题 2">
            <a:extLst>
              <a:ext uri="{FF2B5EF4-FFF2-40B4-BE49-F238E27FC236}">
                <a16:creationId xmlns:a16="http://schemas.microsoft.com/office/drawing/2014/main" id="{A4C0A442-512A-E63D-C36E-5DF107F6F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kumimoji="1"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</a:t>
            </a:r>
            <a:r>
              <a:rPr kumimoji="1"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kumimoji="1"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</p:txBody>
      </p:sp>
    </p:spTree>
    <p:extLst>
      <p:ext uri="{BB962C8B-B14F-4D97-AF65-F5344CB8AC3E}">
        <p14:creationId xmlns:p14="http://schemas.microsoft.com/office/powerpoint/2010/main" val="48057032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04808"/>
            <a:ext cx="11430000" cy="676276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SFU-HW dataset, object detection task (CTC)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16925"/>
            <a:ext cx="10863943" cy="1098236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The overall Pareto BD-rate savings over VVC are </a:t>
            </a:r>
            <a:r>
              <a:rPr lang="en-US" altLang="zh-CN" sz="2000" dirty="0">
                <a:solidFill>
                  <a:srgbClr val="C00000"/>
                </a:solidFill>
              </a:rPr>
              <a:t>30.04%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rgbClr val="C00000"/>
                </a:solidFill>
              </a:rPr>
              <a:t>30.12%</a:t>
            </a:r>
            <a:r>
              <a:rPr lang="en-US" altLang="zh-CN" sz="2000" dirty="0"/>
              <a:t> and </a:t>
            </a:r>
            <a:r>
              <a:rPr lang="en-US" altLang="zh-CN" sz="2000" dirty="0">
                <a:solidFill>
                  <a:srgbClr val="C00000"/>
                </a:solidFill>
              </a:rPr>
              <a:t>46.05%</a:t>
            </a:r>
            <a:r>
              <a:rPr lang="en-US" altLang="zh-CN" sz="2000" dirty="0"/>
              <a:t> under random access</a:t>
            </a:r>
            <a:r>
              <a:rPr lang="zh-CN" altLang="en-US" sz="2000" dirty="0"/>
              <a:t> </a:t>
            </a:r>
            <a:r>
              <a:rPr lang="en-US" altLang="zh-CN" sz="2000" dirty="0"/>
              <a:t>(RA), low delay</a:t>
            </a:r>
            <a:r>
              <a:rPr lang="zh-CN" altLang="en-US" sz="2000" dirty="0"/>
              <a:t> </a:t>
            </a:r>
            <a:r>
              <a:rPr lang="en-US" altLang="zh-CN" sz="2000" dirty="0"/>
              <a:t>(LD) and all intra</a:t>
            </a:r>
            <a:r>
              <a:rPr lang="zh-CN" altLang="en-US" sz="2000" dirty="0"/>
              <a:t> </a:t>
            </a:r>
            <a:r>
              <a:rPr lang="en-US" altLang="zh-CN" sz="2000" dirty="0"/>
              <a:t>(AI) configurations, respectively.</a:t>
            </a:r>
          </a:p>
          <a:p>
            <a:r>
              <a:rPr kumimoji="1" lang="en-US" altLang="zh-CN" sz="2000" dirty="0"/>
              <a:t>Faster-RCNN-R101-FPN [1] is used for object detection.</a:t>
            </a:r>
          </a:p>
          <a:p>
            <a:endParaRPr kumimoji="1" lang="en-US" altLang="zh-CN" sz="20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944625"/>
              </p:ext>
            </p:extLst>
          </p:nvPr>
        </p:nvGraphicFramePr>
        <p:xfrm>
          <a:off x="688023" y="2445299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-49.80%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2.72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-49.27%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5.91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-44.26%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-44.26%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7.77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-36.57%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4.78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-19.41%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5.82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-50.84%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11.40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-29.98%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3.30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-39.04%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-39.04%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4.62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-51.96%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-51.96%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8.02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-18.63%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1.47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-27.11%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2.46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-35.80%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-35.80%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5.38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-30.04%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3.15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-30.12%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4.42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-46.05%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8.23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33336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B42B49-0EB5-4FDF-82F1-F3A582A3D008}"/>
              </a:ext>
            </a:extLst>
          </p:cNvPr>
          <p:cNvSpPr txBox="1"/>
          <p:nvPr/>
        </p:nvSpPr>
        <p:spPr>
          <a:xfrm>
            <a:off x="1035132" y="6641139"/>
            <a:ext cx="1011579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100" dirty="0"/>
              <a:t>[</a:t>
            </a:r>
            <a:r>
              <a:rPr lang="en-US" altLang="zh-CN" sz="1100" dirty="0"/>
              <a:t>1</a:t>
            </a:r>
            <a:r>
              <a:rPr lang="en" altLang="zh-CN" sz="1100" dirty="0"/>
              <a:t>]</a:t>
            </a:r>
            <a:r>
              <a:rPr lang="zh-CN" altLang="en-US" sz="1100" dirty="0"/>
              <a:t> </a:t>
            </a:r>
            <a:r>
              <a:rPr lang="en-US" altLang="zh-CN" sz="1100" dirty="0" err="1"/>
              <a:t>Yuxin</a:t>
            </a:r>
            <a:r>
              <a:rPr lang="en-US" altLang="zh-CN" sz="1100" dirty="0"/>
              <a:t> Wu and Alexander Kirillov and Francisco Massa and Wan-Yen Lo and Ross </a:t>
            </a:r>
            <a:r>
              <a:rPr lang="en-US" altLang="zh-CN" sz="1100" dirty="0" err="1"/>
              <a:t>Girshick</a:t>
            </a:r>
            <a:r>
              <a:rPr lang="en-US" altLang="zh-CN" sz="1100" dirty="0"/>
              <a:t>, ‘Detectron2” https://github.com/facebookresearch/detectron2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68439274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234" y="304808"/>
            <a:ext cx="11273366" cy="676276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TVD dataset, object tracking task </a:t>
            </a:r>
            <a:r>
              <a:rPr kumimoji="1" lang="en-US" altLang="zh-CN" sz="3200" dirty="0"/>
              <a:t>(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  <a:r>
              <a:rPr kumimoji="1" lang="en-US" altLang="zh-CN" sz="3200" dirty="0"/>
              <a:t>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1193176"/>
            <a:ext cx="10940143" cy="1129610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The overall Pareto BD-rate savings over VVC are </a:t>
            </a:r>
            <a:r>
              <a:rPr lang="en-US" altLang="zh-CN" sz="2000" dirty="0">
                <a:solidFill>
                  <a:srgbClr val="C00000"/>
                </a:solidFill>
              </a:rPr>
              <a:t>64.35%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rgbClr val="C00000"/>
                </a:solidFill>
              </a:rPr>
              <a:t>51.62%</a:t>
            </a:r>
            <a:r>
              <a:rPr lang="en-US" altLang="zh-CN" sz="2000" dirty="0"/>
              <a:t> and </a:t>
            </a:r>
            <a:r>
              <a:rPr lang="en-US" altLang="zh-CN" sz="2000" dirty="0">
                <a:solidFill>
                  <a:srgbClr val="C00000"/>
                </a:solidFill>
              </a:rPr>
              <a:t>73.26%</a:t>
            </a:r>
            <a:r>
              <a:rPr lang="zh-CN" altLang="en-US" sz="2000" dirty="0"/>
              <a:t> </a:t>
            </a:r>
            <a:r>
              <a:rPr lang="en-US" altLang="zh-CN" sz="2000" dirty="0"/>
              <a:t>under random access</a:t>
            </a:r>
            <a:r>
              <a:rPr lang="zh-CN" altLang="en-US" sz="2000" dirty="0"/>
              <a:t> </a:t>
            </a:r>
            <a:r>
              <a:rPr lang="en-US" altLang="zh-CN" sz="2000" dirty="0"/>
              <a:t>(RA), low delay</a:t>
            </a:r>
            <a:r>
              <a:rPr lang="zh-CN" altLang="en-US" sz="2000" dirty="0"/>
              <a:t> </a:t>
            </a:r>
            <a:r>
              <a:rPr lang="en-US" altLang="zh-CN" sz="2000" dirty="0"/>
              <a:t>(LD) and all intra</a:t>
            </a:r>
            <a:r>
              <a:rPr lang="zh-CN" altLang="en-US" sz="2000" dirty="0"/>
              <a:t> </a:t>
            </a:r>
            <a:r>
              <a:rPr lang="en-US" altLang="zh-CN" sz="2000" dirty="0"/>
              <a:t>(AI) configurations, respectively.</a:t>
            </a:r>
          </a:p>
          <a:p>
            <a:r>
              <a:rPr kumimoji="1" lang="en-US" altLang="zh-CN" sz="2000" dirty="0"/>
              <a:t>JDE.1088x608 is used for object tracking as CTC.</a:t>
            </a:r>
          </a:p>
          <a:p>
            <a:endParaRPr kumimoji="1" lang="en-US" altLang="zh-CN" sz="20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866970"/>
              </p:ext>
            </p:extLst>
          </p:nvPr>
        </p:nvGraphicFramePr>
        <p:xfrm>
          <a:off x="762000" y="2379694"/>
          <a:ext cx="10355279" cy="41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6145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-70.89%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-70.89%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11.36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-45.73%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-45.73%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5.50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-83.18%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-83.18%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21.94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-70.69%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6.97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-59.95%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4.56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-86.95%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17.73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-62.46%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-2.63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-46.87%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-46.87%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6.13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-77.37%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15.47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-22.42%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-22.42%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1.40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4.61%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4.61%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-23.25%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-23.25%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1.27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-61.73%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-61.73%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8.80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-52.30%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-52.30%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8.20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-75.16%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-75.16%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16.71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-84.49%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9.08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-82.42%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8.26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-82.81%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-82.81%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13.56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8.81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-78.66%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-78.66%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8.50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-84.08%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-84.08%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16.10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-64.35%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6.26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-51.62%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5.89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-73.26%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14.68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5702041-C8D2-4508-8291-950027639876}"/>
              </a:ext>
            </a:extLst>
          </p:cNvPr>
          <p:cNvSpPr/>
          <p:nvPr/>
        </p:nvSpPr>
        <p:spPr>
          <a:xfrm>
            <a:off x="8675203" y="655022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4418531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>
            <a:extLst>
              <a:ext uri="{FF2B5EF4-FFF2-40B4-BE49-F238E27FC236}">
                <a16:creationId xmlns:a16="http://schemas.microsoft.com/office/drawing/2014/main" id="{91D83144-F32A-414A-5058-029FBAA96508}"/>
              </a:ext>
            </a:extLst>
          </p:cNvPr>
          <p:cNvSpPr txBox="1">
            <a:spLocks/>
          </p:cNvSpPr>
          <p:nvPr/>
        </p:nvSpPr>
        <p:spPr bwMode="auto">
          <a:xfrm>
            <a:off x="766234" y="1246898"/>
            <a:ext cx="11091138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51790" indent="-35179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64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1355" indent="-32766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160">
                <a:solidFill>
                  <a:srgbClr val="0033CC"/>
                </a:solidFill>
                <a:latin typeface="+mn-lt"/>
                <a:ea typeface="+mn-ea"/>
              </a:defRPr>
            </a:lvl2pPr>
            <a:lvl3pPr marL="978535" indent="-296545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p"/>
              <a:defRPr sz="2160">
                <a:solidFill>
                  <a:srgbClr val="009900"/>
                </a:solidFill>
                <a:latin typeface="+mn-lt"/>
                <a:ea typeface="+mn-ea"/>
              </a:defRPr>
            </a:lvl3pPr>
            <a:lvl4pPr marL="1270000" indent="-290195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70355" indent="-29845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9132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2561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5990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9419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tasks</a:t>
            </a:r>
          </a:p>
          <a:p>
            <a:pPr lvl="1"/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Average the </a:t>
            </a:r>
            <a:r>
              <a:rPr kumimoji="1" lang="en-US" altLang="zh-CN" sz="2400" kern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mAPs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/MOTAs from CTC and non-CTC models, then calculate BD-rate</a:t>
            </a: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marL="353695" lvl="1" indent="0">
              <a:buNone/>
            </a:pPr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kumimoji="1" lang="en-US" altLang="zh-CN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coding gain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achieved</a:t>
            </a: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4C0A442-512A-E63D-C36E-5DF107F6F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kumimoji="1"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</a:t>
            </a:r>
            <a:r>
              <a:rPr kumimoji="1"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eyond</a:t>
            </a:r>
            <a:r>
              <a:rPr kumimoji="1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CTC</a:t>
            </a:r>
            <a:endParaRPr kumimoji="1"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33E90D5-4381-137F-15E6-8D771B2D3A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237516"/>
              </p:ext>
            </p:extLst>
          </p:nvPr>
        </p:nvGraphicFramePr>
        <p:xfrm>
          <a:off x="766234" y="2895600"/>
          <a:ext cx="10887558" cy="23357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4063">
                  <a:extLst>
                    <a:ext uri="{9D8B030D-6E8A-4147-A177-3AD203B41FA5}">
                      <a16:colId xmlns:a16="http://schemas.microsoft.com/office/drawing/2014/main" val="3285419004"/>
                    </a:ext>
                  </a:extLst>
                </a:gridCol>
                <a:gridCol w="1343891">
                  <a:extLst>
                    <a:ext uri="{9D8B030D-6E8A-4147-A177-3AD203B41FA5}">
                      <a16:colId xmlns:a16="http://schemas.microsoft.com/office/drawing/2014/main" val="2083331852"/>
                    </a:ext>
                  </a:extLst>
                </a:gridCol>
                <a:gridCol w="2785825">
                  <a:extLst>
                    <a:ext uri="{9D8B030D-6E8A-4147-A177-3AD203B41FA5}">
                      <a16:colId xmlns:a16="http://schemas.microsoft.com/office/drawing/2014/main" val="2253868487"/>
                    </a:ext>
                  </a:extLst>
                </a:gridCol>
                <a:gridCol w="1814593">
                  <a:extLst>
                    <a:ext uri="{9D8B030D-6E8A-4147-A177-3AD203B41FA5}">
                      <a16:colId xmlns:a16="http://schemas.microsoft.com/office/drawing/2014/main" val="1850516475"/>
                    </a:ext>
                  </a:extLst>
                </a:gridCol>
                <a:gridCol w="1814593">
                  <a:extLst>
                    <a:ext uri="{9D8B030D-6E8A-4147-A177-3AD203B41FA5}">
                      <a16:colId xmlns:a16="http://schemas.microsoft.com/office/drawing/2014/main" val="1074859769"/>
                    </a:ext>
                  </a:extLst>
                </a:gridCol>
                <a:gridCol w="1814593">
                  <a:extLst>
                    <a:ext uri="{9D8B030D-6E8A-4147-A177-3AD203B41FA5}">
                      <a16:colId xmlns:a16="http://schemas.microsoft.com/office/drawing/2014/main" val="1090093763"/>
                    </a:ext>
                  </a:extLst>
                </a:gridCol>
              </a:tblGrid>
              <a:tr h="3336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Task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Dataset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Methods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RA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LD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AI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9931468"/>
                  </a:ext>
                </a:extLst>
              </a:tr>
              <a:tr h="333682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Detection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SFU-HW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-22.96%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-8.55%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-22.34%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7962397"/>
                  </a:ext>
                </a:extLst>
              </a:tr>
              <a:tr h="3336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-20.67%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-25.32%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-33.38%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008456"/>
                  </a:ext>
                </a:extLst>
              </a:tr>
              <a:tr h="3336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 and 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-31.54%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-31.38%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-44.14%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7664963"/>
                  </a:ext>
                </a:extLst>
              </a:tr>
              <a:tr h="333682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Tracking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TVD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-60.21%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-54.74%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-65.29%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7304259"/>
                  </a:ext>
                </a:extLst>
              </a:tr>
              <a:tr h="3336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-22.17%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-31.31%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-30.43%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9927390"/>
                  </a:ext>
                </a:extLst>
              </a:tr>
              <a:tr h="3336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Pre- and post-process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-68.14%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-59.89%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-73.84%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6548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0437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6153</TotalTime>
  <Words>1375</Words>
  <Application>Microsoft Macintosh PowerPoint</Application>
  <PresentationFormat>宽屏</PresentationFormat>
  <Paragraphs>487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楷体</vt:lpstr>
      <vt:lpstr>Alibaba-PuHuiTi-R</vt:lpstr>
      <vt:lpstr>Arial</vt:lpstr>
      <vt:lpstr>Book Antiqua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Description of combined pre-processing and post-processing</vt:lpstr>
      <vt:lpstr>The experiment flowchart and test conditions</vt:lpstr>
      <vt:lpstr>Outline</vt:lpstr>
      <vt:lpstr>Comparison under CTC</vt:lpstr>
      <vt:lpstr>Performance: SFU-HW dataset, object detection task (CTC)</vt:lpstr>
      <vt:lpstr>Performance: TVD dataset, object tracking task (CTC)</vt:lpstr>
      <vt:lpstr>Comparison beyond CTC</vt:lpstr>
      <vt:lpstr>Performance: SFU-HW dataset, object detection task (Beyond CTC)</vt:lpstr>
      <vt:lpstr>Performance: TVD dataset, object tracking task (beyond CTC)</vt:lpstr>
      <vt:lpstr>Outline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v2</cp:lastModifiedBy>
  <cp:revision>989</cp:revision>
  <dcterms:created xsi:type="dcterms:W3CDTF">2023-04-24T16:20:55Z</dcterms:created>
  <dcterms:modified xsi:type="dcterms:W3CDTF">2024-04-17T07:49:42Z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