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71" r:id="rId2"/>
    <p:sldMasterId id="2147483692" r:id="rId3"/>
  </p:sldMasterIdLst>
  <p:notesMasterIdLst>
    <p:notesMasterId r:id="rId12"/>
  </p:notesMasterIdLst>
  <p:sldIdLst>
    <p:sldId id="285" r:id="rId4"/>
    <p:sldId id="405" r:id="rId5"/>
    <p:sldId id="408" r:id="rId6"/>
    <p:sldId id="409" r:id="rId7"/>
    <p:sldId id="383" r:id="rId8"/>
    <p:sldId id="410" r:id="rId9"/>
    <p:sldId id="385" r:id="rId10"/>
    <p:sldId id="28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11" autoAdjust="0"/>
    <p:restoredTop sz="92810" autoAdjust="0"/>
  </p:normalViewPr>
  <p:slideViewPr>
    <p:cSldViewPr snapToGrid="0" showGuides="1">
      <p:cViewPr varScale="1">
        <p:scale>
          <a:sx n="79" d="100"/>
          <a:sy n="79" d="100"/>
        </p:scale>
        <p:origin x="97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4/18/2024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777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552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577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846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141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319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495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BFCA1-C1F5-42AF-8DC5-0EE8D121F964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288AC9FF-6731-432F-92A7-262CB8496394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7E6DABA-1B05-4AD5-AD7F-7C914E345302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C9B3-7347-41E0-A083-D759C30B1C5E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3481-4FAC-4480-B1D8-188A0D2E1D1F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81A7F-071A-462E-84E7-4300FA4DEE84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59E37-C3FD-491C-BB35-AD3F6700B51E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C3D81-0636-4A3C-B0F8-20B515899B31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AF200-96C4-43AC-8501-0C120255E737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CA04-4435-405C-94E7-A88336AA3E14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7450-3C36-44BE-8D3A-360796827DDB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4CE25-E62C-4E98-92D8-71CA371281E5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227A4BFA-EE2B-4572-8B58-7748974C4DC7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4F34041-E91D-41FB-9519-318721E43F1B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9F943-B1CA-4076-B678-990805D859D1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5C120C8E-83CC-4555-90E6-AAEC38DFCBC5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A0A7245E-27A2-4515-A269-7895805C7A54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April 18, 2024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C2B0-AE57-4DC7-BE7B-36BC837EF420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4760-FFFE-4090-A0E9-48FF2C389923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0E97-680B-4969-AD3C-24845ED30C7C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428C-4AED-4D14-99D6-897A51490AC1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ED89D-8CD6-40CD-B22B-B4BCF7345DEA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3C5A29-6970-4579-9663-3AF41A9C945E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7B725C0-382A-4D4E-A747-C44BD5D638B3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429A2-328E-4568-AE25-AAF89FBC703C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262D4-2A79-4941-8F2D-9215A390DBF3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279BB-060E-4ED3-B32C-9DCB434432D1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4629-BDED-4878-A859-3733FDE96923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87E7-30E8-4677-9B7E-0CACE9CB57E7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77768268-3143-4B57-B84D-11DF447673D1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36D0-A6F4-4914-B1E8-4B478D05F8B5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FAF7-067F-4043-A01E-528F44A21642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17FD-6C28-4B24-A6ED-023E83658C23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62FF682-3B73-43B8-AFE7-399847B8B689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A976656-904E-4866-92DC-9EFA7C6875BB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CFA5-44EB-4AB4-873F-527E470C9C66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D39D9ED3-7FCB-4BF3-AE1C-7A0BDC5E521B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1B67F636-A391-4DE2-A65C-31B21FD827CA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April 18, 2024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67BAB-FA66-4909-8811-BC9D6D1687AC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6976-FBB8-4F5F-B776-27E3ED7440B6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F5340-0BE9-47E7-9103-1B19AB8B0728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FD8D-EFEA-493D-B132-818ACDEFA97D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6332DD7-4A83-4A93-B733-31ED05EB5262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79C835B8-DF27-4A12-9AA6-8F0C7E4BA0F3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06958-E60C-457A-B88D-8F4D4F2A3939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415CA-E7AF-4A6E-87AD-895EED6731A6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343E3-BAB4-4037-8B41-A941B7F6B51D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CF22B-8962-48FF-8A80-AEBB51C92316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81010616-136A-4B84-872C-D4170361EB31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April 18, 2024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7BB58-4355-45CD-8989-8442BBD9DE4B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F35E-8AB4-4955-B5C6-A83D32BBB5E3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67D5-DC84-4F41-9166-3399B0EE9A95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F5690-7913-4DA8-9E27-96833D289D69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A42-0CAC-444F-94FD-49F10FF57D93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8FC76-C761-4C88-BE96-9B2B311C97BE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78402-4C7B-446D-B337-797807151D41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3923-2036-439C-B440-329C0AC19191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72C1-D3EE-45C9-B391-085793370FA2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DBEEF2D8-1E9E-40CE-84D1-33E7FF4B7D44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CD3D48F-C02A-4D85-9280-5143CA1DCD34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AD971FD4-3A9D-4AC2-9693-B12CE37ADA13}" type="datetime4">
              <a:rPr lang="en-US" smtClean="0"/>
              <a:t>April 18,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emf"/><Relationship Id="rId4" Type="http://schemas.openxmlformats.org/officeDocument/2006/relationships/package" Target="../embeddings/Microsoft_Visio_Drawing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627505"/>
            <a:ext cx="10622280" cy="821705"/>
          </a:xfrm>
        </p:spPr>
        <p:txBody>
          <a:bodyPr>
            <a:noAutofit/>
          </a:bodyPr>
          <a:lstStyle/>
          <a:p>
            <a:pPr algn="ctr"/>
            <a:r>
              <a:rPr lang="en-US" sz="1800" b="0" dirty="0"/>
              <a:t>D. Ruiz Coll, J.-K. Lee (Ofinno)</a:t>
            </a:r>
          </a:p>
          <a:p>
            <a:pPr algn="ctr"/>
            <a:r>
              <a:rPr lang="en-US" sz="1800" b="0" dirty="0"/>
              <a:t> K. Naser, </a:t>
            </a:r>
            <a:r>
              <a:rPr lang="fr-FR" sz="1800" b="0" dirty="0"/>
              <a:t>F. Le Léannec, T. Poirier, H. Guermoud, T. Dumas </a:t>
            </a:r>
            <a:r>
              <a:rPr lang="en-US" sz="1800" b="0" dirty="0"/>
              <a:t>(InterDigital)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JVET-AH0151</a:t>
            </a:r>
            <a:br>
              <a:rPr lang="en-US" sz="4000" dirty="0"/>
            </a:br>
            <a:br>
              <a:rPr lang="en-US" sz="4000" dirty="0"/>
            </a:br>
            <a:r>
              <a:rPr lang="en-US" sz="3200" dirty="0"/>
              <a:t>EE2-related: IntraTMP merge candidates clustering based on refinement window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ECD162-A8A7-E70E-5C6C-28183333B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pic>
        <p:nvPicPr>
          <p:cNvPr id="7" name="Picture 6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790" y="6430233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EE2-related: IntraTMP merge candidates clustering based on refinement window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CEE807-6B7A-9749-DB15-F31B9C02091E}"/>
              </a:ext>
            </a:extLst>
          </p:cNvPr>
          <p:cNvSpPr txBox="1"/>
          <p:nvPr/>
        </p:nvSpPr>
        <p:spPr>
          <a:xfrm>
            <a:off x="841336" y="1658376"/>
            <a:ext cx="84214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IntraTMP Merge candidates in ECM-12.0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234132-7621-DE2F-A383-3AF137DE312A}"/>
              </a:ext>
            </a:extLst>
          </p:cNvPr>
          <p:cNvSpPr txBox="1"/>
          <p:nvPr/>
        </p:nvSpPr>
        <p:spPr>
          <a:xfrm>
            <a:off x="6096000" y="1547088"/>
            <a:ext cx="5729045" cy="479579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IntraTMP builds a Merge list of BVP candidates among the adjacent and non-adjacent neighbor PUs.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Merge candidates are not constrained to the Intra TMP search regions.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The best 10 merge candidates compete with the sparse BVP candidates.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Merge and sparse BVP candidates are refined in a widow of 11x11 and 5x5, respectively.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TMP AR-BVP is adopted in EE2 Test 2.11a and introduced in the merge list.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US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US" sz="1600" dirty="0">
              <a:latin typeface="Times New Roman" panose="02020603050405020304" pitchFamily="18" charset="0"/>
            </a:endParaRPr>
          </a:p>
        </p:txBody>
      </p:sp>
      <p:pic>
        <p:nvPicPr>
          <p:cNvPr id="10" name="Picture 9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03" y="6401118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DF7DF70-35D8-A96D-6792-336C7BEB4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81303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3FEF2F-7DD0-2ADC-556C-ABA61DD510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849"/>
          <a:stretch/>
        </p:blipFill>
        <p:spPr>
          <a:xfrm>
            <a:off x="889420" y="2334064"/>
            <a:ext cx="5064339" cy="378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383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EE2-related: IntraTMP merge candidates clustering based on refinement window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CEE807-6B7A-9749-DB15-F31B9C02091E}"/>
              </a:ext>
            </a:extLst>
          </p:cNvPr>
          <p:cNvSpPr txBox="1"/>
          <p:nvPr/>
        </p:nvSpPr>
        <p:spPr>
          <a:xfrm>
            <a:off x="731519" y="1690688"/>
            <a:ext cx="84214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3"/>
                </a:solidFill>
              </a:rPr>
              <a:t>Refinement window overlapping of merge candidates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234132-7621-DE2F-A383-3AF137DE312A}"/>
              </a:ext>
            </a:extLst>
          </p:cNvPr>
          <p:cNvSpPr txBox="1"/>
          <p:nvPr/>
        </p:nvSpPr>
        <p:spPr>
          <a:xfrm>
            <a:off x="5658438" y="2091805"/>
            <a:ext cx="6270532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Refinement window of merge BVPs may overlap each other.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Refinement window of merge and sparse BVPs may overlap each other.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BVPs with overlapping refinement windows increase the complexity and reduce the candidate’s diversity.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chemeClr val="accent3"/>
                </a:solidFill>
                <a:latin typeface="Times New Roman" panose="02020603050405020304" pitchFamily="18" charset="0"/>
              </a:rPr>
              <a:t>PROPOSAL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Cluster the BVPs with overlapping windows and select only the best BVP candidate () lowest cost) with an extended window.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Extend the merge list with the AR-BVPs candidates based on the sparse list. Keep the merge list size to 10.</a:t>
            </a:r>
          </a:p>
        </p:txBody>
      </p:sp>
      <p:pic>
        <p:nvPicPr>
          <p:cNvPr id="10" name="Picture 9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03" y="6401118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DF7DF70-35D8-A96D-6792-336C7BEB4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81303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74BFAE8-E0B5-E93B-3A74-C453C0B34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965" y="24109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6BF545D-8CBF-2DAD-7F81-433169C121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261508"/>
              </p:ext>
            </p:extLst>
          </p:nvPr>
        </p:nvGraphicFramePr>
        <p:xfrm>
          <a:off x="487415" y="2730142"/>
          <a:ext cx="5171023" cy="3085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7924658" imgH="4732020" progId="Visio.Drawing.15">
                  <p:embed/>
                </p:oleObj>
              </mc:Choice>
              <mc:Fallback>
                <p:oleObj name="Visio" r:id="rId4" imgW="7924658" imgH="473202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415" y="2730142"/>
                        <a:ext cx="5171023" cy="30851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3611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EE2-related: IntraTMP merge candidates clustering based on refinement window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CEE807-6B7A-9749-DB15-F31B9C02091E}"/>
              </a:ext>
            </a:extLst>
          </p:cNvPr>
          <p:cNvSpPr txBox="1"/>
          <p:nvPr/>
        </p:nvSpPr>
        <p:spPr>
          <a:xfrm>
            <a:off x="731519" y="1658564"/>
            <a:ext cx="94115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</a:t>
            </a:r>
            <a:r>
              <a:rPr lang="en-US" sz="2000" dirty="0">
                <a:solidFill>
                  <a:schemeClr val="accent3"/>
                </a:solidFill>
              </a:rPr>
              <a:t>finement window overlapping between LIC and non-LIC candidates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234132-7621-DE2F-A383-3AF137DE312A}"/>
              </a:ext>
            </a:extLst>
          </p:cNvPr>
          <p:cNvSpPr txBox="1"/>
          <p:nvPr/>
        </p:nvSpPr>
        <p:spPr>
          <a:xfrm>
            <a:off x="6290685" y="2578905"/>
            <a:ext cx="54864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chemeClr val="accent3"/>
                </a:solidFill>
                <a:latin typeface="Times New Roman" panose="02020603050405020304" pitchFamily="18" charset="0"/>
              </a:rPr>
              <a:t>PROPOSAL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Duplicity may happen between LIC and non-LIC candidates in sparse and Refinement lists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2000" dirty="0"/>
              <a:t>Shift the sparse for the grid LIC searching by half of the subsampling factor (SI =4) </a:t>
            </a:r>
            <a:endParaRPr lang="en-US" sz="2000" dirty="0"/>
          </a:p>
        </p:txBody>
      </p:sp>
      <p:pic>
        <p:nvPicPr>
          <p:cNvPr id="10" name="Picture 9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03" y="6401118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DF7DF70-35D8-A96D-6792-336C7BEB4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81303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74BFAE8-E0B5-E93B-3A74-C453C0B34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965" y="24109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10" descr="A grid of squares with black and white letters&#10;&#10;Description automatically generated">
            <a:extLst>
              <a:ext uri="{FF2B5EF4-FFF2-40B4-BE49-F238E27FC236}">
                <a16:creationId xmlns:a16="http://schemas.microsoft.com/office/drawing/2014/main" id="{7249B359-F1B1-AD0C-54EE-0AB59BC205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298"/>
          <a:stretch/>
        </p:blipFill>
        <p:spPr>
          <a:xfrm>
            <a:off x="310469" y="2165139"/>
            <a:ext cx="6416753" cy="322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487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605742"/>
            <a:ext cx="10622280" cy="450850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</a:pPr>
            <a:r>
              <a:rPr lang="en-US" sz="1800" b="1" dirty="0"/>
              <a:t>Test 1: Simulation results on top of ECM-12 for AI and RA</a:t>
            </a:r>
            <a:endParaRPr lang="en-CA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pic>
        <p:nvPicPr>
          <p:cNvPr id="15" name="Picture 14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347" y="6430233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FE41A0-F2C3-63C6-65EE-6305DBA4B0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0099" y="2525297"/>
            <a:ext cx="7691729" cy="279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605742"/>
            <a:ext cx="10622280" cy="450850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</a:pPr>
            <a:r>
              <a:rPr lang="en-US" sz="1800" b="1" dirty="0"/>
              <a:t>Test 1:  Test 1 plus replacing rectangular window with plus-cross</a:t>
            </a:r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pic>
        <p:nvPicPr>
          <p:cNvPr id="15" name="Picture 14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347" y="6430233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569FB1-FC14-26C5-CACA-15E0E1970F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0136" y="2695157"/>
            <a:ext cx="6268264" cy="22744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15A258-AD0E-7097-04CF-F30E8E39198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253" r="8845" b="19381"/>
          <a:stretch/>
        </p:blipFill>
        <p:spPr>
          <a:xfrm>
            <a:off x="114570" y="2725863"/>
            <a:ext cx="5330590" cy="223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46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9676"/>
            <a:ext cx="10622280" cy="4834664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accent3"/>
                </a:solidFill>
              </a:rPr>
              <a:t>Remove the redundancy in the IntraTMP merge candidates with overlapping refinement windows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Clustering of the merge and sparse candidates, extending the refinement window</a:t>
            </a:r>
          </a:p>
          <a:p>
            <a:pPr>
              <a:spcBef>
                <a:spcPts val="1800"/>
              </a:spcBef>
            </a:pPr>
            <a:r>
              <a:rPr lang="en-US" sz="2000" dirty="0">
                <a:solidFill>
                  <a:schemeClr val="accent3"/>
                </a:solidFill>
              </a:rPr>
              <a:t>Remove the redundancy between the IntraTMP LIC and non-LIC candidates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Shift the LIC sparse grid searching by half of the sampling interval </a:t>
            </a:r>
          </a:p>
          <a:p>
            <a:pPr marL="457200" lvl="1" indent="0">
              <a:spcBef>
                <a:spcPts val="1800"/>
              </a:spcBef>
              <a:buNone/>
            </a:pPr>
            <a:endParaRPr lang="en-US" dirty="0"/>
          </a:p>
          <a:p>
            <a:r>
              <a:rPr lang="en-US" sz="2000" dirty="0"/>
              <a:t>Luma gains of </a:t>
            </a:r>
            <a:r>
              <a:rPr lang="en-US" sz="2000" b="1" dirty="0"/>
              <a:t>-0.09% in AI </a:t>
            </a:r>
            <a:r>
              <a:rPr lang="en-US" sz="2000" dirty="0"/>
              <a:t>with a slight enc/dec runtime increase</a:t>
            </a:r>
          </a:p>
          <a:p>
            <a:r>
              <a:rPr lang="en-US" sz="2000" dirty="0"/>
              <a:t>Luma gains of </a:t>
            </a:r>
            <a:r>
              <a:rPr lang="en-US" sz="2000" b="1" dirty="0"/>
              <a:t>-0.12% in AI using additional plus-shape refinement window</a:t>
            </a:r>
          </a:p>
          <a:p>
            <a:r>
              <a:rPr lang="en-US" sz="2000" dirty="0"/>
              <a:t>Propose for study in the next round of EE2</a:t>
            </a:r>
          </a:p>
          <a:p>
            <a:r>
              <a:rPr lang="en-US" sz="2000" dirty="0"/>
              <a:t>Thank you to KDDI for the crosschecking</a:t>
            </a:r>
          </a:p>
          <a:p>
            <a:pPr marL="457200" lvl="1" indent="0">
              <a:lnSpc>
                <a:spcPct val="160000"/>
              </a:lnSpc>
              <a:buNone/>
            </a:pPr>
            <a:endParaRPr lang="en-US" sz="1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pic>
        <p:nvPicPr>
          <p:cNvPr id="7" name="Picture 6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319" y="6401118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70CDA8-1073-441A-BB4F-E87BC119D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E02CD6-1C40-4808-9F0A-1F95CF7A86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CD25FA-C9B8-55A7-F0C1-EF88CA2B17D9}"/>
              </a:ext>
            </a:extLst>
          </p:cNvPr>
          <p:cNvSpPr/>
          <p:nvPr/>
        </p:nvSpPr>
        <p:spPr>
          <a:xfrm>
            <a:off x="505838" y="6401118"/>
            <a:ext cx="1391056" cy="45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nterDigital logo which acts as a link to the home page">
            <a:extLst>
              <a:ext uri="{FF2B5EF4-FFF2-40B4-BE49-F238E27FC236}">
                <a16:creationId xmlns:a16="http://schemas.microsoft.com/office/drawing/2014/main" id="{5EC451BF-42FB-EB9C-1778-7EFE6A227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707" y="6430233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869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16468</TotalTime>
  <Words>427</Words>
  <Application>Microsoft Office PowerPoint</Application>
  <PresentationFormat>Widescreen</PresentationFormat>
  <Paragraphs>60</Paragraphs>
  <Slides>8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Agency FB</vt:lpstr>
      <vt:lpstr>Arial</vt:lpstr>
      <vt:lpstr>Calibri</vt:lpstr>
      <vt:lpstr>Century Gothic</vt:lpstr>
      <vt:lpstr>Times New Roman</vt:lpstr>
      <vt:lpstr>Verdana</vt:lpstr>
      <vt:lpstr>Wingdings</vt:lpstr>
      <vt:lpstr>Office Theme</vt:lpstr>
      <vt:lpstr>1_Office Theme</vt:lpstr>
      <vt:lpstr>2_Office Theme</vt:lpstr>
      <vt:lpstr>Visio</vt:lpstr>
      <vt:lpstr> JVET-AH0151  EE2-related: IntraTMP merge candidates clustering based on refinement window</vt:lpstr>
      <vt:lpstr>EE2-related: IntraTMP merge candidates clustering based on refinement window</vt:lpstr>
      <vt:lpstr>EE2-related: IntraTMP merge candidates clustering based on refinement window</vt:lpstr>
      <vt:lpstr>EE2-related: IntraTMP merge candidates clustering based on refinement window</vt:lpstr>
      <vt:lpstr>Results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Damian Ruiz Coll</cp:lastModifiedBy>
  <cp:revision>685</cp:revision>
  <cp:lastPrinted>2019-07-30T14:28:07Z</cp:lastPrinted>
  <dcterms:created xsi:type="dcterms:W3CDTF">2020-02-24T15:31:07Z</dcterms:created>
  <dcterms:modified xsi:type="dcterms:W3CDTF">2024-04-18T07:42:17Z</dcterms:modified>
</cp:coreProperties>
</file>