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3">
  <p:sldMasterIdLst>
    <p:sldMasterId id="2147483648" r:id="rId1"/>
    <p:sldMasterId id="2147483671" r:id="rId2"/>
    <p:sldMasterId id="2147483692" r:id="rId3"/>
  </p:sldMasterIdLst>
  <p:notesMasterIdLst>
    <p:notesMasterId r:id="rId11"/>
  </p:notesMasterIdLst>
  <p:sldIdLst>
    <p:sldId id="285" r:id="rId4"/>
    <p:sldId id="405" r:id="rId5"/>
    <p:sldId id="408" r:id="rId6"/>
    <p:sldId id="409" r:id="rId7"/>
    <p:sldId id="383" r:id="rId8"/>
    <p:sldId id="385" r:id="rId9"/>
    <p:sldId id="28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11" autoAdjust="0"/>
    <p:restoredTop sz="92418" autoAdjust="0"/>
  </p:normalViewPr>
  <p:slideViewPr>
    <p:cSldViewPr snapToGrid="0" showGuides="1">
      <p:cViewPr>
        <p:scale>
          <a:sx n="75" d="100"/>
          <a:sy n="75" d="100"/>
        </p:scale>
        <p:origin x="1104" y="-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5E1EE5-3C59-4AD1-82DD-067FD59D8B50}" type="datetimeFigureOut">
              <a:rPr lang="en-US" smtClean="0"/>
              <a:t>4/17/2024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08669-CA4C-44C1-AF59-71608DE7BB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8636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008669-CA4C-44C1-AF59-71608DE7BBC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17771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008669-CA4C-44C1-AF59-71608DE7BBC2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35525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008669-CA4C-44C1-AF59-71608DE7BBC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5773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008669-CA4C-44C1-AF59-71608DE7BBC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38468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008669-CA4C-44C1-AF59-71608DE7BBC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41419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008669-CA4C-44C1-AF59-71608DE7BBC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2495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009246D-E329-4A70-B8DF-8186D99DD37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924198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BFCA1-C1F5-42AF-8DC5-0EE8D121F964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2682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3087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BG_Light">
            <a:extLst>
              <a:ext uri="{FF2B5EF4-FFF2-40B4-BE49-F238E27FC236}">
                <a16:creationId xmlns:a16="http://schemas.microsoft.com/office/drawing/2014/main" id="{A0D2A74D-DCFC-4222-A93F-26FC41E163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819" b="8008"/>
          <a:stretch/>
        </p:blipFill>
        <p:spPr>
          <a:xfrm>
            <a:off x="0" y="0"/>
            <a:ext cx="4236335" cy="6308798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288AC9FF-6731-432F-92A7-262CB8496394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6" name="Content Placeholder 13">
            <a:extLst>
              <a:ext uri="{FF2B5EF4-FFF2-40B4-BE49-F238E27FC236}">
                <a16:creationId xmlns:a16="http://schemas.microsoft.com/office/drawing/2014/main" id="{2D3FCF32-4622-43BA-B491-77F6AC56A7A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7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5697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5BB8CC6-64CC-4D7F-9C32-CD398D21F4C2}"/>
              </a:ext>
            </a:extLst>
          </p:cNvPr>
          <p:cNvSpPr/>
          <p:nvPr userDrawn="1"/>
        </p:nvSpPr>
        <p:spPr>
          <a:xfrm>
            <a:off x="0" y="0"/>
            <a:ext cx="12191999" cy="64011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7E6DABA-1B05-4AD5-AD7F-7C914E345302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7" name="Picture Placeholder 2" hidden="1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6509682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6C9B3-7347-41E0-A083-D759C30B1C5E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1799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73481-4FAC-4480-B1D8-188A0D2E1D1F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3158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81A7F-071A-462E-84E7-4300FA4DEE84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6449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59E37-C3FD-491C-BB35-AD3F6700B51E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7591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C3D81-0636-4A3C-B0F8-20B515899B31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4892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83C59-4973-48B7-A8EC-F1E7F0B5F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75E0D9-3A9A-4FA1-9276-378117F8EC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AF200-96C4-43AC-8501-0C120255E737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914873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FCA04-4435-405C-94E7-A88336AA3E14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3440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E7450-3C36-44BE-8D3A-360796827DDB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9603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4CE25-E62C-4E98-92D8-71CA371281E5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63300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7C2040-381A-40E9-AF05-8EDBEB40F7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658A80-71F6-4F8B-9DF9-88AC96D049AB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227A4BFA-EE2B-4572-8B58-7748974C4DC7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DE7CF-415C-4499-94A5-040367C2D8F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6588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C28696-BBE7-4B09-B57D-0C4BA793EF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903131" y="6401118"/>
            <a:ext cx="450669" cy="365125"/>
          </a:xfrm>
        </p:spPr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E77D33-C5E3-4BFB-9C72-23B8230583F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4F34041-E91D-41FB-9519-318721E43F1B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D22454-CA0F-4F64-AE1C-0810BFA371D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rgbClr val="FFFFFF">
              <a:alpha val="50196"/>
            </a:srgb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/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/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 dirty="0"/>
              <a:t>Ofinno RGB Color Palette</a:t>
            </a:r>
          </a:p>
        </p:txBody>
      </p:sp>
    </p:spTree>
    <p:extLst>
      <p:ext uri="{BB962C8B-B14F-4D97-AF65-F5344CB8AC3E}">
        <p14:creationId xmlns:p14="http://schemas.microsoft.com/office/powerpoint/2010/main" val="15652238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8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finno 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762000"/>
            <a:ext cx="1056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aseline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Content Title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1" hasCustomPrompt="1"/>
          </p:nvPr>
        </p:nvSpPr>
        <p:spPr>
          <a:xfrm>
            <a:off x="609600" y="1524000"/>
            <a:ext cx="10566400" cy="4343400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800" b="1" baseline="0">
                <a:solidFill>
                  <a:schemeClr val="bg2">
                    <a:lumMod val="25000"/>
                  </a:schemeClr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</a:lstStyle>
          <a:p>
            <a:pPr lvl="0"/>
            <a:r>
              <a:rPr lang="en-US" dirty="0"/>
              <a:t>Level 1</a:t>
            </a:r>
          </a:p>
          <a:p>
            <a:pPr lvl="1"/>
            <a:r>
              <a:rPr lang="en-US" dirty="0"/>
              <a:t>Level 2</a:t>
            </a:r>
          </a:p>
          <a:p>
            <a:pPr lvl="2"/>
            <a:r>
              <a:rPr lang="en-US" dirty="0"/>
              <a:t>Level 3</a:t>
            </a:r>
          </a:p>
          <a:p>
            <a:pPr lvl="3"/>
            <a:r>
              <a:rPr lang="en-US" dirty="0"/>
              <a:t>Level 4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6324600"/>
            <a:ext cx="6502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December 20, 2016</a:t>
            </a:r>
          </a:p>
        </p:txBody>
      </p:sp>
    </p:spTree>
    <p:extLst>
      <p:ext uri="{BB962C8B-B14F-4D97-AF65-F5344CB8AC3E}">
        <p14:creationId xmlns:p14="http://schemas.microsoft.com/office/powerpoint/2010/main" val="15881850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EFBC73B-4912-439F-8797-8C07327E6F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44144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9F943-B1CA-4076-B678-990805D859D1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5853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Halftone">
            <a:extLst>
              <a:ext uri="{FF2B5EF4-FFF2-40B4-BE49-F238E27FC236}">
                <a16:creationId xmlns:a16="http://schemas.microsoft.com/office/drawing/2014/main" id="{0373D028-CB0F-4280-9D36-918F6ABD96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5C120C8E-83CC-4555-90E6-AAEC38DFCBC5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79F55A98-8689-437A-88BF-28AF531B426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857902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ogo CoverUp">
            <a:extLst>
              <a:ext uri="{FF2B5EF4-FFF2-40B4-BE49-F238E27FC236}">
                <a16:creationId xmlns:a16="http://schemas.microsoft.com/office/drawing/2014/main" id="{B9F00797-0244-481B-BC6E-448821DA47A1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051C7CB-4ADA-43CC-AAE2-3429A0A8ED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Subtitle (First level)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8" name="Logo_Large">
            <a:extLst>
              <a:ext uri="{FF2B5EF4-FFF2-40B4-BE49-F238E27FC236}">
                <a16:creationId xmlns:a16="http://schemas.microsoft.com/office/drawing/2014/main" id="{7BAAC8FB-B7D9-4F2C-B3CA-CFDBC7293BCE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86BE5AC8-4075-4161-AADE-694EAEA219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78FFB2F5-B09A-4CEA-B2E3-12CD5E46418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AE7C7156-6BA9-466C-90E2-58539D67D3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D59D7499-F38D-45DC-982E-F6B32DEC40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979371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fld id="{A0A7245E-27A2-4515-A269-7895805C7A54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April 17, 2024</a:t>
            </a:fld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36319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BC2B0-AE57-4DC7-BE7B-36BC837EF420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0700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825625"/>
            <a:ext cx="1062228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74760-FFFE-4090-A0E9-48FF2C389923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10" name="Logo_Large">
            <a:extLst>
              <a:ext uri="{FF2B5EF4-FFF2-40B4-BE49-F238E27FC236}">
                <a16:creationId xmlns:a16="http://schemas.microsoft.com/office/drawing/2014/main" id="{381C2219-0627-4339-8CE6-415A74EDAB7A}"/>
              </a:ext>
            </a:extLst>
          </p:cNvPr>
          <p:cNvGrpSpPr/>
          <p:nvPr userDrawn="1"/>
        </p:nvGrpSpPr>
        <p:grpSpPr>
          <a:xfrm>
            <a:off x="731520" y="6432220"/>
            <a:ext cx="1195745" cy="315747"/>
            <a:chOff x="3695700" y="1965960"/>
            <a:chExt cx="4800600" cy="1267640"/>
          </a:xfrm>
        </p:grpSpPr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E76CC1BF-103B-4EF2-800D-53F25236F3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6F9627D3-A060-4749-A179-22890E6CD85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4D5C687-C039-4D89-951D-DA37291893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C71D4A08-33B3-439D-A240-4873E66977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328193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00E97-680B-4969-AD3C-24845ED30C7C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3785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0428C-4AED-4D14-99D6-897A51490AC1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72996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ED89D-8CD6-40CD-B22B-B4BCF7345DEA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83152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4011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EC4F194-A899-48EB-8CFA-A1F58F8A26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018" t="5341" r="22885" b="2659"/>
          <a:stretch/>
        </p:blipFill>
        <p:spPr>
          <a:xfrm>
            <a:off x="0" y="0"/>
            <a:ext cx="4227616" cy="6308798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73C5A29-6970-4579-9663-3AF41A9C945E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373886D-CDDF-469F-ABF2-DEB83CEFBAC8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8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5622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87B725C0-382A-4D4E-A747-C44BD5D638B3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13157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429A2-328E-4568-AE25-AAF89FBC703C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4015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262D4-2A79-4941-8F2D-9215A390DBF3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143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279BB-060E-4ED3-B32C-9DCB434432D1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0752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84629-BDED-4878-A859-3733FDE96923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0253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687E7-30E8-4677-9B7E-0CACE9CB57E7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132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77768268-3143-4B57-B84D-11DF447673D1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00F864-D83B-4150-8DE8-696FB18699E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" name="Group 4">
            <a:extLst>
              <a:ext uri="{FF2B5EF4-FFF2-40B4-BE49-F238E27FC236}">
                <a16:creationId xmlns:a16="http://schemas.microsoft.com/office/drawing/2014/main" id="{4261597D-F12D-48CB-8451-CC52E828537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-2107095" y="735102"/>
            <a:ext cx="10287000" cy="6858000"/>
            <a:chOff x="0" y="0"/>
            <a:chExt cx="6480" cy="4320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7362ED69-0D85-4C8B-A48C-DB8210502077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0" y="0"/>
              <a:ext cx="648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8350621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036D0-A6F4-4914-B1E8-4B478D05F8B5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69FD651-69B4-48CB-8D2D-DD8568229B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368B0BE-76E4-4562-91B3-47F7B35BC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691241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FFAF7-067F-4043-A01E-528F44A21642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5914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117FD-6C28-4B24-A6ED-023E83658C23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94014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7C2040-381A-40E9-AF05-8EDBEB40F7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658A80-71F6-4F8B-9DF9-88AC96D049AB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662FF682-3B73-43B8-AFE7-399847B8B689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DE7CF-415C-4499-94A5-040367C2D8F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60841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C28696-BBE7-4B09-B57D-0C4BA793EF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903131" y="6401118"/>
            <a:ext cx="450669" cy="365125"/>
          </a:xfrm>
        </p:spPr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E77D33-C5E3-4BFB-9C72-23B8230583F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8A976656-904E-4866-92DC-9EFA7C6875BB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D22454-CA0F-4F64-AE1C-0810BFA371D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bg1"/>
                </a:solidFill>
              </a:rPr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bg1"/>
                </a:solidFill>
              </a:rPr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Ofinno RGB Color Palette</a:t>
            </a:r>
          </a:p>
        </p:txBody>
      </p:sp>
    </p:spTree>
    <p:extLst>
      <p:ext uri="{BB962C8B-B14F-4D97-AF65-F5344CB8AC3E}">
        <p14:creationId xmlns:p14="http://schemas.microsoft.com/office/powerpoint/2010/main" val="13207220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8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6DC4AD40-C697-41AE-A6B7-DD9D22AECC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136531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8CFA5-44EB-4AB4-873F-527E470C9C66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07420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37C56AA-E9BC-49E9-888A-C93E02A9C1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D39D9ED3-7FCB-4BF3-AE1C-7A0BDC5E521B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4" name="Logo_Large">
            <a:extLst>
              <a:ext uri="{FF2B5EF4-FFF2-40B4-BE49-F238E27FC236}">
                <a16:creationId xmlns:a16="http://schemas.microsoft.com/office/drawing/2014/main" id="{02D315D0-419D-443F-A8AB-B799E65E803D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E4E6AB9B-F05F-4E74-B894-92F53B3D84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257E3D9E-AF7B-4E63-936B-885781674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15F34505-83F8-4A4D-A13A-2CD95E15CD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C51D6959-19BC-444A-B53F-15253DC7D0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25316BC9-689F-4104-9DCF-46ED7FDE705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341404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Logo CoverUp">
            <a:extLst>
              <a:ext uri="{FF2B5EF4-FFF2-40B4-BE49-F238E27FC236}">
                <a16:creationId xmlns:a16="http://schemas.microsoft.com/office/drawing/2014/main" id="{511EAA81-F7E0-401B-B6DE-63D7EA18C7A9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BD3D98CA-985E-4612-8E42-1BA40E0741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 (First level)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1" name="Logo_Large">
            <a:extLst>
              <a:ext uri="{FF2B5EF4-FFF2-40B4-BE49-F238E27FC236}">
                <a16:creationId xmlns:a16="http://schemas.microsoft.com/office/drawing/2014/main" id="{E39DD07D-54C8-4B51-A0F2-4819F021B1FB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FBE71260-AD5D-4F0F-8470-AA4E47346E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6AED51AB-7E7D-45AD-8A01-51A5C46B3FE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BFD881F4-B50D-4115-BCB6-C305A10065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8292EEB2-5C71-4847-985D-388049CB20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2618515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fld id="{1B67F636-A391-4DE2-A65C-31B21FD827CA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April 17, 2024</a:t>
            </a:fld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17988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BG_Light">
            <a:extLst>
              <a:ext uri="{FF2B5EF4-FFF2-40B4-BE49-F238E27FC236}">
                <a16:creationId xmlns:a16="http://schemas.microsoft.com/office/drawing/2014/main" id="{5064F8E4-95BA-4757-A545-F2274F8A51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/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5pPr>
          </a:lstStyle>
          <a:p>
            <a:pPr lvl="0"/>
            <a:r>
              <a:rPr lang="en-US" dirty="0"/>
              <a:t>Subtitle (First level)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6819423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67BAB-FA66-4909-8811-BC9D6D1687AC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82464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B6976-FBB8-4F5F-B776-27E3ED7440B6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08794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F5340-0BE9-47E7-9103-1B19AB8B0728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5496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0FD8D-EFEA-493D-B132-818ACDEFA97D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386733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3087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190C6C5-2822-49AB-9F34-4B54410414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76" t="1" r="44043" b="8003"/>
          <a:stretch/>
        </p:blipFill>
        <p:spPr>
          <a:xfrm>
            <a:off x="0" y="0"/>
            <a:ext cx="4236335" cy="630936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56332DD7-4A83-4A93-B733-31ED05EB5262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3" name="Content Placeholder 13">
            <a:extLst>
              <a:ext uri="{FF2B5EF4-FFF2-40B4-BE49-F238E27FC236}">
                <a16:creationId xmlns:a16="http://schemas.microsoft.com/office/drawing/2014/main" id="{7D5F80D6-9FFA-4E79-87EB-8F00629A526F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7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28036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79C835B8-DF27-4A12-9AA6-8F0C7E4BA0F3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40022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accent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06958-E60C-457A-B88D-8F4D4F2A3939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1482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415CA-E7AF-4A6E-87AD-895EED6731A6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747104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343E3-BAB4-4037-8B41-A941B7F6B51D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4610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CF22B-8962-48FF-8A80-AEBB51C92316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080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fld id="{81010616-136A-4B84-872C-D4170361EB31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April 17, 2024</a:t>
            </a:fld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52309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7BB58-4355-45CD-8989-8442BBD9DE4B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584589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2F35E-8AB4-4955-B5C6-A83D32BBB5E3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8F45C03-1D29-41F8-9F6A-F30D4D242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B04A9335-3617-4A73-BECE-B967B82BA8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62975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267D5-DC84-4F41-9166-3399B0EE9A95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380479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F5690-7913-4DA8-9E27-96833D289D69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06723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AD0A37-EF3E-F14E-8D23-2DF380146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EEA42-0CAC-444F-94FD-49F10FF57D93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BA9EA0-8436-F946-9F14-317FC1C79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E8D25199-FDF7-CE4B-9723-373A9D908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35953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>
            <a:extLst>
              <a:ext uri="{FF2B5EF4-FFF2-40B4-BE49-F238E27FC236}">
                <a16:creationId xmlns:a16="http://schemas.microsoft.com/office/drawing/2014/main" id="{6D0CE8D6-4D57-1240-AFC9-C8D2484D4801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noFill/>
          <a:ln w="203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tx1"/>
                </a:solidFill>
              </a:rPr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tx1"/>
                </a:solidFill>
              </a:rPr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 dirty="0">
                <a:solidFill>
                  <a:schemeClr val="tx1"/>
                </a:solidFill>
              </a:rPr>
              <a:t>Ofinno RGB Color Palette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649A2B-DFD0-6641-9BAA-4823AB665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8FC76-C761-4C88-BE96-9B2B311C97BE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95EBD6F-683E-BA43-B53D-E93038225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5544F81-0184-BA46-8E37-BEE7EC8B6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31556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8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78402-4C7B-446D-B337-797807151D41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6741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13923-2036-439C-B440-329C0AC19191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9770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C72C1-D3EE-45C9-B391-085793370FA2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10733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44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23" Type="http://schemas.openxmlformats.org/officeDocument/2006/relationships/image" Target="../media/image4.emf"/><Relationship Id="rId10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42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1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65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61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20" Type="http://schemas.openxmlformats.org/officeDocument/2006/relationships/slideLayout" Target="../slideLayouts/slideLayout64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23" Type="http://schemas.openxmlformats.org/officeDocument/2006/relationships/image" Target="../media/image5.emf"/><Relationship Id="rId10" Type="http://schemas.openxmlformats.org/officeDocument/2006/relationships/slideLayout" Target="../slideLayouts/slideLayout54.xml"/><Relationship Id="rId19" Type="http://schemas.openxmlformats.org/officeDocument/2006/relationships/slideLayout" Target="../slideLayouts/slideLayout63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Relationship Id="rId2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G_Light">
            <a:extLst>
              <a:ext uri="{FF2B5EF4-FFF2-40B4-BE49-F238E27FC236}">
                <a16:creationId xmlns:a16="http://schemas.microsoft.com/office/drawing/2014/main" id="{41FCB156-D2B2-42B9-95FA-726408C67C02}"/>
              </a:ext>
            </a:extLst>
          </p:cNvPr>
          <p:cNvPicPr>
            <a:picLocks noChangeAspect="1"/>
          </p:cNvPicPr>
          <p:nvPr userDrawn="1"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DBEEF2D8-1E9E-40CE-84D1-33E7FF4B7D44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76403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50" r:id="rId2"/>
    <p:sldLayoutId id="2147483718" r:id="rId3"/>
    <p:sldLayoutId id="2147483663" r:id="rId4"/>
    <p:sldLayoutId id="2147483660" r:id="rId5"/>
    <p:sldLayoutId id="2147483664" r:id="rId6"/>
    <p:sldLayoutId id="2147483649" r:id="rId7"/>
    <p:sldLayoutId id="2147483666" r:id="rId8"/>
    <p:sldLayoutId id="2147483665" r:id="rId9"/>
    <p:sldLayoutId id="2147483713" r:id="rId10"/>
    <p:sldLayoutId id="2147483668" r:id="rId11"/>
    <p:sldLayoutId id="2147483669" r:id="rId12"/>
    <p:sldLayoutId id="2147483651" r:id="rId13"/>
    <p:sldLayoutId id="2147483652" r:id="rId14"/>
    <p:sldLayoutId id="2147483653" r:id="rId15"/>
    <p:sldLayoutId id="2147483654" r:id="rId16"/>
    <p:sldLayoutId id="2147483655" r:id="rId17"/>
    <p:sldLayoutId id="2147483657" r:id="rId18"/>
    <p:sldLayoutId id="2147483658" r:id="rId19"/>
    <p:sldLayoutId id="2147483659" r:id="rId20"/>
    <p:sldLayoutId id="2147483670" r:id="rId21"/>
    <p:sldLayoutId id="2147483662" r:id="rId22"/>
    <p:sldLayoutId id="2147483719" r:id="rId2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5EF963F7-5372-4BCB-9D9F-D010E2D72688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BCD3D48F-C02A-4D85-9280-5143CA1DCD34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24578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83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714" r:id="rId9"/>
    <p:sldLayoutId id="2147483681" r:id="rId10"/>
    <p:sldLayoutId id="2147483682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74" r:id="rId20"/>
    <p:sldLayoutId id="2147483716" r:id="rId2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2110C5A-3A94-41FE-B5C4-03E3BAEF2EF9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AD971FD4-3A9D-4AC2-9693-B12CE37ADA13}" type="datetime4">
              <a:rPr lang="en-US" smtClean="0"/>
              <a:t>April 17, 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513832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04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15" r:id="rId9"/>
    <p:sldLayoutId id="2147483702" r:id="rId10"/>
    <p:sldLayoutId id="2147483703" r:id="rId11"/>
    <p:sldLayoutId id="2147483705" r:id="rId12"/>
    <p:sldLayoutId id="2147483706" r:id="rId13"/>
    <p:sldLayoutId id="2147483707" r:id="rId14"/>
    <p:sldLayoutId id="2147483708" r:id="rId15"/>
    <p:sldLayoutId id="2147483709" r:id="rId16"/>
    <p:sldLayoutId id="2147483710" r:id="rId17"/>
    <p:sldLayoutId id="2147483711" r:id="rId18"/>
    <p:sldLayoutId id="2147483712" r:id="rId19"/>
    <p:sldLayoutId id="2147483695" r:id="rId20"/>
    <p:sldLayoutId id="2147483717" r:id="rId2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emf"/><Relationship Id="rId4" Type="http://schemas.openxmlformats.org/officeDocument/2006/relationships/package" Target="../embeddings/Microsoft_Visio_Drawing.vsd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emf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9060285-40C1-4653-85F9-C667C4F081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508" y="4627505"/>
            <a:ext cx="10622280" cy="821705"/>
          </a:xfrm>
        </p:spPr>
        <p:txBody>
          <a:bodyPr>
            <a:noAutofit/>
          </a:bodyPr>
          <a:lstStyle/>
          <a:p>
            <a:pPr algn="ctr"/>
            <a:r>
              <a:rPr lang="en-US" sz="1800" b="0" dirty="0"/>
              <a:t>D. Ruiz Coll, J.-K. Lee (Ofinno)</a:t>
            </a:r>
          </a:p>
          <a:p>
            <a:pPr algn="ctr"/>
            <a:r>
              <a:rPr lang="en-US" sz="1800" b="0" dirty="0"/>
              <a:t> K. Naser, </a:t>
            </a:r>
            <a:r>
              <a:rPr lang="fr-FR" sz="1800" b="0" dirty="0"/>
              <a:t>F. Le Léannec, T. Poirier, H. Guermoud, T. Dumas </a:t>
            </a:r>
            <a:r>
              <a:rPr lang="en-US" sz="1800" b="0" dirty="0"/>
              <a:t>(InterDigital)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FFB08A7-7AC0-4B20-A88E-F214CDF8FB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509" y="1272988"/>
            <a:ext cx="10622279" cy="2958353"/>
          </a:xfrm>
        </p:spPr>
        <p:txBody>
          <a:bodyPr anchor="ctr">
            <a:noAutofit/>
          </a:bodyPr>
          <a:lstStyle/>
          <a:p>
            <a:pPr algn="ctr"/>
            <a:br>
              <a:rPr lang="en-US" sz="4000" dirty="0"/>
            </a:br>
            <a:r>
              <a:rPr lang="en-US" sz="4000" dirty="0"/>
              <a:t>JVET-AH0151</a:t>
            </a:r>
            <a:br>
              <a:rPr lang="en-US" sz="4000" dirty="0"/>
            </a:br>
            <a:br>
              <a:rPr lang="en-US" sz="4000" dirty="0"/>
            </a:br>
            <a:r>
              <a:rPr lang="en-US" sz="3200" dirty="0"/>
              <a:t>EE2-related: IntraTMP merge candidates clustering based on refinement window</a:t>
            </a:r>
            <a:endParaRPr lang="en-US" sz="3200" b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0F5A08-DF44-46D6-B0D0-C44E6C2A6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4ECD162-A8A7-E70E-5C6C-28183333B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pic>
        <p:nvPicPr>
          <p:cNvPr id="7" name="Picture 6" descr="InterDigital logo which acts as a link to the home page">
            <a:extLst>
              <a:ext uri="{FF2B5EF4-FFF2-40B4-BE49-F238E27FC236}">
                <a16:creationId xmlns:a16="http://schemas.microsoft.com/office/drawing/2014/main" id="{553E57FD-CE1E-B438-5ECF-E8E28FF11E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790" y="6430233"/>
            <a:ext cx="1902375" cy="306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8363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19" y="365125"/>
            <a:ext cx="11239657" cy="1325563"/>
          </a:xfrm>
        </p:spPr>
        <p:txBody>
          <a:bodyPr>
            <a:normAutofit/>
          </a:bodyPr>
          <a:lstStyle/>
          <a:p>
            <a:r>
              <a:rPr lang="en-US" sz="2800" dirty="0"/>
              <a:t>EE2-related: IntraTMP merge candidates clustering based on refinement window</a:t>
            </a:r>
            <a:endParaRPr lang="en-US" sz="3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FCEE807-6B7A-9749-DB15-F31B9C02091E}"/>
              </a:ext>
            </a:extLst>
          </p:cNvPr>
          <p:cNvSpPr txBox="1"/>
          <p:nvPr/>
        </p:nvSpPr>
        <p:spPr>
          <a:xfrm>
            <a:off x="841336" y="1658376"/>
            <a:ext cx="84214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IntraTMP Merge candidates in ECM-12.0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234132-7621-DE2F-A383-3AF137DE312A}"/>
              </a:ext>
            </a:extLst>
          </p:cNvPr>
          <p:cNvSpPr txBox="1"/>
          <p:nvPr/>
        </p:nvSpPr>
        <p:spPr>
          <a:xfrm>
            <a:off x="5953760" y="2334064"/>
            <a:ext cx="5729045" cy="378153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742950" lvl="1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dirty="0">
                <a:latin typeface="Times New Roman" panose="02020603050405020304" pitchFamily="18" charset="0"/>
              </a:rPr>
              <a:t>IntraTMP builds a Merge list of BVP candidates among the adjacent and non-adjacent neighbor PUs.</a:t>
            </a:r>
          </a:p>
          <a:p>
            <a:pPr marL="742950" lvl="1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dirty="0">
                <a:latin typeface="Times New Roman" panose="02020603050405020304" pitchFamily="18" charset="0"/>
              </a:rPr>
              <a:t>Merge candidates are not constrained to the Intra TMP search regions.</a:t>
            </a:r>
          </a:p>
          <a:p>
            <a:pPr marL="742950" lvl="1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dirty="0">
                <a:latin typeface="Times New Roman" panose="02020603050405020304" pitchFamily="18" charset="0"/>
              </a:rPr>
              <a:t>The best 10 merge candidates compete with the sparse BVP candidates.</a:t>
            </a:r>
          </a:p>
          <a:p>
            <a:pPr marL="742950" lvl="1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dirty="0">
                <a:latin typeface="Times New Roman" panose="02020603050405020304" pitchFamily="18" charset="0"/>
              </a:rPr>
              <a:t>Merge and sparse BVP candidates are refined in a widow of 11x11 and 5x5, respectively.</a:t>
            </a:r>
          </a:p>
          <a:p>
            <a:pPr marL="742950" lvl="1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endParaRPr lang="en-US" dirty="0">
              <a:latin typeface="Times New Roman" panose="02020603050405020304" pitchFamily="18" charset="0"/>
            </a:endParaRPr>
          </a:p>
          <a:p>
            <a:pPr marL="742950" lvl="1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endParaRPr lang="en-US" sz="1600" dirty="0">
              <a:latin typeface="Times New Roman" panose="02020603050405020304" pitchFamily="18" charset="0"/>
            </a:endParaRPr>
          </a:p>
        </p:txBody>
      </p:sp>
      <p:pic>
        <p:nvPicPr>
          <p:cNvPr id="10" name="Picture 9" descr="InterDigital logo which acts as a link to the home page">
            <a:extLst>
              <a:ext uri="{FF2B5EF4-FFF2-40B4-BE49-F238E27FC236}">
                <a16:creationId xmlns:a16="http://schemas.microsoft.com/office/drawing/2014/main" id="{553E57FD-CE1E-B438-5ECF-E8E28FF11E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0703" y="6401118"/>
            <a:ext cx="1902375" cy="306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DF7DF70-35D8-A96D-6792-336C7BEB46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281303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E3FEF2F-7DD0-2ADC-556C-ABA61DD510C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849"/>
          <a:stretch/>
        </p:blipFill>
        <p:spPr>
          <a:xfrm>
            <a:off x="889420" y="2334064"/>
            <a:ext cx="5064339" cy="3781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383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19" y="365125"/>
            <a:ext cx="11239657" cy="1325563"/>
          </a:xfrm>
        </p:spPr>
        <p:txBody>
          <a:bodyPr>
            <a:normAutofit/>
          </a:bodyPr>
          <a:lstStyle/>
          <a:p>
            <a:r>
              <a:rPr lang="en-US" sz="2800" dirty="0"/>
              <a:t>EE2-related: IntraTMP merge candidates clustering based on refinement window</a:t>
            </a:r>
            <a:endParaRPr lang="en-US" sz="3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FCEE807-6B7A-9749-DB15-F31B9C02091E}"/>
              </a:ext>
            </a:extLst>
          </p:cNvPr>
          <p:cNvSpPr txBox="1"/>
          <p:nvPr/>
        </p:nvSpPr>
        <p:spPr>
          <a:xfrm>
            <a:off x="731519" y="1690688"/>
            <a:ext cx="842144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3"/>
                </a:solidFill>
              </a:rPr>
              <a:t>Refinement window overlapping of merge candidates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234132-7621-DE2F-A383-3AF137DE312A}"/>
              </a:ext>
            </a:extLst>
          </p:cNvPr>
          <p:cNvSpPr txBox="1"/>
          <p:nvPr/>
        </p:nvSpPr>
        <p:spPr>
          <a:xfrm>
            <a:off x="6240936" y="2215357"/>
            <a:ext cx="5730240" cy="4185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dirty="0">
                <a:latin typeface="Times New Roman" panose="02020603050405020304" pitchFamily="18" charset="0"/>
              </a:rPr>
              <a:t>Refinement window of merge BVPs may overlap each other.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dirty="0">
                <a:latin typeface="Times New Roman" panose="02020603050405020304" pitchFamily="18" charset="0"/>
              </a:rPr>
              <a:t>Refinement window of merge and sparse BVPs may overlap each other.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dirty="0">
                <a:latin typeface="Times New Roman" panose="02020603050405020304" pitchFamily="18" charset="0"/>
              </a:rPr>
              <a:t>BVPs with overlapping refinement windows increase the complexity and reduce the candidate’s diversity.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solidFill>
                  <a:schemeClr val="accent3"/>
                </a:solidFill>
                <a:latin typeface="Times New Roman" panose="02020603050405020304" pitchFamily="18" charset="0"/>
              </a:rPr>
              <a:t>PROPOSAL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dirty="0">
                <a:latin typeface="Times New Roman" panose="02020603050405020304" pitchFamily="18" charset="0"/>
              </a:rPr>
              <a:t>Cluster the BVPs with overlapping windows in only one BVP candidate with an extended window.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dirty="0">
                <a:latin typeface="Times New Roman" panose="02020603050405020304" pitchFamily="18" charset="0"/>
              </a:rPr>
              <a:t>Extend the merge list with the AR-BVPs candidates based on the sparse list.</a:t>
            </a:r>
          </a:p>
        </p:txBody>
      </p:sp>
      <p:pic>
        <p:nvPicPr>
          <p:cNvPr id="10" name="Picture 9" descr="InterDigital logo which acts as a link to the home page">
            <a:extLst>
              <a:ext uri="{FF2B5EF4-FFF2-40B4-BE49-F238E27FC236}">
                <a16:creationId xmlns:a16="http://schemas.microsoft.com/office/drawing/2014/main" id="{553E57FD-CE1E-B438-5ECF-E8E28FF11E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0703" y="6401118"/>
            <a:ext cx="1902375" cy="306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DF7DF70-35D8-A96D-6792-336C7BEB46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281303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F74BFAE8-E0B5-E93B-3A74-C453C0B349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0965" y="241097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66BF545D-8CBF-2DAD-7F81-433169C121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6491620"/>
              </p:ext>
            </p:extLst>
          </p:nvPr>
        </p:nvGraphicFramePr>
        <p:xfrm>
          <a:off x="549076" y="2410973"/>
          <a:ext cx="5691860" cy="33958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7924658" imgH="4732020" progId="Visio.Drawing.15">
                  <p:embed/>
                </p:oleObj>
              </mc:Choice>
              <mc:Fallback>
                <p:oleObj name="Visio" r:id="rId4" imgW="7924658" imgH="4732020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9076" y="2410973"/>
                        <a:ext cx="5691860" cy="339589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236115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19" y="365125"/>
            <a:ext cx="11239657" cy="1325563"/>
          </a:xfrm>
        </p:spPr>
        <p:txBody>
          <a:bodyPr>
            <a:normAutofit/>
          </a:bodyPr>
          <a:lstStyle/>
          <a:p>
            <a:r>
              <a:rPr lang="en-US" sz="2800" dirty="0"/>
              <a:t>EE2-related: IntraTMP merge candidates clustering based on refinement window</a:t>
            </a:r>
            <a:endParaRPr lang="en-US" sz="3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FCEE807-6B7A-9749-DB15-F31B9C02091E}"/>
              </a:ext>
            </a:extLst>
          </p:cNvPr>
          <p:cNvSpPr txBox="1"/>
          <p:nvPr/>
        </p:nvSpPr>
        <p:spPr>
          <a:xfrm>
            <a:off x="731519" y="1507552"/>
            <a:ext cx="94115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Re</a:t>
            </a:r>
            <a:r>
              <a:rPr lang="en-US" sz="2000" dirty="0">
                <a:solidFill>
                  <a:schemeClr val="accent3"/>
                </a:solidFill>
              </a:rPr>
              <a:t>finement window overlapping between LIC and non-LIC candidates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234132-7621-DE2F-A383-3AF137DE312A}"/>
              </a:ext>
            </a:extLst>
          </p:cNvPr>
          <p:cNvSpPr txBox="1"/>
          <p:nvPr/>
        </p:nvSpPr>
        <p:spPr>
          <a:xfrm>
            <a:off x="296802" y="2417303"/>
            <a:ext cx="5875771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solidFill>
                  <a:schemeClr val="accent3"/>
                </a:solidFill>
                <a:latin typeface="Times New Roman" panose="02020603050405020304" pitchFamily="18" charset="0"/>
              </a:rPr>
              <a:t>PROPOSAL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CA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Shift the sparse for the grid LIC searching by half of the subsampling factor (SI =4</a:t>
            </a:r>
            <a:r>
              <a:rPr lang="en-CA" sz="20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</a:t>
            </a:r>
            <a:endParaRPr lang="en-US" sz="2000" dirty="0">
              <a:latin typeface="Times New Roman" panose="02020603050405020304" pitchFamily="18" charset="0"/>
            </a:endParaRPr>
          </a:p>
        </p:txBody>
      </p:sp>
      <p:pic>
        <p:nvPicPr>
          <p:cNvPr id="10" name="Picture 9" descr="InterDigital logo which acts as a link to the home page">
            <a:extLst>
              <a:ext uri="{FF2B5EF4-FFF2-40B4-BE49-F238E27FC236}">
                <a16:creationId xmlns:a16="http://schemas.microsoft.com/office/drawing/2014/main" id="{553E57FD-CE1E-B438-5ECF-E8E28FF11E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0703" y="6401118"/>
            <a:ext cx="1902375" cy="306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DF7DF70-35D8-A96D-6792-336C7BEB46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281303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F74BFAE8-E0B5-E93B-3A74-C453C0B349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0965" y="241097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1" name="Picture 10" descr="A grid of squares with black and white letters&#10;&#10;Description automatically generated">
            <a:extLst>
              <a:ext uri="{FF2B5EF4-FFF2-40B4-BE49-F238E27FC236}">
                <a16:creationId xmlns:a16="http://schemas.microsoft.com/office/drawing/2014/main" id="{7249B359-F1B1-AD0C-54EE-0AB59BC2050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7298"/>
          <a:stretch/>
        </p:blipFill>
        <p:spPr>
          <a:xfrm>
            <a:off x="468125" y="3494521"/>
            <a:ext cx="5551304" cy="279416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BA655FC-EE43-D588-3F32-28EBE2551C1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253" r="8845" b="19381"/>
          <a:stretch/>
        </p:blipFill>
        <p:spPr>
          <a:xfrm>
            <a:off x="6350000" y="3940457"/>
            <a:ext cx="5330590" cy="223135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0ABD8A34-AC8D-1965-EC0B-9194EC4EF37D}"/>
              </a:ext>
            </a:extLst>
          </p:cNvPr>
          <p:cNvSpPr txBox="1"/>
          <p:nvPr/>
        </p:nvSpPr>
        <p:spPr>
          <a:xfrm>
            <a:off x="6257312" y="2432542"/>
            <a:ext cx="5423278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2"/>
            </a:pPr>
            <a:endParaRPr lang="en-CA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2"/>
            </a:pPr>
            <a:r>
              <a:rPr lang="en-US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Replaced the rectangular refinement area with a plus-shaped refinement area </a:t>
            </a:r>
            <a:endParaRPr lang="en-US" sz="2000" dirty="0">
              <a:latin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678D66F-E5AE-0BA1-D9C7-65603475B16E}"/>
              </a:ext>
            </a:extLst>
          </p:cNvPr>
          <p:cNvSpPr txBox="1"/>
          <p:nvPr/>
        </p:nvSpPr>
        <p:spPr>
          <a:xfrm>
            <a:off x="731518" y="1996996"/>
            <a:ext cx="107742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/>
              <a:t>Duplicity may happen between LIC and non-LIC candidates in sparse and Refinement lists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54875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1637F-2AEF-40DC-9501-15B34840B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605742"/>
            <a:ext cx="10622280" cy="450850"/>
          </a:xfrm>
        </p:spPr>
        <p:txBody>
          <a:bodyPr>
            <a:noAutofit/>
          </a:bodyPr>
          <a:lstStyle/>
          <a:p>
            <a:pPr lvl="1">
              <a:lnSpc>
                <a:spcPct val="150000"/>
              </a:lnSpc>
            </a:pPr>
            <a:r>
              <a:rPr lang="en-US" sz="1800" b="1" dirty="0"/>
              <a:t>Simulation results on top of ECM-12 for AI and RA</a:t>
            </a:r>
            <a:endParaRPr lang="en-CA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sz="2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7522DE-D44F-46BC-A087-D08B3AB38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pic>
        <p:nvPicPr>
          <p:cNvPr id="15" name="Picture 14" descr="InterDigital logo which acts as a link to the home page">
            <a:extLst>
              <a:ext uri="{FF2B5EF4-FFF2-40B4-BE49-F238E27FC236}">
                <a16:creationId xmlns:a16="http://schemas.microsoft.com/office/drawing/2014/main" id="{553E57FD-CE1E-B438-5ECF-E8E28FF11E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7347" y="6430233"/>
            <a:ext cx="1902375" cy="306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01C3187-CE80-C483-2137-E948E01655B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9043"/>
          <a:stretch/>
        </p:blipFill>
        <p:spPr>
          <a:xfrm>
            <a:off x="6295367" y="2716151"/>
            <a:ext cx="5714538" cy="239496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1C932A3-D50E-4509-C0BC-2B05E9997B3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0111"/>
          <a:stretch/>
        </p:blipFill>
        <p:spPr>
          <a:xfrm>
            <a:off x="259075" y="2716151"/>
            <a:ext cx="5836925" cy="2394964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115766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1637F-2AEF-40DC-9501-15B34840B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439676"/>
            <a:ext cx="10622280" cy="4428328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chemeClr val="accent3"/>
                </a:solidFill>
              </a:rPr>
              <a:t>Remove the redundancy in the IntraTMP merge candidates with overlapping refinement windows</a:t>
            </a:r>
          </a:p>
          <a:p>
            <a:pPr lvl="1">
              <a:spcBef>
                <a:spcPts val="1800"/>
              </a:spcBef>
            </a:pPr>
            <a:r>
              <a:rPr lang="en-US" dirty="0"/>
              <a:t>Clustering of the merge and sparse candidates, extending the refinement window</a:t>
            </a:r>
          </a:p>
          <a:p>
            <a:pPr>
              <a:spcBef>
                <a:spcPts val="1800"/>
              </a:spcBef>
            </a:pPr>
            <a:r>
              <a:rPr lang="en-US" sz="2000" dirty="0">
                <a:solidFill>
                  <a:schemeClr val="accent3"/>
                </a:solidFill>
              </a:rPr>
              <a:t>Remove the redundancy between the IntraTMP LIC and non-LIC candidates</a:t>
            </a:r>
          </a:p>
          <a:p>
            <a:pPr lvl="1">
              <a:spcBef>
                <a:spcPts val="1800"/>
              </a:spcBef>
            </a:pPr>
            <a:r>
              <a:rPr lang="en-US" dirty="0"/>
              <a:t>Shift the LIC sparse grid searching by half of the sampling interval </a:t>
            </a:r>
          </a:p>
          <a:p>
            <a:pPr lvl="1">
              <a:spcBef>
                <a:spcPts val="1800"/>
              </a:spcBef>
            </a:pPr>
            <a:r>
              <a:rPr lang="en-US" dirty="0"/>
              <a:t>Replace the rectangular refinement window with a plus-shape refinement window</a:t>
            </a:r>
          </a:p>
          <a:p>
            <a:r>
              <a:rPr lang="en-US" sz="2000" dirty="0"/>
              <a:t>Luma gains of </a:t>
            </a:r>
            <a:r>
              <a:rPr lang="en-US" sz="2000" b="1" dirty="0"/>
              <a:t>-0.12% in AI </a:t>
            </a:r>
            <a:r>
              <a:rPr lang="en-US" sz="2000" dirty="0"/>
              <a:t>with a slight enc/dec runtime increase</a:t>
            </a:r>
          </a:p>
          <a:p>
            <a:r>
              <a:rPr lang="en-US" sz="2000" dirty="0"/>
              <a:t>Propose for study in the next round of EE2</a:t>
            </a:r>
          </a:p>
          <a:p>
            <a:r>
              <a:rPr lang="en-US" sz="2000" dirty="0"/>
              <a:t>Thank you to KDDI for the crosschecking</a:t>
            </a:r>
          </a:p>
          <a:p>
            <a:pPr marL="457200" lvl="1" indent="0">
              <a:lnSpc>
                <a:spcPct val="160000"/>
              </a:lnSpc>
              <a:buNone/>
            </a:pPr>
            <a:endParaRPr lang="en-US" sz="16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B10494-6C8A-452D-8E9A-2D7060738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pic>
        <p:nvPicPr>
          <p:cNvPr id="7" name="Picture 6" descr="InterDigital logo which acts as a link to the home page">
            <a:extLst>
              <a:ext uri="{FF2B5EF4-FFF2-40B4-BE49-F238E27FC236}">
                <a16:creationId xmlns:a16="http://schemas.microsoft.com/office/drawing/2014/main" id="{553E57FD-CE1E-B438-5ECF-E8E28FF11E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319" y="6401118"/>
            <a:ext cx="1902375" cy="306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55805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370CDA8-1073-441A-BB4F-E87BC119D6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7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E02CD6-1C40-4808-9F0A-1F95CF7A860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JVET-AH0151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1CD25FA-C9B8-55A7-F0C1-EF88CA2B17D9}"/>
              </a:ext>
            </a:extLst>
          </p:cNvPr>
          <p:cNvSpPr/>
          <p:nvPr/>
        </p:nvSpPr>
        <p:spPr>
          <a:xfrm>
            <a:off x="505838" y="6401118"/>
            <a:ext cx="1391056" cy="4568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InterDigital logo which acts as a link to the home page">
            <a:extLst>
              <a:ext uri="{FF2B5EF4-FFF2-40B4-BE49-F238E27FC236}">
                <a16:creationId xmlns:a16="http://schemas.microsoft.com/office/drawing/2014/main" id="{5EC451BF-42FB-EB9C-1778-7EFE6A2270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9707" y="6430233"/>
            <a:ext cx="1902375" cy="306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18696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9E43E323-3F9D-497A-A3E9-C1813BB3AFC7}"/>
    </a:ext>
  </a:extLst>
</a:theme>
</file>

<file path=ppt/theme/theme2.xml><?xml version="1.0" encoding="utf-8"?>
<a:theme xmlns:a="http://schemas.openxmlformats.org/drawingml/2006/main" name="1_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C57203F0-FC5A-4CD1-BD4C-7C7CECE76937}"/>
    </a:ext>
  </a:extLst>
</a:theme>
</file>

<file path=ppt/theme/theme3.xml><?xml version="1.0" encoding="utf-8"?>
<a:theme xmlns:a="http://schemas.openxmlformats.org/drawingml/2006/main" name="2_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C34FDD31-0064-4680-A50E-1D9B60E17B8B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Ofinno_PPT Template Comcast</Template>
  <TotalTime>16430</TotalTime>
  <Words>387</Words>
  <Application>Microsoft Office PowerPoint</Application>
  <PresentationFormat>Widescreen</PresentationFormat>
  <Paragraphs>55</Paragraphs>
  <Slides>7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Agency FB</vt:lpstr>
      <vt:lpstr>Arial</vt:lpstr>
      <vt:lpstr>Calibri</vt:lpstr>
      <vt:lpstr>Century Gothic</vt:lpstr>
      <vt:lpstr>Times New Roman</vt:lpstr>
      <vt:lpstr>Verdana</vt:lpstr>
      <vt:lpstr>Wingdings</vt:lpstr>
      <vt:lpstr>Office Theme</vt:lpstr>
      <vt:lpstr>1_Office Theme</vt:lpstr>
      <vt:lpstr>2_Office Theme</vt:lpstr>
      <vt:lpstr>Microsoft Visio Drawing</vt:lpstr>
      <vt:lpstr> JVET-AH0151  EE2-related: IntraTMP merge candidates clustering based on refinement window</vt:lpstr>
      <vt:lpstr>EE2-related: IntraTMP merge candidates clustering based on refinement window</vt:lpstr>
      <vt:lpstr>EE2-related: IntraTMP merge candidates clustering based on refinement window</vt:lpstr>
      <vt:lpstr>EE2-related: IntraTMP merge candidates clustering based on refinement window</vt:lpstr>
      <vt:lpstr>Results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2019 Novel Coronavirus (COVID-19)</dc:title>
  <dc:creator>Nazanin Rastegardoost</dc:creator>
  <cp:lastModifiedBy>Damian Ruiz Coll</cp:lastModifiedBy>
  <cp:revision>672</cp:revision>
  <cp:lastPrinted>2019-07-30T14:28:07Z</cp:lastPrinted>
  <dcterms:created xsi:type="dcterms:W3CDTF">2020-02-24T15:31:07Z</dcterms:created>
  <dcterms:modified xsi:type="dcterms:W3CDTF">2024-04-18T00:31:42Z</dcterms:modified>
</cp:coreProperties>
</file>