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48" r:id="rId1"/>
    <p:sldMasterId id="2147483652" r:id="rId2"/>
  </p:sldMasterIdLst>
  <p:notesMasterIdLst>
    <p:notesMasterId r:id="rId13"/>
  </p:notesMasterIdLst>
  <p:handoutMasterIdLst>
    <p:handoutMasterId r:id="rId14"/>
  </p:handoutMasterIdLst>
  <p:sldIdLst>
    <p:sldId id="2775" r:id="rId3"/>
    <p:sldId id="2779" r:id="rId4"/>
    <p:sldId id="2786" r:id="rId5"/>
    <p:sldId id="2791" r:id="rId6"/>
    <p:sldId id="2784" r:id="rId7"/>
    <p:sldId id="2787" r:id="rId8"/>
    <p:sldId id="2788" r:id="rId9"/>
    <p:sldId id="2789" r:id="rId10"/>
    <p:sldId id="2785" r:id="rId11"/>
    <p:sldId id="259" r:id="rId12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Cambria Math" panose="02040503050406030204" pitchFamily="18" charset="0"/>
      <p:regular r:id="rId19"/>
    </p:embeddedFont>
    <p:embeddedFont>
      <p:font typeface="微软雅黑" panose="020B0503020204020204" pitchFamily="34" charset="-122"/>
      <p:regular r:id="rId20"/>
      <p:bold r:id="rId21"/>
    </p:embeddedFont>
  </p:embeddedFontLst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4" userDrawn="1">
          <p15:clr>
            <a:srgbClr val="A4A3A4"/>
          </p15:clr>
        </p15:guide>
        <p15:guide id="2" orient="horz" pos="250" userDrawn="1">
          <p15:clr>
            <a:srgbClr val="A4A3A4"/>
          </p15:clr>
        </p15:guide>
        <p15:guide id="3" orient="horz" pos="498" userDrawn="1">
          <p15:clr>
            <a:srgbClr val="A4A3A4"/>
          </p15:clr>
        </p15:guide>
        <p15:guide id="4" orient="horz" pos="2989" userDrawn="1">
          <p15:clr>
            <a:srgbClr val="A4A3A4"/>
          </p15:clr>
        </p15:guide>
        <p15:guide id="5" orient="horz" pos="2663" userDrawn="1">
          <p15:clr>
            <a:srgbClr val="A4A3A4"/>
          </p15:clr>
        </p15:guide>
        <p15:guide id="6" pos="3028" userDrawn="1">
          <p15:clr>
            <a:srgbClr val="A4A3A4"/>
          </p15:clr>
        </p15:guide>
        <p15:guide id="7" pos="5561" userDrawn="1">
          <p15:clr>
            <a:srgbClr val="A4A3A4"/>
          </p15:clr>
        </p15:guide>
        <p15:guide id="8" pos="5510" userDrawn="1">
          <p15:clr>
            <a:srgbClr val="A4A3A4"/>
          </p15:clr>
        </p15:guide>
        <p15:guide id="10" pos="2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45454"/>
    <a:srgbClr val="231815"/>
    <a:srgbClr val="111111"/>
    <a:srgbClr val="080808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8229" autoAdjust="0"/>
  </p:normalViewPr>
  <p:slideViewPr>
    <p:cSldViewPr snapToObjects="1" showGuides="1">
      <p:cViewPr varScale="1">
        <p:scale>
          <a:sx n="212" d="100"/>
          <a:sy n="212" d="100"/>
        </p:scale>
        <p:origin x="324" y="180"/>
      </p:cViewPr>
      <p:guideLst>
        <p:guide orient="horz" pos="1744"/>
        <p:guide orient="horz" pos="250"/>
        <p:guide orient="horz" pos="498"/>
        <p:guide orient="horz" pos="2989"/>
        <p:guide orient="horz" pos="2663"/>
        <p:guide pos="3028"/>
        <p:guide pos="5561"/>
        <p:guide pos="5510"/>
        <p:guide pos="27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4.fntdata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font" Target="fonts/font7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3.fntdata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font" Target="fonts/font1.fntdata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font" Target="fonts/font5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Relationship Id="rId22" Type="http://schemas.openxmlformats.org/officeDocument/2006/relationships/tags" Target="tags/tag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俊杰" userId="f2bae3ac5a473b94" providerId="LiveId" clId="{7C7259E9-39D9-4724-BF77-E39939535B63}"/>
    <pc:docChg chg="undo custSel addSld delSld modSld">
      <pc:chgData name="俊杰" userId="f2bae3ac5a473b94" providerId="LiveId" clId="{7C7259E9-39D9-4724-BF77-E39939535B63}" dt="2024-04-10T06:26:21.176" v="124" actId="20577"/>
      <pc:docMkLst>
        <pc:docMk/>
      </pc:docMkLst>
      <pc:sldChg chg="modSp mod">
        <pc:chgData name="俊杰" userId="f2bae3ac5a473b94" providerId="LiveId" clId="{7C7259E9-39D9-4724-BF77-E39939535B63}" dt="2024-04-10T06:22:12.964" v="3" actId="20577"/>
        <pc:sldMkLst>
          <pc:docMk/>
          <pc:sldMk cId="0" sldId="2788"/>
        </pc:sldMkLst>
        <pc:spChg chg="mod">
          <ac:chgData name="俊杰" userId="f2bae3ac5a473b94" providerId="LiveId" clId="{7C7259E9-39D9-4724-BF77-E39939535B63}" dt="2024-04-10T06:22:12.964" v="3" actId="20577"/>
          <ac:spMkLst>
            <pc:docMk/>
            <pc:sldMk cId="0" sldId="2788"/>
            <ac:spMk id="3" creationId="{00000000-0000-0000-0000-000000000000}"/>
          </ac:spMkLst>
        </pc:spChg>
      </pc:sldChg>
      <pc:sldChg chg="new del">
        <pc:chgData name="俊杰" userId="f2bae3ac5a473b94" providerId="LiveId" clId="{7C7259E9-39D9-4724-BF77-E39939535B63}" dt="2024-04-10T06:22:04.052" v="2" actId="47"/>
        <pc:sldMkLst>
          <pc:docMk/>
          <pc:sldMk cId="3553340500" sldId="2790"/>
        </pc:sldMkLst>
      </pc:sldChg>
      <pc:sldChg chg="modSp add mod">
        <pc:chgData name="俊杰" userId="f2bae3ac5a473b94" providerId="LiveId" clId="{7C7259E9-39D9-4724-BF77-E39939535B63}" dt="2024-04-10T06:26:21.176" v="124" actId="20577"/>
        <pc:sldMkLst>
          <pc:docMk/>
          <pc:sldMk cId="4270953464" sldId="2791"/>
        </pc:sldMkLst>
        <pc:graphicFrameChg chg="modGraphic">
          <ac:chgData name="俊杰" userId="f2bae3ac5a473b94" providerId="LiveId" clId="{7C7259E9-39D9-4724-BF77-E39939535B63}" dt="2024-04-10T06:26:21.176" v="124" actId="20577"/>
          <ac:graphicFrameMkLst>
            <pc:docMk/>
            <pc:sldMk cId="4270953464" sldId="2791"/>
            <ac:graphicFrameMk id="6" creationId="{203597C5-2DFD-4718-9D6C-B462AA208785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2024/4/10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F202A2-3FC9-4BCE-9AF8-01C7262843EF}" type="datetimeFigureOut">
              <a:rPr lang="zh-CN" altLang="en-US" smtClean="0"/>
              <a:t>2024/4/10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8E854D-6C34-4850-B346-63AEB125492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46532"/>
            <a:ext cx="7772400" cy="707886"/>
          </a:xfrm>
        </p:spPr>
        <p:txBody>
          <a:bodyPr/>
          <a:lstStyle>
            <a:lvl1pPr algn="ctr">
              <a:defRPr sz="4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768730"/>
            <a:ext cx="6400800" cy="400110"/>
          </a:xfrm>
        </p:spPr>
        <p:txBody>
          <a:bodyPr>
            <a:spAutoFit/>
          </a:bodyPr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/>
        </p:nvCxnSpPr>
        <p:spPr>
          <a:xfrm>
            <a:off x="0" y="1275606"/>
            <a:ext cx="4572000" cy="0"/>
          </a:xfrm>
          <a:prstGeom prst="line">
            <a:avLst/>
          </a:prstGeom>
          <a:ln w="12700">
            <a:solidFill>
              <a:srgbClr val="5454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54200" y="4080366"/>
            <a:ext cx="435600" cy="435600"/>
          </a:xfrm>
          <a:prstGeom prst="rect">
            <a:avLst/>
          </a:prstGeom>
        </p:spPr>
      </p:pic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800" y="1947425"/>
            <a:ext cx="8280400" cy="707886"/>
          </a:xfrm>
        </p:spPr>
        <p:txBody>
          <a:bodyPr anchor="b"/>
          <a:lstStyle>
            <a:lvl1pPr algn="ctr">
              <a:defRPr sz="4000" b="1" cap="all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2729932"/>
            <a:ext cx="7772400" cy="400110"/>
          </a:xfrm>
        </p:spPr>
        <p:txBody>
          <a:bodyPr anchor="t">
            <a:spAutoFit/>
          </a:bodyPr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46532"/>
            <a:ext cx="7772400" cy="707886"/>
          </a:xfrm>
        </p:spPr>
        <p:txBody>
          <a:bodyPr/>
          <a:lstStyle>
            <a:lvl1pPr algn="ctr">
              <a:defRPr sz="4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768730"/>
            <a:ext cx="6400800" cy="400110"/>
          </a:xfrm>
        </p:spPr>
        <p:txBody>
          <a:bodyPr>
            <a:spAutoFit/>
          </a:bodyPr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/>
        </p:nvCxnSpPr>
        <p:spPr>
          <a:xfrm>
            <a:off x="0" y="1275606"/>
            <a:ext cx="4572000" cy="0"/>
          </a:xfrm>
          <a:prstGeom prst="line">
            <a:avLst/>
          </a:prstGeom>
          <a:ln w="12700">
            <a:solidFill>
              <a:srgbClr val="5454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54200" y="4080366"/>
            <a:ext cx="435600" cy="435600"/>
          </a:xfrm>
          <a:prstGeom prst="rect">
            <a:avLst/>
          </a:prstGeom>
        </p:spPr>
      </p:pic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31540" y="169210"/>
            <a:ext cx="8276400" cy="58477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31540" y="771550"/>
            <a:ext cx="8276400" cy="394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010400" y="473233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5" name="直角三角形 4"/>
          <p:cNvSpPr/>
          <p:nvPr/>
        </p:nvSpPr>
        <p:spPr>
          <a:xfrm rot="10800000">
            <a:off x="8748000" y="1270"/>
            <a:ext cx="396000" cy="396000"/>
          </a:xfrm>
          <a:prstGeom prst="rtTriangl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2"/>
          <p:cNvSpPr txBox="1"/>
          <p:nvPr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5"/>
        </a:buBlip>
        <a:defRPr sz="12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31540" y="169210"/>
            <a:ext cx="8276400" cy="58477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31540" y="771550"/>
            <a:ext cx="8276400" cy="394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010400" y="473233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5" name="直角三角形 4"/>
          <p:cNvSpPr/>
          <p:nvPr/>
        </p:nvSpPr>
        <p:spPr>
          <a:xfrm rot="10800000">
            <a:off x="8748000" y="1270"/>
            <a:ext cx="396000" cy="396000"/>
          </a:xfrm>
          <a:prstGeom prst="rtTriangl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2"/>
          <p:cNvSpPr txBox="1"/>
          <p:nvPr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3"/>
        </a:buBlip>
        <a:defRPr sz="12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768730"/>
            <a:ext cx="6400800" cy="768350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ea typeface="汉仪雅酷黑-45J" panose="00020600040101010101" charset="-122"/>
              </a:rPr>
              <a:t>Hongwei Guo, Ce Zhu, </a:t>
            </a:r>
            <a:r>
              <a:rPr lang="en-US" altLang="zh-CN" dirty="0" err="1">
                <a:latin typeface="Arial" panose="020B0604020202020204" pitchFamily="34" charset="0"/>
                <a:ea typeface="汉仪雅酷黑-45J" panose="00020600040101010101" charset="-122"/>
              </a:rPr>
              <a:t>Junjie</a:t>
            </a:r>
            <a:r>
              <a:rPr lang="en-US" altLang="zh-CN" dirty="0">
                <a:latin typeface="Arial" panose="020B0604020202020204" pitchFamily="34" charset="0"/>
                <a:ea typeface="汉仪雅酷黑-45J" panose="00020600040101010101" charset="-122"/>
              </a:rPr>
              <a:t> Chen, Lei Luo (UESTC)</a:t>
            </a:r>
          </a:p>
          <a:p>
            <a:r>
              <a:rPr lang="en-US" altLang="zh-CN" dirty="0" err="1">
                <a:latin typeface="Arial" panose="020B0604020202020204" pitchFamily="34" charset="0"/>
                <a:ea typeface="汉仪雅酷黑-45J" panose="00020600040101010101" charset="-122"/>
              </a:rPr>
              <a:t>Yongkai</a:t>
            </a:r>
            <a:r>
              <a:rPr lang="en-US" altLang="zh-CN" dirty="0">
                <a:latin typeface="Arial" panose="020B0604020202020204" pitchFamily="34" charset="0"/>
                <a:ea typeface="汉仪雅酷黑-45J" panose="00020600040101010101" charset="-122"/>
              </a:rPr>
              <a:t> Huo, </a:t>
            </a:r>
            <a:r>
              <a:rPr lang="en-US" altLang="zh-CN" dirty="0" err="1">
                <a:latin typeface="Arial" panose="020B0604020202020204" pitchFamily="34" charset="0"/>
                <a:ea typeface="汉仪雅酷黑-45J" panose="00020600040101010101" charset="-122"/>
              </a:rPr>
              <a:t>Yutian</a:t>
            </a:r>
            <a:r>
              <a:rPr lang="en-US" altLang="zh-CN" dirty="0">
                <a:latin typeface="Arial" panose="020B0604020202020204" pitchFamily="34" charset="0"/>
                <a:ea typeface="汉仪雅酷黑-45J" panose="00020600040101010101" charset="-122"/>
              </a:rPr>
              <a:t> Liu (</a:t>
            </a:r>
            <a:r>
              <a:rPr lang="en-US" altLang="zh-CN" dirty="0" err="1">
                <a:latin typeface="Arial" panose="020B0604020202020204" pitchFamily="34" charset="0"/>
                <a:ea typeface="汉仪雅酷黑-45J" panose="00020600040101010101" charset="-122"/>
              </a:rPr>
              <a:t>Transsion</a:t>
            </a:r>
            <a:r>
              <a:rPr lang="en-US" altLang="zh-CN" dirty="0">
                <a:latin typeface="Arial" panose="020B0604020202020204" pitchFamily="34" charset="0"/>
                <a:ea typeface="汉仪雅酷黑-45J" panose="00020600040101010101" charset="-122"/>
              </a:rPr>
              <a:t>)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43508" y="1355538"/>
            <a:ext cx="8784976" cy="1198880"/>
          </a:xfrm>
        </p:spPr>
        <p:txBody>
          <a:bodyPr/>
          <a:lstStyle/>
          <a:p>
            <a:r>
              <a:rPr lang="en-US" altLang="zh-CN" sz="2400" dirty="0">
                <a:latin typeface="Arial" panose="020B0604020202020204" pitchFamily="34" charset="0"/>
                <a:ea typeface="汉仪雅酷黑 95W" panose="020B0A04020202020204" charset="-122"/>
                <a:sym typeface="+mn-ea"/>
              </a:rPr>
              <a:t>JVET-AH</a:t>
            </a:r>
            <a:br>
              <a:rPr lang="en-US" altLang="zh-CN" sz="2400" dirty="0">
                <a:latin typeface="Arial" panose="020B0604020202020204" pitchFamily="34" charset="0"/>
                <a:ea typeface="汉仪雅酷黑 95W" panose="020B0A04020202020204" charset="-122"/>
                <a:sym typeface="+mn-ea"/>
              </a:rPr>
            </a:br>
            <a:r>
              <a:rPr lang="en-US" altLang="zh-CN" sz="2400" dirty="0">
                <a:latin typeface="Arial" panose="020B0604020202020204" pitchFamily="34" charset="0"/>
                <a:ea typeface="汉仪雅酷黑 95W" panose="020B0A04020202020204" charset="-122"/>
                <a:sym typeface="+mn-ea"/>
              </a:rPr>
              <a:t>AhG10: Distortion Propagation Factor </a:t>
            </a:r>
            <a:br>
              <a:rPr lang="en-US" altLang="zh-CN" sz="2400" dirty="0">
                <a:latin typeface="Arial" panose="020B0604020202020204" pitchFamily="34" charset="0"/>
                <a:ea typeface="汉仪雅酷黑 95W" panose="020B0A04020202020204" charset="-122"/>
                <a:sym typeface="+mn-ea"/>
              </a:rPr>
            </a:br>
            <a:r>
              <a:rPr lang="en-US" altLang="zh-CN" sz="2400" dirty="0">
                <a:latin typeface="Arial" panose="020B0604020202020204" pitchFamily="34" charset="0"/>
                <a:ea typeface="汉仪雅酷黑 95W" panose="020B0A04020202020204" charset="-122"/>
                <a:sym typeface="+mn-ea"/>
              </a:rPr>
              <a:t>for VVC Low-Delay Configuration</a:t>
            </a:r>
            <a:endParaRPr lang="zh-CN" altLang="en-US" sz="2400" dirty="0">
              <a:latin typeface="Arial" panose="020B0604020202020204" pitchFamily="34" charset="0"/>
              <a:ea typeface="汉仪雅酷黑 95W" panose="020B0A04020202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71575" y="606425"/>
            <a:ext cx="3048000" cy="368300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31800" y="1948556"/>
            <a:ext cx="8280400" cy="706755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ea typeface="汉仪雅酷黑 95W" panose="020B0A04020202020204" charset="-122"/>
              </a:rPr>
              <a:t>Thanks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>
          <a:xfrm>
            <a:off x="685800" y="2729932"/>
            <a:ext cx="7772400" cy="337185"/>
          </a:xfrm>
        </p:spPr>
        <p:txBody>
          <a:bodyPr/>
          <a:lstStyle/>
          <a:p>
            <a:r>
              <a:rPr lang="en-US" altLang="zh-CN" sz="1600" dirty="0">
                <a:latin typeface="Arial" panose="020B0604020202020204" pitchFamily="34" charset="0"/>
                <a:ea typeface="汉仪雅酷黑 95W" panose="020B0A04020202020204" charset="-122"/>
              </a:rPr>
              <a:t>www.transsion.com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426608"/>
            <a:ext cx="8276400" cy="461665"/>
          </a:xfrm>
        </p:spPr>
        <p:txBody>
          <a:bodyPr/>
          <a:lstStyle/>
          <a:p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Proposed Method</a:t>
            </a:r>
            <a:endParaRPr lang="zh-CN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540" y="1023578"/>
            <a:ext cx="8276400" cy="3697172"/>
          </a:xfrm>
        </p:spPr>
        <p:txBody>
          <a:bodyPr>
            <a:norm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JVET-AF0089 &amp; JVET-AG0055</a:t>
            </a:r>
          </a:p>
          <a:p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Pre-encode the frame with fixed QP and test mode</a:t>
            </a:r>
          </a:p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Calculate distortion propagation factor (DPF) for each block through its coding distortion and motion compensation predicted (MCP) error</a:t>
            </a:r>
          </a:p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Calculate the weight coefficient for each CTU through DPFs, and finally determine the CTU-level adaptive Lagrange multiplier and QP</a:t>
            </a:r>
          </a:p>
          <a:p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426608"/>
            <a:ext cx="8276400" cy="461665"/>
          </a:xfrm>
        </p:spPr>
        <p:txBody>
          <a:bodyPr/>
          <a:lstStyle/>
          <a:p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Updates to the method</a:t>
            </a:r>
            <a:endParaRPr lang="zh-CN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431540" y="1023578"/>
                <a:ext cx="8276400" cy="3697172"/>
              </a:xfrm>
            </p:spPr>
            <p:txBody>
              <a:bodyPr>
                <a:normAutofit/>
              </a:bodyPr>
              <a:lstStyle/>
              <a:p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Distortion propagation factor (DPF) of each coding block: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200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𝜙</m:t>
                        </m:r>
                      </m:e>
                      <m:sub>
                        <m:r>
                          <a:rPr lang="en-CA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CA" altLang="zh-CN" sz="1800" i="1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=</m:t>
                    </m:r>
                    <m:nary>
                      <m:naryPr>
                        <m:chr m:val="∑"/>
                        <m:limLoc m:val="undOvr"/>
                        <m:ctrlPr>
                          <a:rPr lang="zh-CN" altLang="zh-CN" sz="12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CA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𝑘</m:t>
                        </m:r>
                        <m:r>
                          <a:rPr lang="en-CA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=1</m:t>
                        </m:r>
                      </m:sub>
                      <m:sup>
                        <m:sSub>
                          <m:sSubPr>
                            <m:ctrlPr>
                              <a:rPr lang="zh-CN" altLang="zh-CN" sz="12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altLang="zh-CN" sz="1800" i="1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𝐿</m:t>
                            </m:r>
                          </m:e>
                          <m:sub>
                            <m:r>
                              <a:rPr lang="en-CA" altLang="zh-CN" sz="1800" i="1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𝑖</m:t>
                            </m:r>
                          </m:sub>
                        </m:sSub>
                      </m:sup>
                      <m:e>
                        <m:sSup>
                          <m:sSupPr>
                            <m:ctrlPr>
                              <a:rPr lang="zh-CN" altLang="zh-CN" sz="12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zh-CN" altLang="zh-CN" sz="1200" i="1"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zh-CN" altLang="zh-CN" sz="1200" i="1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zh-CN" altLang="zh-CN" sz="1200" i="1"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CA" altLang="zh-CN" sz="1800" i="1">
                                            <a:effectLst/>
                                            <a:latin typeface="Cambria Math" panose="02040503050406030204" pitchFamily="18" charset="0"/>
                                            <a:ea typeface="等线" panose="02010600030101010101" pitchFamily="2" charset="-122"/>
                                            <a:cs typeface="Times New Roman" panose="02020603050405020304" pitchFamily="18" charset="0"/>
                                          </a:rPr>
                                          <m:t>𝐷</m:t>
                                        </m:r>
                                      </m:e>
                                      <m:sub>
                                        <m:r>
                                          <a:rPr lang="en-CA" altLang="zh-CN" sz="1800" i="1">
                                            <a:effectLst/>
                                            <a:latin typeface="Cambria Math" panose="02040503050406030204" pitchFamily="18" charset="0"/>
                                            <a:ea typeface="等线" panose="02010600030101010101" pitchFamily="2" charset="-122"/>
                                            <a:cs typeface="Times New Roman" panose="020206030504050203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zh-CN" altLang="zh-CN" sz="1200" i="1"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CA" altLang="zh-CN" sz="1800" i="1">
                                            <a:effectLst/>
                                            <a:latin typeface="Cambria Math" panose="02040503050406030204" pitchFamily="18" charset="0"/>
                                            <a:ea typeface="等线" panose="02010600030101010101" pitchFamily="2" charset="-122"/>
                                            <a:cs typeface="Times New Roman" panose="02020603050405020304" pitchFamily="18" charset="0"/>
                                          </a:rPr>
                                          <m:t>𝐸</m:t>
                                        </m:r>
                                      </m:e>
                                      <m:sub>
                                        <m:r>
                                          <a:rPr lang="en-CA" altLang="zh-CN" sz="1800" i="1">
                                            <a:effectLst/>
                                            <a:latin typeface="Cambria Math" panose="02040503050406030204" pitchFamily="18" charset="0"/>
                                            <a:ea typeface="等线" panose="02010600030101010101" pitchFamily="2" charset="-122"/>
                                            <a:cs typeface="Times New Roman" panose="020206030504050203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lang="en-CA" altLang="zh-CN" sz="1800" i="1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𝑘</m:t>
                            </m:r>
                          </m:sup>
                        </m:sSup>
                      </m:e>
                    </m:nary>
                  </m:oMath>
                </a14:m>
                <a:endPara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Distortion propagation length of key frames: 8</a:t>
                </a:r>
              </a:p>
              <a:p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Distortion propagation length of non-key frames: 1  or  0 (pre-encoding is skipped)</a:t>
                </a:r>
              </a:p>
              <a:p>
                <a:endPara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" name="内容占位符 2"/>
              <p:cNvSpPr>
                <a:spLocks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31540" y="1023578"/>
                <a:ext cx="8276400" cy="3697172"/>
              </a:xfrm>
              <a:blipFill rotWithShape="1">
                <a:blip r:embed="rId2"/>
                <a:stretch>
                  <a:fillRect l="-5" t="-16" r="2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</a:t>
            </a:fld>
            <a:endParaRPr lang="zh-CN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/>
              <p:cNvSpPr txBox="1"/>
              <p:nvPr/>
            </p:nvSpPr>
            <p:spPr>
              <a:xfrm>
                <a:off x="2987824" y="1347614"/>
                <a:ext cx="5472608" cy="738664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b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4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altLang="zh-CN" sz="14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𝐷</m:t>
                        </m:r>
                      </m:e>
                      <m:sub>
                        <m:r>
                          <a:rPr lang="en-US" altLang="zh-CN" sz="14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: coding distortion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4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altLang="zh-CN" sz="14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𝐸</m:t>
                        </m:r>
                      </m:e>
                      <m:sub>
                        <m:r>
                          <a:rPr lang="en-US" altLang="zh-CN" sz="14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: MCP error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4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altLang="zh-CN" sz="14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𝐿</m:t>
                        </m:r>
                      </m:e>
                      <m:sub>
                        <m:r>
                          <a:rPr lang="en-US" altLang="zh-CN" sz="14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: configurable distortion propagation length</a:t>
                </a:r>
              </a:p>
            </p:txBody>
          </p:sp>
        </mc:Choice>
        <mc:Fallback xmlns="">
          <p:sp>
            <p:nvSpPr>
              <p:cNvPr id="10" name="文本框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7824" y="1347614"/>
                <a:ext cx="5472608" cy="738664"/>
              </a:xfrm>
              <a:prstGeom prst="rect">
                <a:avLst/>
              </a:prstGeom>
              <a:blipFill rotWithShape="1">
                <a:blip r:embed="rId3"/>
                <a:stretch>
                  <a:fillRect l="-3" t="-19" r="6" b="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426608"/>
            <a:ext cx="8276400" cy="461665"/>
          </a:xfrm>
        </p:spPr>
        <p:txBody>
          <a:bodyPr/>
          <a:lstStyle/>
          <a:p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Comparison with BIM</a:t>
            </a:r>
            <a:endParaRPr lang="zh-CN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540" y="1023578"/>
            <a:ext cx="8276400" cy="3697172"/>
          </a:xfrm>
        </p:spPr>
        <p:txBody>
          <a:bodyPr>
            <a:norm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Block importance mapping (BIM): JVET-V0057 and JVET-Y0077.</a:t>
            </a:r>
          </a:p>
          <a:p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3</a:t>
            </a:fld>
            <a:endParaRPr lang="zh-CN" altLang="en-US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203597C5-2DFD-4718-9D6C-B462AA2087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971588"/>
              </p:ext>
            </p:extLst>
          </p:nvPr>
        </p:nvGraphicFramePr>
        <p:xfrm>
          <a:off x="503548" y="1668676"/>
          <a:ext cx="8275638" cy="2286690"/>
        </p:xfrm>
        <a:graphic>
          <a:graphicData uri="http://schemas.openxmlformats.org/drawingml/2006/table">
            <a:tbl>
              <a:tblPr/>
              <a:tblGrid>
                <a:gridCol w="2366542">
                  <a:extLst>
                    <a:ext uri="{9D8B030D-6E8A-4147-A177-3AD203B41FA5}">
                      <a16:colId xmlns:a16="http://schemas.microsoft.com/office/drawing/2014/main" val="2543258225"/>
                    </a:ext>
                  </a:extLst>
                </a:gridCol>
                <a:gridCol w="2954548">
                  <a:extLst>
                    <a:ext uri="{9D8B030D-6E8A-4147-A177-3AD203B41FA5}">
                      <a16:colId xmlns:a16="http://schemas.microsoft.com/office/drawing/2014/main" val="3745441157"/>
                    </a:ext>
                  </a:extLst>
                </a:gridCol>
                <a:gridCol w="2954548">
                  <a:extLst>
                    <a:ext uri="{9D8B030D-6E8A-4147-A177-3AD203B41FA5}">
                      <a16:colId xmlns:a16="http://schemas.microsoft.com/office/drawing/2014/main" val="2652270802"/>
                    </a:ext>
                  </a:extLst>
                </a:gridCol>
              </a:tblGrid>
              <a:tr h="381115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Aspect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Block Importance Mapping (BIM)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Our Method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9660965"/>
                  </a:ext>
                </a:extLst>
              </a:tr>
              <a:tr h="381115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Function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CTU-level QP adaptation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0532584"/>
                  </a:ext>
                </a:extLst>
              </a:tr>
              <a:tr h="381115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Weights Determination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Based on motion compensation to calculate the weights of different CTUs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2438148"/>
                  </a:ext>
                </a:extLst>
              </a:tr>
              <a:tr h="381115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Estimation </a:t>
                      </a:r>
                      <a:r>
                        <a:rPr lang="en-US" altLang="zh-CN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Avenue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MCP error → delta QP → Lagrange multiplier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MCP error &amp;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Coding distortion →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Lagrange multiplier →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QP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0690792"/>
                  </a:ext>
                </a:extLst>
              </a:tr>
              <a:tr h="381115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Motion Compensation Algorithm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Motion Compensation Temporal Filter (MCTF)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Pre-encoding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1661650"/>
                  </a:ext>
                </a:extLst>
              </a:tr>
              <a:tr h="381115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Modified Frames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Key frames (POC divisible by 8)</a:t>
                      </a:r>
                    </a:p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I &amp; B &amp;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P frames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Both key frames and non-key frames (configurable)</a:t>
                      </a:r>
                    </a:p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B &amp; P frames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31667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09534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304708"/>
            <a:ext cx="8276400" cy="583565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540" y="1023578"/>
            <a:ext cx="4140460" cy="36971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400" dirty="0" err="1">
                <a:latin typeface="Arial" panose="020B0604020202020204" pitchFamily="34" charset="0"/>
                <a:cs typeface="Arial" panose="020B0604020202020204" pitchFamily="34" charset="0"/>
              </a:rPr>
              <a:t>DPFKeyLength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 = 8</a:t>
            </a:r>
          </a:p>
          <a:p>
            <a:pPr marL="0" indent="0">
              <a:buNone/>
            </a:pPr>
            <a:r>
              <a:rPr lang="en-US" altLang="zh-CN" sz="1400" dirty="0" err="1">
                <a:latin typeface="Arial" panose="020B0604020202020204" pitchFamily="34" charset="0"/>
                <a:cs typeface="Arial" panose="020B0604020202020204" pitchFamily="34" charset="0"/>
              </a:rPr>
              <a:t>DPFNonkeyLength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 = 1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4</a:t>
            </a:fld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919" y="1671650"/>
            <a:ext cx="3372002" cy="2843770"/>
          </a:xfrm>
          <a:prstGeom prst="rect">
            <a:avLst/>
          </a:prstGeom>
        </p:spPr>
      </p:pic>
      <p:sp>
        <p:nvSpPr>
          <p:cNvPr id="9" name="内容占位符 2"/>
          <p:cNvSpPr txBox="1"/>
          <p:nvPr/>
        </p:nvSpPr>
        <p:spPr>
          <a:xfrm>
            <a:off x="4569740" y="1023578"/>
            <a:ext cx="4140460" cy="36971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4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Tx/>
              <a:buBlip>
                <a:blip r:embed="rId3"/>
              </a:buBlip>
              <a:defRPr sz="12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zh-CN" sz="1400" dirty="0" err="1">
                <a:latin typeface="Arial" panose="020B0604020202020204" pitchFamily="34" charset="0"/>
                <a:cs typeface="Arial" panose="020B0604020202020204" pitchFamily="34" charset="0"/>
              </a:rPr>
              <a:t>DPFKeyLength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 = 8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zh-CN" sz="1400" dirty="0" err="1">
                <a:latin typeface="Arial" panose="020B0604020202020204" pitchFamily="34" charset="0"/>
                <a:cs typeface="Arial" panose="020B0604020202020204" pitchFamily="34" charset="0"/>
              </a:rPr>
              <a:t>DPFNonkeyLength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 = 0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6379" y="1671650"/>
            <a:ext cx="3372002" cy="284377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304708"/>
            <a:ext cx="8276400" cy="583565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540" y="1023578"/>
            <a:ext cx="4140460" cy="36971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400" dirty="0" err="1">
                <a:latin typeface="Arial" panose="020B0604020202020204" pitchFamily="34" charset="0"/>
                <a:cs typeface="Arial" panose="020B0604020202020204" pitchFamily="34" charset="0"/>
              </a:rPr>
              <a:t>DPFKeyLength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 = 12</a:t>
            </a:r>
          </a:p>
          <a:p>
            <a:pPr marL="0" indent="0">
              <a:buNone/>
            </a:pPr>
            <a:r>
              <a:rPr lang="en-US" altLang="zh-CN" sz="1400" dirty="0" err="1">
                <a:latin typeface="Arial" panose="020B0604020202020204" pitchFamily="34" charset="0"/>
                <a:cs typeface="Arial" panose="020B0604020202020204" pitchFamily="34" charset="0"/>
              </a:rPr>
              <a:t>DPFNonkeyLength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 = 1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5</a:t>
            </a:fld>
            <a:endParaRPr lang="zh-CN" altLang="en-US" dirty="0"/>
          </a:p>
        </p:txBody>
      </p:sp>
      <p:sp>
        <p:nvSpPr>
          <p:cNvPr id="9" name="内容占位符 2"/>
          <p:cNvSpPr txBox="1"/>
          <p:nvPr/>
        </p:nvSpPr>
        <p:spPr>
          <a:xfrm>
            <a:off x="4569740" y="1023578"/>
            <a:ext cx="4140460" cy="36971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4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Tx/>
              <a:buBlip>
                <a:blip r:embed="rId2"/>
              </a:buBlip>
              <a:defRPr sz="12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zh-CN" sz="1400" dirty="0" err="1">
                <a:latin typeface="Arial" panose="020B0604020202020204" pitchFamily="34" charset="0"/>
                <a:cs typeface="Arial" panose="020B0604020202020204" pitchFamily="34" charset="0"/>
              </a:rPr>
              <a:t>DPFKeyLength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 = 12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zh-CN" sz="1400" dirty="0" err="1">
                <a:latin typeface="Arial" panose="020B0604020202020204" pitchFamily="34" charset="0"/>
                <a:cs typeface="Arial" panose="020B0604020202020204" pitchFamily="34" charset="0"/>
              </a:rPr>
              <a:t>DPFNonkeyLength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 = 0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693" y="1671650"/>
            <a:ext cx="3372002" cy="28437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9740" y="1671650"/>
            <a:ext cx="3372002" cy="284377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304708"/>
            <a:ext cx="8276400" cy="583565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540" y="1023578"/>
            <a:ext cx="4140460" cy="36971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BIM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6</a:t>
            </a:fld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540" y="1671650"/>
            <a:ext cx="3372001" cy="284377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427898"/>
            <a:ext cx="8276400" cy="460375"/>
          </a:xfrm>
        </p:spPr>
        <p:txBody>
          <a:bodyPr/>
          <a:lstStyle/>
          <a:p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Subjective Results</a:t>
            </a:r>
            <a:endParaRPr lang="zh-CN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540" y="1023578"/>
            <a:ext cx="4140460" cy="36971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BasketballDrill.Q22.jvet10.lb 220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7</a:t>
            </a:fld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532" y="1324783"/>
            <a:ext cx="6030416" cy="339210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303498"/>
            <a:ext cx="8276400" cy="584775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Conclusion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540" y="1023578"/>
            <a:ext cx="8276400" cy="3697172"/>
          </a:xfrm>
        </p:spPr>
        <p:txBody>
          <a:bodyPr>
            <a:norm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Over VTM-23.0, all frames pre-encoded:</a:t>
            </a:r>
          </a:p>
          <a:p>
            <a:pPr lvl="1"/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LDB: -4.09%, -4.13%, -3.40%  {104%, 100%}</a:t>
            </a:r>
          </a:p>
          <a:p>
            <a:pPr lvl="1"/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LDP: -4.09%, -3.87%, -2.75%  {104%, 100%}</a:t>
            </a:r>
          </a:p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Over VTM-23.0, only key frames pre-encoded:</a:t>
            </a:r>
          </a:p>
          <a:p>
            <a:pPr lvl="1"/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LDB: -3.78%, -3.09%, -2.21%  {101%, 100%}</a:t>
            </a:r>
          </a:p>
          <a:p>
            <a:pPr lvl="1"/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LDP: -3.72%, -2.96%, -1.83%  {102%, 100%}</a:t>
            </a:r>
          </a:p>
          <a:p>
            <a:endParaRPr lang="en-US" altLang="zh-CN" sz="1400" dirty="0">
              <a:latin typeface="Arial" panose="020B0604020202020204" pitchFamily="34" charset="0"/>
              <a:ea typeface="楷体" panose="02010609060101010101" charset="-122"/>
              <a:cs typeface="Arial" panose="020B0604020202020204" pitchFamily="34" charset="0"/>
              <a:sym typeface="+mn-ea"/>
            </a:endParaRPr>
          </a:p>
          <a:p>
            <a:r>
              <a:rPr lang="en-US" altLang="zh-CN" sz="12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This contribution proposes an updated version of the method in contribution </a:t>
            </a: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JVET-AF0089 and JVET-AG0055.</a:t>
            </a:r>
          </a:p>
          <a:p>
            <a:r>
              <a:rPr lang="en-US" altLang="zh-CN" sz="12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Our method can provide coding performance benefits compared to the original scheme.</a:t>
            </a:r>
          </a:p>
          <a:p>
            <a:r>
              <a:rPr lang="en-US" altLang="zh-CN" sz="12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The encoding time of the proposed method is slightly increased. The pre-encoding of non-key frames can be skipped to reduce the time complexity.</a:t>
            </a:r>
          </a:p>
          <a:p>
            <a:r>
              <a:rPr lang="en-US" altLang="zh-CN" sz="12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A subjective video quality test was conducted and no compression artifact was observed.</a:t>
            </a:r>
          </a:p>
          <a:p>
            <a:r>
              <a:rPr lang="en-US" altLang="zh-CN" sz="12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It is recommended to adopt this proposed scheme into VTM under Low-Delay </a:t>
            </a:r>
            <a:r>
              <a:rPr lang="en-US" altLang="zh-CN" sz="12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configuration.</a:t>
            </a:r>
          </a:p>
          <a:p>
            <a:r>
              <a:rPr lang="en-US" altLang="zh-CN" sz="12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Thanks to </a:t>
            </a:r>
            <a:r>
              <a:rPr lang="en-US" altLang="zh-CN" sz="1200" dirty="0" err="1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Xidian</a:t>
            </a:r>
            <a:r>
              <a:rPr lang="en-US" altLang="zh-CN" sz="12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 Univ. for the cross-check.</a:t>
            </a:r>
            <a:endParaRPr lang="en-US" altLang="zh-CN" sz="1200" dirty="0"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CN" sz="1400" dirty="0">
              <a:latin typeface="Arial" panose="020B0604020202020204" pitchFamily="34" charset="0"/>
              <a:ea typeface="楷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8</a:t>
            </a:fld>
            <a:endParaRPr lang="zh-CN" altLang="en-US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d535906f-933a-421e-91ae-ccebcddb4577"/>
  <p:tag name="FULLTEXTBEAUTIFYED" val="1"/>
  <p:tag name="COMMONDATA" val="eyJoZGlkIjoiNGYzM2YzOTQ5YjUyZGFhYzBjMWNlMTQyZjU3M2Y4Y2U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9_Office 主题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wrap="square" lIns="91440" tIns="45720" rIns="91440" bIns="45720" rtlCol="0" anchor="b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1_Office 主题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wrap="square" lIns="91440" tIns="45720" rIns="91440" bIns="45720" rtlCol="0" anchor="b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467</Words>
  <Application>Microsoft Office PowerPoint</Application>
  <PresentationFormat>全屏显示(16:9)</PresentationFormat>
  <Paragraphs>80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宋体</vt:lpstr>
      <vt:lpstr>Cambria Math</vt:lpstr>
      <vt:lpstr>微软雅黑</vt:lpstr>
      <vt:lpstr>Calibri</vt:lpstr>
      <vt:lpstr>Arial</vt:lpstr>
      <vt:lpstr>19_Office 主题</vt:lpstr>
      <vt:lpstr>21_Office 主题</vt:lpstr>
      <vt:lpstr>JVET-AH AhG10: Distortion Propagation Factor  for VVC Low-Delay Configuration</vt:lpstr>
      <vt:lpstr>Proposed Method</vt:lpstr>
      <vt:lpstr>Updates to the method</vt:lpstr>
      <vt:lpstr>Comparison with BIM</vt:lpstr>
      <vt:lpstr>Results</vt:lpstr>
      <vt:lpstr>Results</vt:lpstr>
      <vt:lpstr>Results</vt:lpstr>
      <vt:lpstr>Subjective Results</vt:lpstr>
      <vt:lpstr>Conclusion</vt:lpstr>
      <vt:lpstr>Thanks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俊杰</cp:lastModifiedBy>
  <cp:revision>2000</cp:revision>
  <dcterms:created xsi:type="dcterms:W3CDTF">2013-11-27T02:16:00Z</dcterms:created>
  <dcterms:modified xsi:type="dcterms:W3CDTF">2024-04-10T06:26:22Z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30A1DD924E464DEC9969C95B56E33FB0_13</vt:lpwstr>
  </property>
</Properties>
</file>