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5" r:id="rId2"/>
    <p:sldId id="262" r:id="rId3"/>
    <p:sldId id="263" r:id="rId4"/>
    <p:sldId id="269" r:id="rId5"/>
    <p:sldId id="266" r:id="rId6"/>
    <p:sldId id="267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123" autoAdjust="0"/>
  </p:normalViewPr>
  <p:slideViewPr>
    <p:cSldViewPr snapToGrid="0" showGuides="1">
      <p:cViewPr varScale="1">
        <p:scale>
          <a:sx n="63" d="100"/>
          <a:sy n="63" d="100"/>
        </p:scale>
        <p:origin x="804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2" d="100"/>
          <a:sy n="52" d="100"/>
        </p:scale>
        <p:origin x="286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2024/4/11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702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6548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002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2656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DCAEF3-2FE9-4E7A-9654-2F9F5D29C984}" type="datetime1">
              <a:rPr lang="ja-JP" altLang="en-US" smtClean="0">
                <a:latin typeface="HGPｺﾞｼｯｸM" panose="020B0600000000000000" pitchFamily="50" charset="-128"/>
              </a:rPr>
              <a:pPr/>
              <a:t>2024/4/11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98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44D8984-AA42-45E4-8983-9A2054881900}" type="datetime1">
              <a:rPr lang="ja-JP" altLang="en-US" smtClean="0"/>
              <a:t>2024/4/11</a:t>
            </a:fld>
            <a:endParaRPr lang="ja-JP" altLang="en-US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1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8615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68BAD66-5485-4BF5-88CF-01CF8CEDDAD3}" type="datetime1">
              <a:rPr lang="ja-JP" altLang="en-US" smtClean="0"/>
              <a:t>2024/4/11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3433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8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A6B0F656-4EE4-4163-B9C3-DDD4915C9549}" type="datetime1">
              <a:rPr lang="ja-JP" altLang="en-US" smtClean="0"/>
              <a:t>2024/4/11</a:t>
            </a:fld>
            <a:endParaRPr lang="ja-JP" altLang="en-US"/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650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82DA5B-CFED-4EA9-A9CF-51D6B7194673}" type="datetime1">
              <a:rPr lang="ja-JP" altLang="en-US" smtClean="0">
                <a:latin typeface="HGPｺﾞｼｯｸM" panose="020B0600000000000000" pitchFamily="50" charset="-128"/>
              </a:rPr>
              <a:pPr/>
              <a:t>2024/4/11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24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79AB4D3F-2AE4-467C-9678-D47D57DA8B15}" type="datetime1">
              <a:rPr lang="ja-JP" altLang="en-US" smtClean="0"/>
              <a:t>2024/4/11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767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コンテンツ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6" name="グループ化 5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0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34031DBB-3291-48BB-BC28-17084E3E4F7C}" type="datetime1">
              <a:rPr lang="ja-JP" altLang="en-US" smtClean="0"/>
              <a:t>2024/4/11</a:t>
            </a:fld>
            <a:endParaRPr lang="ja-JP" altLang="en-US"/>
          </a:p>
        </p:txBody>
      </p:sp>
      <p:sp>
        <p:nvSpPr>
          <p:cNvPr id="1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2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3094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コンテンツ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="1" baseline="0">
                <a:solidFill>
                  <a:schemeClr val="tx1"/>
                </a:solidFill>
              </a:defRPr>
            </a:lvl1pPr>
          </a:lstStyle>
          <a:p>
            <a:r>
              <a:rPr lang="en-US" altLang="ja-JP" dirty="0"/>
              <a:t>JVT-</a:t>
            </a:r>
            <a:r>
              <a:rPr lang="en-US" altLang="ja-JP" dirty="0" err="1"/>
              <a:t>Af</a:t>
            </a:r>
            <a:r>
              <a:rPr lang="ja-JP" altLang="en-US" dirty="0"/>
              <a:t>ｘｘｘｘ</a:t>
            </a:r>
          </a:p>
        </p:txBody>
      </p:sp>
      <p:sp>
        <p:nvSpPr>
          <p:cNvPr id="1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505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コンテンツ_03(2 つのコンテンツ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F8B608F-4DEC-4D1D-B141-E614FF5669E8}" type="datetime1">
              <a:rPr lang="ja-JP" altLang="en-US" smtClean="0"/>
              <a:t>2024/4/11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49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コンテンツ_04(比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6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1A58DF4-246C-48C1-B3B6-DF06CB441F9A}" type="datetime1">
              <a:rPr lang="ja-JP" altLang="en-US" smtClean="0"/>
              <a:t>2024/4/11</a:t>
            </a:fld>
            <a:endParaRPr lang="ja-JP" altLang="en-US"/>
          </a:p>
        </p:txBody>
      </p:sp>
      <p:sp>
        <p:nvSpPr>
          <p:cNvPr id="1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8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4013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4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ありNew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56" y="2772000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007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C05EB7AA-217B-4EAE-BEC9-43341D9BD9B2}" type="datetime1">
              <a:rPr lang="ja-JP" altLang="en-US" smtClean="0"/>
              <a:pPr/>
              <a:t>2024/4/11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dirty="0"/>
              <a:t>Confidential 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>
              <a:latin typeface="HGｺﾞｼｯｸM" panose="020B0609000000000000" pitchFamily="49" charset="-128"/>
              <a:ea typeface="HGｺﾞｼｯｸM" panose="020B0609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279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5" r:id="rId3"/>
    <p:sldLayoutId id="2147483654" r:id="rId4"/>
    <p:sldLayoutId id="2147483650" r:id="rId5"/>
    <p:sldLayoutId id="2147483652" r:id="rId6"/>
    <p:sldLayoutId id="2147483653" r:id="rId7"/>
    <p:sldLayoutId id="2147483658" r:id="rId8"/>
    <p:sldLayoutId id="2147483667" r:id="rId9"/>
    <p:sldLayoutId id="2147483659" r:id="rId10"/>
    <p:sldLayoutId id="2147483660" r:id="rId11"/>
    <p:sldLayoutId id="2147483656" r:id="rId12"/>
    <p:sldLayoutId id="2147483657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7D0338-6734-4194-84C4-13115B110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40167"/>
            <a:ext cx="12192000" cy="1008000"/>
          </a:xfrm>
        </p:spPr>
        <p:txBody>
          <a:bodyPr>
            <a:noAutofit/>
          </a:bodyPr>
          <a:lstStyle/>
          <a:p>
            <a:r>
              <a:rPr lang="en-CA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AHG12: Eliminating division operations </a:t>
            </a:r>
            <a:br>
              <a:rPr lang="en-CA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DIMD and TIMD</a:t>
            </a:r>
            <a:endParaRPr kumimoji="1" lang="ja-JP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A59CDF-4B19-416F-9426-1EDB06CB21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15999" y="3806833"/>
            <a:ext cx="5760000" cy="288000"/>
          </a:xfrm>
        </p:spPr>
        <p:txBody>
          <a:bodyPr/>
          <a:lstStyle/>
          <a:p>
            <a:r>
              <a:rPr kumimoji="1" lang="en-US" altLang="ja-JP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Sharp Corporation</a:t>
            </a:r>
            <a:endParaRPr kumimoji="1" lang="ja-JP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7869D38-F1B0-4714-980B-ECDC7ABBEA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15999" y="4517833"/>
            <a:ext cx="5760000" cy="1422000"/>
          </a:xfrm>
        </p:spPr>
        <p:txBody>
          <a:bodyPr/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Zheming Fan</a:t>
            </a:r>
          </a:p>
          <a:p>
            <a: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Takeshi </a:t>
            </a:r>
            <a:r>
              <a:rPr lang="en-US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Chujoh</a:t>
            </a:r>
            <a:b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Tomohiro </a:t>
            </a:r>
            <a:r>
              <a:rPr lang="en-US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Ikai</a:t>
            </a:r>
            <a:endParaRPr lang="en-US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16C6130B-A3F5-4023-A962-111A94E85DB9}"/>
              </a:ext>
            </a:extLst>
          </p:cNvPr>
          <p:cNvSpPr txBox="1">
            <a:spLocks/>
          </p:cNvSpPr>
          <p:nvPr/>
        </p:nvSpPr>
        <p:spPr>
          <a:xfrm>
            <a:off x="3215999" y="1673833"/>
            <a:ext cx="5760000" cy="288000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4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JVET-AH0072</a:t>
            </a:r>
            <a:endParaRPr lang="ja-JP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899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/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1338151"/>
          </a:xfrm>
        </p:spPr>
        <p:txBody>
          <a:bodyPr>
            <a:noAutofit/>
          </a:bodyPr>
          <a:lstStyle/>
          <a:p>
            <a:pPr hangingPunct="0"/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Location-dependent weighting method is used in DIMD and TIMD, which involves a considerable number of </a:t>
            </a:r>
            <a:r>
              <a:rPr lang="en-CA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division operations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hangingPunct="0"/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Such operations can be </a:t>
            </a:r>
            <a:r>
              <a:rPr lang="en-CA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costly for hardware and software 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implementations. </a:t>
            </a: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Copyright © All rights reserved, SHARP CORPORATION</a:t>
            </a:r>
            <a:endParaRPr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51294" y="6575565"/>
            <a:ext cx="2743200" cy="216000"/>
          </a:xfrm>
        </p:spPr>
        <p:txBody>
          <a:bodyPr/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JVET-AF0072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kumimoji="1" lang="ja-JP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E1F5A32-8609-4C41-AE60-0525ABCD2B6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28966" y="2105421"/>
          <a:ext cx="9712960" cy="16738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2471">
                  <a:extLst>
                    <a:ext uri="{9D8B030D-6E8A-4147-A177-3AD203B41FA5}">
                      <a16:colId xmlns:a16="http://schemas.microsoft.com/office/drawing/2014/main" val="803971196"/>
                    </a:ext>
                  </a:extLst>
                </a:gridCol>
                <a:gridCol w="3699777">
                  <a:extLst>
                    <a:ext uri="{9D8B030D-6E8A-4147-A177-3AD203B41FA5}">
                      <a16:colId xmlns:a16="http://schemas.microsoft.com/office/drawing/2014/main" val="3954434320"/>
                    </a:ext>
                  </a:extLst>
                </a:gridCol>
                <a:gridCol w="3650712">
                  <a:extLst>
                    <a:ext uri="{9D8B030D-6E8A-4147-A177-3AD203B41FA5}">
                      <a16:colId xmlns:a16="http://schemas.microsoft.com/office/drawing/2014/main" val="1972120483"/>
                    </a:ext>
                  </a:extLst>
                </a:gridCol>
              </a:tblGrid>
              <a:tr h="28921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</a:rPr>
                        <a:t> 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DIMD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6133880"/>
                  </a:ext>
                </a:extLst>
              </a:tr>
              <a:tr h="4966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floating-point division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6772358"/>
                  </a:ext>
                </a:extLst>
              </a:tr>
              <a:tr h="55231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integer division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[height+1, width*(2*height+1)]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ja-JP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depending on the situation)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[height+1, width*(2*height+1)]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ja-JP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depending on the situation)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210869"/>
                  </a:ext>
                </a:extLst>
              </a:tr>
            </a:tbl>
          </a:graphicData>
        </a:graphic>
      </p:graphicFrame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CB50A382-82D9-4511-B241-807285903EC3}"/>
              </a:ext>
            </a:extLst>
          </p:cNvPr>
          <p:cNvSpPr txBox="1">
            <a:spLocks/>
          </p:cNvSpPr>
          <p:nvPr/>
        </p:nvSpPr>
        <p:spPr>
          <a:xfrm>
            <a:off x="251294" y="4445739"/>
            <a:ext cx="11668305" cy="9640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my contribution, it is proposed to </a:t>
            </a:r>
            <a:r>
              <a:rPr lang="en-CA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replace all the division operations 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DIMD/TIMD with the existing lookup table method.</a:t>
            </a:r>
            <a:endParaRPr lang="ja-JP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727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879738"/>
          </a:xfrm>
        </p:spPr>
        <p:txBody>
          <a:bodyPr>
            <a:normAutofit/>
          </a:bodyPr>
          <a:lstStyle/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existing lookup table method is used in DIMD and TIMD to replace division operations. Approximations for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Gx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can be calculated as follows: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Copyright © All rights reserved, SHARP CORPORATION</a:t>
            </a:r>
            <a:endParaRPr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72400" y="6548300"/>
            <a:ext cx="2743200" cy="216000"/>
          </a:xfrm>
        </p:spPr>
        <p:txBody>
          <a:bodyPr vert="horz" lIns="0" tIns="0" rIns="0" bIns="0" rtlCol="0" anchor="ctr">
            <a:noAutofit/>
          </a:bodyPr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JVET-AF0072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kumimoji="1" lang="ja-JP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CF7D97D-DE09-444D-AA3C-88E13F23978D}"/>
              </a:ext>
            </a:extLst>
          </p:cNvPr>
          <p:cNvSpPr/>
          <p:nvPr/>
        </p:nvSpPr>
        <p:spPr>
          <a:xfrm>
            <a:off x="900331" y="2807482"/>
            <a:ext cx="4501663" cy="3478403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59574C"/>
              </a:solidFill>
              <a:latin typeface="Times New Roman" panose="02020603050405020304" pitchFamily="18" charset="0"/>
              <a:ea typeface="HGS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900C8FEE-1D3C-489D-88DD-85FFA612FCB1}"/>
              </a:ext>
            </a:extLst>
          </p:cNvPr>
          <p:cNvSpPr/>
          <p:nvPr/>
        </p:nvSpPr>
        <p:spPr>
          <a:xfrm>
            <a:off x="6329267" y="2797294"/>
            <a:ext cx="4501666" cy="3488591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59574C"/>
              </a:solidFill>
              <a:latin typeface="Times New Roman" panose="02020603050405020304" pitchFamily="18" charset="0"/>
              <a:ea typeface="HGS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5CA8EC01-3163-419D-8116-9FC1AF1D89D0}"/>
              </a:ext>
            </a:extLst>
          </p:cNvPr>
          <p:cNvSpPr/>
          <p:nvPr/>
        </p:nvSpPr>
        <p:spPr>
          <a:xfrm>
            <a:off x="6354273" y="2807482"/>
            <a:ext cx="450166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	  = Floor( Log2(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 )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norm_Gy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= ( (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&lt;&lt; 5 &gt;&gt; x ) &amp; 31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	  =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DivSigTable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normDiff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| 16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	  += (norm_s1 != 0)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shift 	  = x + 4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 	  = (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Gx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v ) &gt;&gt; shift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CA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</a:p>
          <a:p>
            <a:pPr hangingPunct="0"/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DivSigTable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[16] = { 0, 15, 14, 13, 12, 12, 11, 10, 10, 9, 8, 8, 7, 7, 6, 6, 5, 5, 4, 4, 4, 3, 3, 3, 2, 2, 2, 1, 1, 1, 0, 0 }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895D3DBB-42BF-4686-908F-32E3A7BC8D5C}"/>
              </a:ext>
            </a:extLst>
          </p:cNvPr>
          <p:cNvSpPr/>
          <p:nvPr/>
        </p:nvSpPr>
        <p:spPr>
          <a:xfrm>
            <a:off x="925335" y="2807482"/>
            <a:ext cx="450166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      	  = Floor( Log2(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 )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norm_Gy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= ( (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Gy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&lt;&lt; 4  &gt;&gt; x ) &amp; 15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      	  =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DivSigTable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normDiff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| 8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	  += (norm_s1 != 0)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shift 	  = x + 3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 	  = (</a:t>
            </a:r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Gx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v ) &gt;&gt; shift</a:t>
            </a:r>
          </a:p>
          <a:p>
            <a:pPr hangingPunct="0"/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 </a:t>
            </a:r>
          </a:p>
          <a:p>
            <a:pPr hangingPunct="0"/>
            <a:r>
              <a:rPr lang="en-CA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DivSigTable</a:t>
            </a:r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[16] = { 0, 7, 6, 5 ,5, 4, 4, 3, 3, 2, 2, 1, 1, 1, 1, 0 }</a:t>
            </a:r>
            <a:endParaRPr lang="ja-JP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41CEEE15-29D9-45A4-B614-47B1B922F5F2}"/>
              </a:ext>
            </a:extLst>
          </p:cNvPr>
          <p:cNvSpPr/>
          <p:nvPr/>
        </p:nvSpPr>
        <p:spPr>
          <a:xfrm>
            <a:off x="1862989" y="2131167"/>
            <a:ext cx="25763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a table of length 16</a:t>
            </a:r>
          </a:p>
          <a:p>
            <a:pPr algn="ctr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(already used in ECM)</a:t>
            </a:r>
            <a:endParaRPr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163144A5-27E2-4C32-AEDF-4CD3933FE438}"/>
              </a:ext>
            </a:extLst>
          </p:cNvPr>
          <p:cNvSpPr/>
          <p:nvPr/>
        </p:nvSpPr>
        <p:spPr>
          <a:xfrm>
            <a:off x="7316932" y="2127205"/>
            <a:ext cx="2576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a table of length 32</a:t>
            </a:r>
            <a:endParaRPr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198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/>
          <a:lstStyle/>
          <a:p>
            <a:r>
              <a:rPr kumimoji="1" lang="en-US" altLang="ja-JP" dirty="0"/>
              <a:t>Results </a:t>
            </a:r>
            <a:endParaRPr kumimoji="1" lang="ja-JP" altLang="en-US" dirty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55600" y="6516000"/>
            <a:ext cx="2743200" cy="216000"/>
          </a:xfrm>
        </p:spPr>
        <p:txBody>
          <a:bodyPr vert="horz" lIns="0" tIns="0" rIns="0" bIns="0" rtlCol="0" anchor="ctr">
            <a:noAutofit/>
          </a:bodyPr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JVET-AH0072</a:t>
            </a: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4</a:t>
            </a:fld>
            <a:endParaRPr kumimoji="1" lang="ja-JP" altLang="en-US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8DB4138C-B41E-4519-B150-AA491F9490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568246"/>
              </p:ext>
            </p:extLst>
          </p:nvPr>
        </p:nvGraphicFramePr>
        <p:xfrm>
          <a:off x="6268462" y="1411194"/>
          <a:ext cx="5384802" cy="4791075"/>
        </p:xfrm>
        <a:graphic>
          <a:graphicData uri="http://schemas.openxmlformats.org/drawingml/2006/table">
            <a:tbl>
              <a:tblPr/>
              <a:tblGrid>
                <a:gridCol w="677494">
                  <a:extLst>
                    <a:ext uri="{9D8B030D-6E8A-4147-A177-3AD203B41FA5}">
                      <a16:colId xmlns:a16="http://schemas.microsoft.com/office/drawing/2014/main" val="3149156620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06536874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120188556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027940070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904087204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26266111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62226765"/>
                    </a:ext>
                  </a:extLst>
                </a:gridCol>
                <a:gridCol w="680690">
                  <a:extLst>
                    <a:ext uri="{9D8B030D-6E8A-4147-A177-3AD203B41FA5}">
                      <a16:colId xmlns:a16="http://schemas.microsoft.com/office/drawing/2014/main" val="304974437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869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769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838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038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1764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496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166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110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0082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314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3526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1455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33431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7647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415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9403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904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8885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85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419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2332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98809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266975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713D194B-6224-407A-B8A8-5AEA24F02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391872"/>
              </p:ext>
            </p:extLst>
          </p:nvPr>
        </p:nvGraphicFramePr>
        <p:xfrm>
          <a:off x="438457" y="1411194"/>
          <a:ext cx="5384802" cy="4791075"/>
        </p:xfrm>
        <a:graphic>
          <a:graphicData uri="http://schemas.openxmlformats.org/drawingml/2006/table">
            <a:tbl>
              <a:tblPr/>
              <a:tblGrid>
                <a:gridCol w="677494">
                  <a:extLst>
                    <a:ext uri="{9D8B030D-6E8A-4147-A177-3AD203B41FA5}">
                      <a16:colId xmlns:a16="http://schemas.microsoft.com/office/drawing/2014/main" val="2318087108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275656006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374717892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865097121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133405517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4131737320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950593604"/>
                    </a:ext>
                  </a:extLst>
                </a:gridCol>
                <a:gridCol w="680690">
                  <a:extLst>
                    <a:ext uri="{9D8B030D-6E8A-4147-A177-3AD203B41FA5}">
                      <a16:colId xmlns:a16="http://schemas.microsoft.com/office/drawing/2014/main" val="14745884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4580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098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8443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47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83867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102.0%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3058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2629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53569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258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0859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44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729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19475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85055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0216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714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7879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7766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215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1430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4693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2950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49163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D118BE0-8541-4017-947E-D9A5A96A882A}"/>
              </a:ext>
            </a:extLst>
          </p:cNvPr>
          <p:cNvSpPr/>
          <p:nvPr/>
        </p:nvSpPr>
        <p:spPr>
          <a:xfrm>
            <a:off x="8505991" y="808044"/>
            <a:ext cx="1832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Test2(table_32)</a:t>
            </a:r>
            <a:endParaRPr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52F8FAA-FEEA-406F-819C-8F7D0CC3DF98}"/>
              </a:ext>
            </a:extLst>
          </p:cNvPr>
          <p:cNvSpPr/>
          <p:nvPr/>
        </p:nvSpPr>
        <p:spPr>
          <a:xfrm>
            <a:off x="2405747" y="801977"/>
            <a:ext cx="1832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Test1(table_16)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0402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773723"/>
            <a:ext cx="11668305" cy="5825077"/>
          </a:xfrm>
        </p:spPr>
        <p:txBody>
          <a:bodyPr>
            <a:normAutofit/>
          </a:bodyPr>
          <a:lstStyle/>
          <a:p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Removing the floating-point and integer division operation in DIMD and TIMD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observed results as follow without change in runtime.</a:t>
            </a:r>
          </a:p>
          <a:p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significant loss and no significant difference between test1 and test2.</a:t>
            </a:r>
          </a:p>
          <a:p>
            <a:pPr marL="0" indent="0">
              <a:buNone/>
            </a:pPr>
            <a:r>
              <a:rPr lang="en-CA" altLang="ja-JP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CA" altLang="ja-JP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Test1: [0.05%, X%] loss in AI and RA.          Test2: [0.01%, X%] loss in AI and RA. </a:t>
            </a:r>
          </a:p>
          <a:p>
            <a:pPr marL="0" indent="0">
              <a:buNone/>
            </a:pPr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CA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oppo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CA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ericsson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crosschecking</a:t>
            </a:r>
            <a:endParaRPr lang="ja-JP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51294" y="6566400"/>
            <a:ext cx="2743200" cy="216000"/>
          </a:xfrm>
        </p:spPr>
        <p:txBody>
          <a:bodyPr/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JVET-AF0072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3782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977329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kumimoji="1" dirty="0" smtClean="0">
            <a:solidFill>
              <a:srgbClr val="59574C"/>
            </a:solidFill>
            <a:latin typeface="HGSｺﾞｼｯｸM" panose="020B0600000000000000" pitchFamily="50" charset="-128"/>
            <a:ea typeface="HGS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smtClean="0"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2284</TotalTime>
  <Words>1182</Words>
  <Application>Microsoft Office PowerPoint</Application>
  <PresentationFormat>ワイド画面</PresentationFormat>
  <Paragraphs>361</Paragraphs>
  <Slides>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9" baseType="lpstr">
      <vt:lpstr>(日本語用のフォントを使用)</vt:lpstr>
      <vt:lpstr>HGPｺﾞｼｯｸE</vt:lpstr>
      <vt:lpstr>HGPｺﾞｼｯｸM</vt:lpstr>
      <vt:lpstr>HGSｺﾞｼｯｸM</vt:lpstr>
      <vt:lpstr>HGｺﾞｼｯｸM</vt:lpstr>
      <vt:lpstr>ＭＳ Ｐゴシック</vt:lpstr>
      <vt:lpstr>源ノ角ゴシック JP Normal</vt:lpstr>
      <vt:lpstr>游明朝</vt:lpstr>
      <vt:lpstr>Arial</vt:lpstr>
      <vt:lpstr>Calibri</vt:lpstr>
      <vt:lpstr>Source Sans Pro Black</vt:lpstr>
      <vt:lpstr>Times New Roman</vt:lpstr>
      <vt:lpstr>Be Original.テーマ</vt:lpstr>
      <vt:lpstr>AHG12: Eliminating division operations  in DIMD and TIMD</vt:lpstr>
      <vt:lpstr>Background</vt:lpstr>
      <vt:lpstr>Proposal</vt:lpstr>
      <vt:lpstr>Results 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范哲銘/研究員</cp:lastModifiedBy>
  <cp:revision>139</cp:revision>
  <dcterms:created xsi:type="dcterms:W3CDTF">2017-02-21T01:46:25Z</dcterms:created>
  <dcterms:modified xsi:type="dcterms:W3CDTF">2024-04-11T01:27:41Z</dcterms:modified>
</cp:coreProperties>
</file>