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9"/>
  </p:notesMasterIdLst>
  <p:sldIdLst>
    <p:sldId id="369" r:id="rId3"/>
    <p:sldId id="377" r:id="rId4"/>
    <p:sldId id="378" r:id="rId5"/>
    <p:sldId id="371" r:id="rId6"/>
    <p:sldId id="376" r:id="rId7"/>
    <p:sldId id="269"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369"/>
            <p14:sldId id="377"/>
            <p14:sldId id="378"/>
            <p14:sldId id="371"/>
            <p14:sldId id="376"/>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ACAC8"/>
    <a:srgbClr val="5E5E5E"/>
    <a:srgbClr val="2DC84D"/>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80"/>
    <p:restoredTop sz="88299" autoAdjust="0"/>
  </p:normalViewPr>
  <p:slideViewPr>
    <p:cSldViewPr snapToGrid="0" snapToObjects="1">
      <p:cViewPr varScale="1">
        <p:scale>
          <a:sx n="56" d="100"/>
          <a:sy n="56" d="100"/>
        </p:scale>
        <p:origin x="1760" y="19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818291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2024/4/18</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1.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3" r:id="rId1"/>
    <p:sldLayoutId id="2147483650" r:id="rId2"/>
    <p:sldLayoutId id="2147483652" r:id="rId3"/>
    <p:sldLayoutId id="2147483661" r:id="rId4"/>
    <p:sldLayoutId id="2147483664" r:id="rId5"/>
    <p:sldLayoutId id="2147483660" r:id="rId6"/>
  </p:sldLayoutIdLst>
  <p:hf sldNum="0" hdr="0" dt="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dt="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16838-9FCD-4B19-9C97-EA3505AEDEA0}"/>
              </a:ext>
            </a:extLst>
          </p:cNvPr>
          <p:cNvSpPr>
            <a:spLocks noGrp="1"/>
          </p:cNvSpPr>
          <p:nvPr>
            <p:ph type="title"/>
          </p:nvPr>
        </p:nvSpPr>
        <p:spPr>
          <a:xfrm>
            <a:off x="1869440" y="3027680"/>
            <a:ext cx="21743447" cy="4104640"/>
          </a:xfrm>
        </p:spPr>
        <p:txBody>
          <a:bodyPr>
            <a:normAutofit/>
          </a:bodyPr>
          <a:lstStyle/>
          <a:p>
            <a:pPr algn="ctr"/>
            <a:r>
              <a:rPr lang="en-US" sz="6000" dirty="0">
                <a:latin typeface="Times New Roman" panose="02020603050405020304" pitchFamily="18" charset="0"/>
                <a:cs typeface="Times New Roman" panose="02020603050405020304" pitchFamily="18" charset="0"/>
              </a:rPr>
              <a:t>JVET-</a:t>
            </a:r>
            <a:r>
              <a:rPr lang="en-US" altLang="zh-CN" sz="6000" dirty="0">
                <a:latin typeface="Times New Roman" panose="02020603050405020304" pitchFamily="18" charset="0"/>
                <a:cs typeface="Times New Roman" panose="02020603050405020304" pitchFamily="18" charset="0"/>
              </a:rPr>
              <a:t>AH0063: </a:t>
            </a:r>
            <a:r>
              <a:rPr lang="en-CA" sz="6000" dirty="0">
                <a:latin typeface="Times New Roman" panose="02020603050405020304" pitchFamily="18" charset="0"/>
                <a:cs typeface="Times New Roman" panose="02020603050405020304" pitchFamily="18" charset="0"/>
              </a:rPr>
              <a:t>AHG12: On Shifting Quantization Center</a:t>
            </a:r>
            <a:r>
              <a:rPr lang="en-US" sz="6000" dirty="0">
                <a:latin typeface="Times New Roman" panose="02020603050405020304" pitchFamily="18" charset="0"/>
                <a:cs typeface="Times New Roman" panose="02020603050405020304" pitchFamily="18" charset="0"/>
              </a:rPr>
              <a:t> </a:t>
            </a:r>
            <a:br>
              <a:rPr lang="en-US" sz="6600" dirty="0">
                <a:effectLst/>
                <a:latin typeface="Times New Roman" panose="02020603050405020304" pitchFamily="18" charset="0"/>
                <a:ea typeface="Yu Mincho" panose="02020400000000000000" pitchFamily="18" charset="-128"/>
                <a:cs typeface="Times New Roman" panose="02020603050405020304" pitchFamily="18" charset="0"/>
              </a:rPr>
            </a:br>
            <a:br>
              <a:rPr lang="en-US" sz="6600" dirty="0">
                <a:latin typeface="Times New Roman" panose="02020603050405020304" pitchFamily="18" charset="0"/>
                <a:cs typeface="Times New Roman" panose="02020603050405020304" pitchFamily="18" charset="0"/>
              </a:rPr>
            </a:br>
            <a:endParaRPr lang="en-US" sz="6000"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9E302D07-91CB-452B-B1E1-0CF01F3A221A}"/>
              </a:ext>
            </a:extLst>
          </p:cNvPr>
          <p:cNvSpPr>
            <a:spLocks noGrp="1"/>
          </p:cNvSpPr>
          <p:nvPr>
            <p:ph type="body" sz="quarter" idx="10"/>
          </p:nvPr>
        </p:nvSpPr>
        <p:spPr>
          <a:xfrm>
            <a:off x="1869440" y="6858000"/>
            <a:ext cx="21104860" cy="3830320"/>
          </a:xfrm>
        </p:spPr>
        <p:txBody>
          <a:bodyPr>
            <a:normAutofit/>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3600" b="1" dirty="0">
                <a:latin typeface="Times New Roman" panose="02020603050405020304" pitchFamily="18" charset="0"/>
                <a:ea typeface="SimSun" panose="02010600030101010101" pitchFamily="2" charset="-122"/>
              </a:rPr>
              <a:t>Yue Yu</a:t>
            </a:r>
            <a:endParaRPr lang="en-US" sz="3600" b="1" dirty="0">
              <a:latin typeface="Times New Roman" panose="02020603050405020304" pitchFamily="18" charset="0"/>
              <a:ea typeface="SimSun" panose="02010600030101010101" pitchFamily="2" charset="-122"/>
            </a:endParaRPr>
          </a:p>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3600" b="1" dirty="0">
                <a:latin typeface="Times New Roman" panose="02020603050405020304" pitchFamily="18" charset="0"/>
                <a:ea typeface="SimSun" panose="02010600030101010101" pitchFamily="2" charset="-122"/>
              </a:rPr>
              <a:t>Haoping Yu, Luhang Xu, Jonathan Gan, Fan Wang, </a:t>
            </a:r>
            <a:r>
              <a:rPr lang="en-CA" sz="3600" b="1" dirty="0" err="1">
                <a:latin typeface="Times New Roman" panose="02020603050405020304" pitchFamily="18" charset="0"/>
                <a:ea typeface="SimSun" panose="02010600030101010101" pitchFamily="2" charset="-122"/>
              </a:rPr>
              <a:t>Zhihuang</a:t>
            </a:r>
            <a:r>
              <a:rPr lang="en-CA" sz="3600" b="1" dirty="0">
                <a:latin typeface="Times New Roman" panose="02020603050405020304" pitchFamily="18" charset="0"/>
                <a:ea typeface="SimSun" panose="02010600030101010101" pitchFamily="2" charset="-122"/>
              </a:rPr>
              <a:t> </a:t>
            </a:r>
            <a:r>
              <a:rPr lang="en-CA" sz="3600" b="1" dirty="0" err="1">
                <a:latin typeface="Times New Roman" panose="02020603050405020304" pitchFamily="18" charset="0"/>
                <a:ea typeface="SimSun" panose="02010600030101010101" pitchFamily="2" charset="-122"/>
              </a:rPr>
              <a:t>Xie</a:t>
            </a:r>
            <a:r>
              <a:rPr lang="en-CA" sz="3600" b="1" dirty="0">
                <a:latin typeface="Times New Roman" panose="02020603050405020304" pitchFamily="18" charset="0"/>
                <a:ea typeface="SimSun" panose="02010600030101010101" pitchFamily="2" charset="-122"/>
              </a:rPr>
              <a:t>,  Dong Wang</a:t>
            </a:r>
            <a:endParaRPr lang="en-US" sz="3600" b="1" dirty="0">
              <a:latin typeface="Times New Roman" panose="02020603050405020304" pitchFamily="18" charset="0"/>
              <a:ea typeface="SimSun" panose="02010600030101010101" pitchFamily="2" charset="-122"/>
            </a:endParaRPr>
          </a:p>
        </p:txBody>
      </p:sp>
      <p:sp>
        <p:nvSpPr>
          <p:cNvPr id="4" name="Text Placeholder 3">
            <a:extLst>
              <a:ext uri="{FF2B5EF4-FFF2-40B4-BE49-F238E27FC236}">
                <a16:creationId xmlns:a16="http://schemas.microsoft.com/office/drawing/2014/main" id="{33B7FFE7-8F49-4F8E-9347-F5693DDF7E21}"/>
              </a:ext>
            </a:extLst>
          </p:cNvPr>
          <p:cNvSpPr>
            <a:spLocks noGrp="1"/>
          </p:cNvSpPr>
          <p:nvPr>
            <p:ph type="body" sz="quarter" idx="11"/>
          </p:nvPr>
        </p:nvSpPr>
        <p:spPr/>
        <p:txBody>
          <a:bodyPr/>
          <a:lstStyle/>
          <a:p>
            <a:r>
              <a:rPr lang="en-US" dirty="0"/>
              <a:t>JVET-AH0063</a:t>
            </a:r>
          </a:p>
        </p:txBody>
      </p:sp>
    </p:spTree>
    <p:extLst>
      <p:ext uri="{BB962C8B-B14F-4D97-AF65-F5344CB8AC3E}">
        <p14:creationId xmlns:p14="http://schemas.microsoft.com/office/powerpoint/2010/main" val="94857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49C45-2825-3FC1-ED2D-55B462E01B2A}"/>
              </a:ext>
            </a:extLst>
          </p:cNvPr>
          <p:cNvSpPr>
            <a:spLocks noGrp="1"/>
          </p:cNvSpPr>
          <p:nvPr>
            <p:ph type="title"/>
          </p:nvPr>
        </p:nvSpPr>
        <p:spPr>
          <a:xfrm>
            <a:off x="776506" y="349075"/>
            <a:ext cx="22841775" cy="1073683"/>
          </a:xfrm>
        </p:spPr>
        <p:txBody>
          <a:bodyPr/>
          <a:lstStyle/>
          <a:p>
            <a:r>
              <a:rPr lang="en-US" dirty="0"/>
              <a:t>Background</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E99D77FE-0DC5-A532-F973-E827208DD944}"/>
                  </a:ext>
                </a:extLst>
              </p:cNvPr>
              <p:cNvSpPr>
                <a:spLocks noGrp="1"/>
              </p:cNvSpPr>
              <p:nvPr>
                <p:ph type="body" sz="quarter" idx="10"/>
              </p:nvPr>
            </p:nvSpPr>
            <p:spPr>
              <a:xfrm>
                <a:off x="776507" y="1188720"/>
                <a:ext cx="22841774" cy="11688590"/>
              </a:xfrm>
            </p:spPr>
            <p:txBody>
              <a:bodyPr>
                <a:normAutofit/>
              </a:bodyPr>
              <a:lstStyle/>
              <a:p>
                <a:pPr marL="285750" marR="0" indent="-285750">
                  <a:spcBef>
                    <a:spcPts val="0"/>
                  </a:spcBef>
                  <a:spcAft>
                    <a:spcPts val="0"/>
                  </a:spcAft>
                  <a:buFont typeface="Arial" panose="020B0604020202020204" pitchFamily="34" charset="0"/>
                  <a:buChar char="•"/>
                </a:pPr>
                <a:r>
                  <a:rPr lang="en-CA" sz="4000" dirty="0">
                    <a:effectLst/>
                    <a:latin typeface="Times New Roman" panose="02020603050405020304" pitchFamily="18" charset="0"/>
                    <a:ea typeface="Times New Roman" panose="02020603050405020304" pitchFamily="18" charset="0"/>
                  </a:rPr>
                  <a:t>Dependent quantization (DQ) uses two quantizers. </a:t>
                </a:r>
              </a:p>
              <a:p>
                <a:pPr marL="285750" marR="0" indent="-285750">
                  <a:spcBef>
                    <a:spcPts val="0"/>
                  </a:spcBef>
                  <a:spcAft>
                    <a:spcPts val="0"/>
                  </a:spcAft>
                  <a:buFont typeface="Arial" panose="020B0604020202020204" pitchFamily="34" charset="0"/>
                  <a:buChar char="•"/>
                </a:pPr>
                <a:endParaRPr lang="en-CA" sz="4000" dirty="0">
                  <a:latin typeface="Times New Roman" panose="02020603050405020304" pitchFamily="18" charset="0"/>
                  <a:ea typeface="Times New Roman" panose="02020603050405020304" pitchFamily="18" charset="0"/>
                </a:endParaRPr>
              </a:p>
              <a:p>
                <a:pPr marL="285750" marR="0" indent="-285750">
                  <a:spcBef>
                    <a:spcPts val="0"/>
                  </a:spcBef>
                  <a:spcAft>
                    <a:spcPts val="0"/>
                  </a:spcAft>
                  <a:buFont typeface="Arial" panose="020B0604020202020204" pitchFamily="34" charset="0"/>
                  <a:buChar char="•"/>
                </a:pPr>
                <a:endParaRPr lang="en-CA" sz="4000" dirty="0">
                  <a:effectLst/>
                  <a:latin typeface="Times New Roman" panose="02020603050405020304" pitchFamily="18" charset="0"/>
                  <a:ea typeface="Times New Roman" panose="02020603050405020304" pitchFamily="18" charset="0"/>
                </a:endParaRPr>
              </a:p>
              <a:p>
                <a:pPr marL="285750" marR="0" indent="-285750">
                  <a:spcBef>
                    <a:spcPts val="0"/>
                  </a:spcBef>
                  <a:spcAft>
                    <a:spcPts val="0"/>
                  </a:spcAft>
                  <a:buFont typeface="Arial" panose="020B0604020202020204" pitchFamily="34" charset="0"/>
                  <a:buChar char="•"/>
                </a:pPr>
                <a:endParaRPr lang="en-CA" sz="4000" dirty="0">
                  <a:latin typeface="Times New Roman" panose="02020603050405020304" pitchFamily="18" charset="0"/>
                  <a:ea typeface="Times New Roman" panose="02020603050405020304" pitchFamily="18" charset="0"/>
                </a:endParaRPr>
              </a:p>
              <a:p>
                <a:pPr marL="285750" marR="0" indent="-285750">
                  <a:spcBef>
                    <a:spcPts val="0"/>
                  </a:spcBef>
                  <a:spcAft>
                    <a:spcPts val="0"/>
                  </a:spcAft>
                  <a:buFont typeface="Arial" panose="020B0604020202020204" pitchFamily="34" charset="0"/>
                  <a:buChar char="•"/>
                </a:pPr>
                <a:r>
                  <a:rPr lang="en-CA" sz="4000" dirty="0">
                    <a:effectLst/>
                    <a:latin typeface="Times New Roman" panose="02020603050405020304" pitchFamily="18" charset="0"/>
                    <a:ea typeface="Times New Roman" panose="02020603050405020304" pitchFamily="18" charset="0"/>
                  </a:rPr>
                  <a:t>Quantization index of DQ is calculated as</a:t>
                </a:r>
                <a14:m>
                  <m:oMath xmlns:m="http://schemas.openxmlformats.org/officeDocument/2006/math">
                    <m:r>
                      <a:rPr lang="en-US" sz="4000" b="0" i="0" smtClean="0">
                        <a:effectLst/>
                        <a:latin typeface="Cambria Math" panose="02040503050406030204" pitchFamily="18" charset="0"/>
                      </a:rPr>
                      <m:t> </m:t>
                    </m:r>
                    <m:sSub>
                      <m:sSubPr>
                        <m:ctrlPr>
                          <a:rPr lang="en-US" sz="4000" i="1">
                            <a:effectLst/>
                            <a:latin typeface="Cambria Math" panose="02040503050406030204" pitchFamily="18" charset="0"/>
                          </a:rPr>
                        </m:ctrlPr>
                      </m:sSubPr>
                      <m:e>
                        <m:r>
                          <a:rPr lang="en-CA" sz="4000" i="1">
                            <a:effectLst/>
                            <a:latin typeface="Cambria Math" panose="02040503050406030204" pitchFamily="18" charset="0"/>
                            <a:ea typeface="Times New Roman" panose="02020603050405020304" pitchFamily="18" charset="0"/>
                            <a:cs typeface="Times New Roman" panose="02020603050405020304" pitchFamily="18" charset="0"/>
                          </a:rPr>
                          <m:t>𝑖𝑑𝑥</m:t>
                        </m:r>
                      </m:e>
                      <m:sub>
                        <m:r>
                          <a:rPr lang="en-CA" sz="4000" i="1">
                            <a:effectLst/>
                            <a:latin typeface="Cambria Math" panose="02040503050406030204" pitchFamily="18" charset="0"/>
                            <a:ea typeface="Times New Roman" panose="02020603050405020304" pitchFamily="18" charset="0"/>
                            <a:cs typeface="Times New Roman" panose="02020603050405020304" pitchFamily="18" charset="0"/>
                          </a:rPr>
                          <m:t>𝐷𝑄</m:t>
                        </m:r>
                      </m:sub>
                    </m:sSub>
                    <m:r>
                      <a:rPr lang="en-CA" sz="4000" i="1">
                        <a:effectLst/>
                        <a:latin typeface="Cambria Math" panose="02040503050406030204" pitchFamily="18" charset="0"/>
                        <a:ea typeface="Times New Roman" panose="02020603050405020304" pitchFamily="18" charset="0"/>
                        <a:cs typeface="Times New Roman" panose="02020603050405020304" pitchFamily="18" charset="0"/>
                      </a:rPr>
                      <m:t>=</m:t>
                    </m:r>
                    <m:sSubSup>
                      <m:sSubSupPr>
                        <m:ctrlPr>
                          <a:rPr lang="en-US" sz="4000" i="1">
                            <a:effectLst/>
                            <a:latin typeface="Cambria Math" panose="02040503050406030204" pitchFamily="18" charset="0"/>
                          </a:rPr>
                        </m:ctrlPr>
                      </m:sSubSupPr>
                      <m:e>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m:t>
                        </m:r>
                      </m:e>
                      <m:sub>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2∗</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𝑘</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𝑠𝑔𝑛</m:t>
                        </m:r>
                        <m:d>
                          <m:dPr>
                            <m:ctrlPr>
                              <a:rPr lang="en-US" sz="4000" i="1">
                                <a:effectLst/>
                                <a:latin typeface="Cambria Math" panose="02040503050406030204" pitchFamily="18" charset="0"/>
                              </a:rPr>
                            </m:ctrlPr>
                          </m:dPr>
                          <m:e>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𝑘</m:t>
                            </m:r>
                          </m:e>
                        </m:d>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    </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𝑄</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1 </m:t>
                        </m:r>
                      </m:sub>
                      <m:sup>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2∗</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𝑘</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                  ,    </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𝑄</m:t>
                        </m:r>
                        <m:r>
                          <a:rPr lang="en-GB" sz="4000" i="1">
                            <a:effectLst/>
                            <a:latin typeface="Cambria Math" panose="02040503050406030204" pitchFamily="18" charset="0"/>
                            <a:ea typeface="Times New Roman" panose="02020603050405020304" pitchFamily="18" charset="0"/>
                            <a:cs typeface="Times New Roman" panose="02020603050405020304" pitchFamily="18" charset="0"/>
                          </a:rPr>
                          <m:t>0</m:t>
                        </m:r>
                      </m:sup>
                    </m:sSubSup>
                    <m:r>
                      <a:rPr lang="en-US" sz="4000" b="0" i="0" smtClean="0">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GB" sz="4000" dirty="0">
                    <a:effectLst/>
                    <a:latin typeface="Times New Roman" panose="02020603050405020304" pitchFamily="18" charset="0"/>
                    <a:ea typeface="Times New Roman" panose="02020603050405020304" pitchFamily="18" charset="0"/>
                    <a:cs typeface="Times New Roman" panose="02020603050405020304" pitchFamily="18" charset="0"/>
                  </a:rPr>
                  <a:t>where </a:t>
                </a:r>
                <a14:m>
                  <m:oMath xmlns:m="http://schemas.openxmlformats.org/officeDocument/2006/math">
                    <m:r>
                      <a:rPr lang="en-US" sz="4000" i="1">
                        <a:effectLst/>
                        <a:latin typeface="Cambria Math" panose="02040503050406030204" pitchFamily="18" charset="0"/>
                        <a:ea typeface="Times New Roman" panose="02020603050405020304" pitchFamily="18" charset="0"/>
                      </a:rPr>
                      <m:t>𝑘</m:t>
                    </m:r>
                  </m:oMath>
                </a14:m>
                <a:r>
                  <a:rPr lang="en-US" sz="4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GB" sz="4000" dirty="0">
                    <a:effectLst/>
                    <a:latin typeface="Times New Roman" panose="02020603050405020304" pitchFamily="18" charset="0"/>
                    <a:ea typeface="Times New Roman" panose="02020603050405020304" pitchFamily="18" charset="0"/>
                    <a:cs typeface="Times New Roman" panose="02020603050405020304" pitchFamily="18" charset="0"/>
                  </a:rPr>
                  <a:t>is the quantization level of Q0 or Q1 and actually coded </a:t>
                </a:r>
                <a:r>
                  <a:rPr lang="en-GB" sz="4000" dirty="0">
                    <a:latin typeface="Times New Roman" panose="02020603050405020304" pitchFamily="18" charset="0"/>
                    <a:ea typeface="Times New Roman" panose="02020603050405020304" pitchFamily="18" charset="0"/>
                    <a:cs typeface="Times New Roman" panose="02020603050405020304" pitchFamily="18" charset="0"/>
                  </a:rPr>
                  <a:t>in the</a:t>
                </a:r>
                <a:r>
                  <a:rPr lang="en-GB" sz="4000" dirty="0">
                    <a:effectLst/>
                    <a:latin typeface="Times New Roman" panose="02020603050405020304" pitchFamily="18" charset="0"/>
                    <a:ea typeface="Times New Roman" panose="02020603050405020304" pitchFamily="18" charset="0"/>
                    <a:cs typeface="Times New Roman" panose="02020603050405020304" pitchFamily="18" charset="0"/>
                  </a:rPr>
                  <a:t> bitstream, </a:t>
                </a:r>
                <a14:m>
                  <m:oMath xmlns:m="http://schemas.openxmlformats.org/officeDocument/2006/math">
                    <m:r>
                      <a:rPr lang="en-US" sz="4000" i="1">
                        <a:effectLst/>
                        <a:latin typeface="Cambria Math" panose="02040503050406030204" pitchFamily="18" charset="0"/>
                        <a:ea typeface="Times New Roman" panose="02020603050405020304" pitchFamily="18" charset="0"/>
                      </a:rPr>
                      <m:t>𝑠𝑔𝑛</m:t>
                    </m:r>
                    <m:d>
                      <m:dPr>
                        <m:ctrlPr>
                          <a:rPr lang="en-US" sz="4000" i="1">
                            <a:effectLst/>
                            <a:latin typeface="Cambria Math" panose="02040503050406030204" pitchFamily="18" charset="0"/>
                            <a:ea typeface="Times New Roman" panose="02020603050405020304" pitchFamily="18" charset="0"/>
                          </a:rPr>
                        </m:ctrlPr>
                      </m:dPr>
                      <m:e>
                        <m:r>
                          <a:rPr lang="en-US" sz="4000" i="1">
                            <a:effectLst/>
                            <a:latin typeface="Cambria Math" panose="02040503050406030204" pitchFamily="18" charset="0"/>
                            <a:ea typeface="Times New Roman" panose="02020603050405020304" pitchFamily="18" charset="0"/>
                          </a:rPr>
                          <m:t>.</m:t>
                        </m:r>
                      </m:e>
                    </m:d>
                    <m:r>
                      <a:rPr lang="en-US" sz="4000" i="1">
                        <a:effectLst/>
                        <a:latin typeface="Cambria Math" panose="02040503050406030204" pitchFamily="18" charset="0"/>
                        <a:ea typeface="Times New Roman" panose="02020603050405020304" pitchFamily="18" charset="0"/>
                      </a:rPr>
                      <m:t> </m:t>
                    </m:r>
                  </m:oMath>
                </a14:m>
                <a:r>
                  <a:rPr lang="en-GB" sz="4000" dirty="0">
                    <a:effectLst/>
                    <a:latin typeface="Times New Roman" panose="02020603050405020304" pitchFamily="18" charset="0"/>
                    <a:ea typeface="Times New Roman" panose="02020603050405020304" pitchFamily="18" charset="0"/>
                    <a:cs typeface="Times New Roman" panose="02020603050405020304" pitchFamily="18" charset="0"/>
                  </a:rPr>
                  <a:t>denotes signum function</a:t>
                </a:r>
                <a:r>
                  <a:rPr lang="en-GB" sz="1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r>
                  <a:rPr lang="en-CA" sz="4000" dirty="0">
                    <a:latin typeface="Times New Roman" panose="02020603050405020304" pitchFamily="18" charset="0"/>
                    <a:ea typeface="Times New Roman" panose="02020603050405020304" pitchFamily="18" charset="0"/>
                  </a:rPr>
                  <a:t>ECM-12.0 used </a:t>
                </a:r>
                <a14:m>
                  <m:oMath xmlns:m="http://schemas.openxmlformats.org/officeDocument/2006/math">
                    <m:sSub>
                      <m:sSubPr>
                        <m:ctrlPr>
                          <a:rPr lang="en-US" sz="4000" i="1">
                            <a:latin typeface="Cambria Math" panose="02040503050406030204" pitchFamily="18" charset="0"/>
                            <a:ea typeface="Times New Roman" panose="02020603050405020304" pitchFamily="18" charset="0"/>
                          </a:rPr>
                        </m:ctrlPr>
                      </m:sSubPr>
                      <m:e>
                        <m:r>
                          <a:rPr lang="en-CA" sz="4000">
                            <a:latin typeface="Cambria Math" panose="02040503050406030204" pitchFamily="18" charset="0"/>
                            <a:ea typeface="Times New Roman" panose="02020603050405020304" pitchFamily="18" charset="0"/>
                          </a:rPr>
                          <m:t>𝑖𝑑𝑥</m:t>
                        </m:r>
                      </m:e>
                      <m:sub>
                        <m:r>
                          <a:rPr lang="en-CA" sz="4000">
                            <a:latin typeface="Cambria Math" panose="02040503050406030204" pitchFamily="18" charset="0"/>
                            <a:ea typeface="Times New Roman" panose="02020603050405020304" pitchFamily="18" charset="0"/>
                          </a:rPr>
                          <m:t>𝐷𝑄</m:t>
                        </m:r>
                      </m:sub>
                    </m:sSub>
                  </m:oMath>
                </a14:m>
                <a:r>
                  <a:rPr lang="en-CA" sz="4000" dirty="0">
                    <a:latin typeface="Times New Roman" panose="02020603050405020304" pitchFamily="18" charset="0"/>
                    <a:ea typeface="Times New Roman" panose="02020603050405020304" pitchFamily="18" charset="0"/>
                  </a:rPr>
                  <a:t> to predict the rate and derive a dequantization shifting amount.</a:t>
                </a:r>
                <a:endParaRPr lang="en-US" sz="4000" dirty="0">
                  <a:latin typeface="Times New Roman" panose="02020603050405020304" pitchFamily="18" charset="0"/>
                  <a:ea typeface="Times New Roman" panose="02020603050405020304" pitchFamily="18" charset="0"/>
                </a:endParaRPr>
              </a:p>
              <a:p>
                <a:pPr marR="0" algn="ctr">
                  <a:spcBef>
                    <a:spcPts val="0"/>
                  </a:spcBef>
                  <a:spcAft>
                    <a:spcPts val="0"/>
                  </a:spcAft>
                </a:pPr>
                <a14:m>
                  <m:oMathPara xmlns:m="http://schemas.openxmlformats.org/officeDocument/2006/math">
                    <m:oMathParaPr>
                      <m:jc m:val="centerGroup"/>
                    </m:oMathParaPr>
                    <m:oMath xmlns:m="http://schemas.openxmlformats.org/officeDocument/2006/math">
                      <m:acc>
                        <m:accPr>
                          <m:chr m:val="̂"/>
                          <m:ctrlPr>
                            <a:rPr lang="en-US" sz="4000" i="1">
                              <a:latin typeface="Cambria Math" panose="02040503050406030204" pitchFamily="18" charset="0"/>
                              <a:ea typeface="Times New Roman" panose="02020603050405020304" pitchFamily="18" charset="0"/>
                            </a:rPr>
                          </m:ctrlPr>
                        </m:accPr>
                        <m:e>
                          <m:r>
                            <a:rPr lang="en-US" sz="4000">
                              <a:latin typeface="Cambria Math" panose="02040503050406030204" pitchFamily="18" charset="0"/>
                              <a:ea typeface="Times New Roman" panose="02020603050405020304" pitchFamily="18" charset="0"/>
                            </a:rPr>
                            <m:t>𝒙</m:t>
                          </m:r>
                        </m:e>
                      </m:acc>
                      <m:r>
                        <a:rPr lang="en-US" sz="4000">
                          <a:latin typeface="Cambria Math" panose="02040503050406030204" pitchFamily="18" charset="0"/>
                          <a:ea typeface="Times New Roman" panose="02020603050405020304" pitchFamily="18" charset="0"/>
                        </a:rPr>
                        <m:t>=</m:t>
                      </m:r>
                      <m:d>
                        <m:dPr>
                          <m:ctrlPr>
                            <a:rPr lang="en-US" sz="4000" i="1">
                              <a:latin typeface="Cambria Math" panose="02040503050406030204" pitchFamily="18" charset="0"/>
                              <a:ea typeface="Times New Roman" panose="02020603050405020304" pitchFamily="18" charset="0"/>
                            </a:rPr>
                          </m:ctrlPr>
                        </m:dPr>
                        <m:e>
                          <m:d>
                            <m:dPr>
                              <m:ctrlPr>
                                <a:rPr lang="en-US" sz="4000" i="1">
                                  <a:latin typeface="Cambria Math" panose="02040503050406030204" pitchFamily="18" charset="0"/>
                                  <a:ea typeface="Times New Roman" panose="02020603050405020304" pitchFamily="18" charset="0"/>
                                </a:rPr>
                              </m:ctrlPr>
                            </m:dPr>
                            <m:e>
                              <m:r>
                                <a:rPr lang="en-US" sz="4000">
                                  <a:latin typeface="Cambria Math" panose="02040503050406030204" pitchFamily="18" charset="0"/>
                                  <a:ea typeface="Times New Roman" panose="02020603050405020304" pitchFamily="18" charset="0"/>
                                </a:rPr>
                                <m:t>1024−</m:t>
                              </m:r>
                              <m:r>
                                <a:rPr lang="en-US" sz="4000">
                                  <a:latin typeface="Cambria Math" panose="02040503050406030204" pitchFamily="18" charset="0"/>
                                  <a:ea typeface="Times New Roman" panose="02020603050405020304" pitchFamily="18" charset="0"/>
                                </a:rPr>
                                <m:t>𝑇</m:t>
                              </m:r>
                              <m:d>
                                <m:dPr>
                                  <m:begChr m:val="["/>
                                  <m:endChr m:val="]"/>
                                  <m:ctrlPr>
                                    <a:rPr lang="en-US" sz="4000" i="1">
                                      <a:latin typeface="Cambria Math" panose="02040503050406030204" pitchFamily="18" charset="0"/>
                                      <a:ea typeface="Times New Roman" panose="02020603050405020304" pitchFamily="18" charset="0"/>
                                    </a:rPr>
                                  </m:ctrlPr>
                                </m:dPr>
                                <m:e>
                                  <m:d>
                                    <m:dPr>
                                      <m:begChr m:val="|"/>
                                      <m:endChr m:val="|"/>
                                      <m:ctrlPr>
                                        <a:rPr lang="en-US" sz="4000" i="1">
                                          <a:latin typeface="Cambria Math" panose="02040503050406030204" pitchFamily="18" charset="0"/>
                                          <a:ea typeface="Times New Roman" panose="02020603050405020304" pitchFamily="18" charset="0"/>
                                        </a:rPr>
                                      </m:ctrlPr>
                                    </m:dPr>
                                    <m:e>
                                      <m:sSub>
                                        <m:sSubPr>
                                          <m:ctrlPr>
                                            <a:rPr lang="en-US" sz="4000" i="1">
                                              <a:latin typeface="Cambria Math" panose="02040503050406030204" pitchFamily="18" charset="0"/>
                                              <a:ea typeface="Times New Roman" panose="02020603050405020304" pitchFamily="18" charset="0"/>
                                            </a:rPr>
                                          </m:ctrlPr>
                                        </m:sSubPr>
                                        <m:e>
                                          <m:r>
                                            <a:rPr lang="en-CA" sz="4000">
                                              <a:latin typeface="Cambria Math" panose="02040503050406030204" pitchFamily="18" charset="0"/>
                                              <a:ea typeface="Times New Roman" panose="02020603050405020304" pitchFamily="18" charset="0"/>
                                            </a:rPr>
                                            <m:t>𝑖𝑑𝑥</m:t>
                                          </m:r>
                                        </m:e>
                                        <m:sub>
                                          <m:r>
                                            <a:rPr lang="en-CA" sz="4000">
                                              <a:latin typeface="Cambria Math" panose="02040503050406030204" pitchFamily="18" charset="0"/>
                                              <a:ea typeface="Times New Roman" panose="02020603050405020304" pitchFamily="18" charset="0"/>
                                            </a:rPr>
                                            <m:t>𝐷𝑄</m:t>
                                          </m:r>
                                        </m:sub>
                                      </m:sSub>
                                    </m:e>
                                  </m:d>
                                </m:e>
                              </m:d>
                            </m:e>
                          </m:d>
                          <m:r>
                            <a:rPr lang="en-US" sz="4000">
                              <a:latin typeface="Cambria Math" panose="02040503050406030204" pitchFamily="18" charset="0"/>
                              <a:ea typeface="Times New Roman" panose="02020603050405020304" pitchFamily="18" charset="0"/>
                            </a:rPr>
                            <m:t>∗</m:t>
                          </m:r>
                          <m:sSup>
                            <m:sSupPr>
                              <m:ctrlPr>
                                <a:rPr lang="en-US" sz="4000" i="1">
                                  <a:latin typeface="Cambria Math" panose="02040503050406030204" pitchFamily="18" charset="0"/>
                                  <a:ea typeface="Times New Roman" panose="02020603050405020304" pitchFamily="18" charset="0"/>
                                </a:rPr>
                              </m:ctrlPr>
                            </m:sSupPr>
                            <m:e>
                              <m:r>
                                <a:rPr lang="en-US" sz="4000">
                                  <a:latin typeface="Cambria Math" panose="02040503050406030204" pitchFamily="18" charset="0"/>
                                  <a:ea typeface="Times New Roman" panose="02020603050405020304" pitchFamily="18" charset="0"/>
                                </a:rPr>
                                <m:t>𝑄</m:t>
                              </m:r>
                            </m:e>
                            <m:sup>
                              <m:r>
                                <a:rPr lang="en-US" sz="4000">
                                  <a:latin typeface="Cambria Math" panose="02040503050406030204" pitchFamily="18" charset="0"/>
                                  <a:ea typeface="Times New Roman" panose="02020603050405020304" pitchFamily="18" charset="0"/>
                                </a:rPr>
                                <m:t>−1</m:t>
                              </m:r>
                            </m:sup>
                          </m:sSup>
                          <m:d>
                            <m:dPr>
                              <m:ctrlPr>
                                <a:rPr lang="en-US" sz="4000" i="1">
                                  <a:latin typeface="Cambria Math" panose="02040503050406030204" pitchFamily="18" charset="0"/>
                                  <a:ea typeface="Times New Roman" panose="02020603050405020304" pitchFamily="18" charset="0"/>
                                </a:rPr>
                              </m:ctrlPr>
                            </m:dPr>
                            <m:e>
                              <m:sSub>
                                <m:sSubPr>
                                  <m:ctrlPr>
                                    <a:rPr lang="en-US" sz="4000" i="1">
                                      <a:latin typeface="Cambria Math" panose="02040503050406030204" pitchFamily="18" charset="0"/>
                                      <a:ea typeface="Times New Roman" panose="02020603050405020304" pitchFamily="18" charset="0"/>
                                    </a:rPr>
                                  </m:ctrlPr>
                                </m:sSubPr>
                                <m:e>
                                  <m:r>
                                    <a:rPr lang="en-CA" sz="4000">
                                      <a:latin typeface="Cambria Math" panose="02040503050406030204" pitchFamily="18" charset="0"/>
                                      <a:ea typeface="Times New Roman" panose="02020603050405020304" pitchFamily="18" charset="0"/>
                                    </a:rPr>
                                    <m:t>𝑖𝑑𝑥</m:t>
                                  </m:r>
                                </m:e>
                                <m:sub>
                                  <m:r>
                                    <a:rPr lang="en-CA" sz="4000">
                                      <a:latin typeface="Cambria Math" panose="02040503050406030204" pitchFamily="18" charset="0"/>
                                      <a:ea typeface="Times New Roman" panose="02020603050405020304" pitchFamily="18" charset="0"/>
                                    </a:rPr>
                                    <m:t>𝐷𝑄</m:t>
                                  </m:r>
                                </m:sub>
                              </m:sSub>
                            </m:e>
                          </m:d>
                          <m:r>
                            <a:rPr lang="en-US" sz="4000">
                              <a:latin typeface="Cambria Math" panose="02040503050406030204" pitchFamily="18" charset="0"/>
                              <a:ea typeface="Times New Roman" panose="02020603050405020304" pitchFamily="18" charset="0"/>
                            </a:rPr>
                            <m:t>+</m:t>
                          </m:r>
                          <m:r>
                            <a:rPr lang="en-US" sz="4000">
                              <a:latin typeface="Cambria Math" panose="02040503050406030204" pitchFamily="18" charset="0"/>
                              <a:ea typeface="Times New Roman" panose="02020603050405020304" pitchFamily="18" charset="0"/>
                            </a:rPr>
                            <m:t>𝑇</m:t>
                          </m:r>
                          <m:d>
                            <m:dPr>
                              <m:begChr m:val="["/>
                              <m:endChr m:val="]"/>
                              <m:ctrlPr>
                                <a:rPr lang="en-US" sz="4000" i="1">
                                  <a:latin typeface="Cambria Math" panose="02040503050406030204" pitchFamily="18" charset="0"/>
                                  <a:ea typeface="Times New Roman" panose="02020603050405020304" pitchFamily="18" charset="0"/>
                                </a:rPr>
                              </m:ctrlPr>
                            </m:dPr>
                            <m:e>
                              <m:d>
                                <m:dPr>
                                  <m:begChr m:val="|"/>
                                  <m:endChr m:val="|"/>
                                  <m:ctrlPr>
                                    <a:rPr lang="en-US" sz="4000" i="1">
                                      <a:latin typeface="Cambria Math" panose="02040503050406030204" pitchFamily="18" charset="0"/>
                                      <a:ea typeface="Times New Roman" panose="02020603050405020304" pitchFamily="18" charset="0"/>
                                    </a:rPr>
                                  </m:ctrlPr>
                                </m:dPr>
                                <m:e>
                                  <m:sSub>
                                    <m:sSubPr>
                                      <m:ctrlPr>
                                        <a:rPr lang="en-US" sz="4000" i="1">
                                          <a:latin typeface="Cambria Math" panose="02040503050406030204" pitchFamily="18" charset="0"/>
                                          <a:ea typeface="Times New Roman" panose="02020603050405020304" pitchFamily="18" charset="0"/>
                                        </a:rPr>
                                      </m:ctrlPr>
                                    </m:sSubPr>
                                    <m:e>
                                      <m:r>
                                        <a:rPr lang="en-CA" sz="4000">
                                          <a:latin typeface="Cambria Math" panose="02040503050406030204" pitchFamily="18" charset="0"/>
                                          <a:ea typeface="Times New Roman" panose="02020603050405020304" pitchFamily="18" charset="0"/>
                                        </a:rPr>
                                        <m:t>𝑖𝑑𝑥</m:t>
                                      </m:r>
                                    </m:e>
                                    <m:sub>
                                      <m:r>
                                        <a:rPr lang="en-CA" sz="4000">
                                          <a:latin typeface="Cambria Math" panose="02040503050406030204" pitchFamily="18" charset="0"/>
                                          <a:ea typeface="Times New Roman" panose="02020603050405020304" pitchFamily="18" charset="0"/>
                                        </a:rPr>
                                        <m:t>𝐷𝑄</m:t>
                                      </m:r>
                                    </m:sub>
                                  </m:sSub>
                                </m:e>
                              </m:d>
                            </m:e>
                          </m:d>
                          <m:r>
                            <a:rPr lang="en-US" sz="4000">
                              <a:latin typeface="Cambria Math" panose="02040503050406030204" pitchFamily="18" charset="0"/>
                              <a:ea typeface="Times New Roman" panose="02020603050405020304" pitchFamily="18" charset="0"/>
                            </a:rPr>
                            <m:t>∗</m:t>
                          </m:r>
                          <m:sSup>
                            <m:sSupPr>
                              <m:ctrlPr>
                                <a:rPr lang="en-US" sz="4000" i="1">
                                  <a:latin typeface="Cambria Math" panose="02040503050406030204" pitchFamily="18" charset="0"/>
                                  <a:ea typeface="Times New Roman" panose="02020603050405020304" pitchFamily="18" charset="0"/>
                                </a:rPr>
                              </m:ctrlPr>
                            </m:sSupPr>
                            <m:e>
                              <m:r>
                                <a:rPr lang="en-US" sz="4000">
                                  <a:latin typeface="Cambria Math" panose="02040503050406030204" pitchFamily="18" charset="0"/>
                                  <a:ea typeface="Times New Roman" panose="02020603050405020304" pitchFamily="18" charset="0"/>
                                </a:rPr>
                                <m:t>𝑄</m:t>
                              </m:r>
                            </m:e>
                            <m:sup>
                              <m:r>
                                <a:rPr lang="en-US" sz="4000">
                                  <a:latin typeface="Cambria Math" panose="02040503050406030204" pitchFamily="18" charset="0"/>
                                  <a:ea typeface="Times New Roman" panose="02020603050405020304" pitchFamily="18" charset="0"/>
                                </a:rPr>
                                <m:t>−1</m:t>
                              </m:r>
                            </m:sup>
                          </m:sSup>
                          <m:d>
                            <m:dPr>
                              <m:ctrlPr>
                                <a:rPr lang="en-US" sz="4000" i="1">
                                  <a:latin typeface="Cambria Math" panose="02040503050406030204" pitchFamily="18" charset="0"/>
                                  <a:ea typeface="Times New Roman" panose="02020603050405020304" pitchFamily="18" charset="0"/>
                                </a:rPr>
                              </m:ctrlPr>
                            </m:dPr>
                            <m:e>
                              <m:sSup>
                                <m:sSupPr>
                                  <m:ctrlPr>
                                    <a:rPr lang="en-US" sz="4000" i="1">
                                      <a:latin typeface="Cambria Math" panose="02040503050406030204" pitchFamily="18" charset="0"/>
                                      <a:ea typeface="Times New Roman" panose="02020603050405020304" pitchFamily="18" charset="0"/>
                                    </a:rPr>
                                  </m:ctrlPr>
                                </m:sSupPr>
                                <m:e>
                                  <m:sSub>
                                    <m:sSubPr>
                                      <m:ctrlPr>
                                        <a:rPr lang="en-US" sz="4000" i="1">
                                          <a:latin typeface="Cambria Math" panose="02040503050406030204" pitchFamily="18" charset="0"/>
                                          <a:ea typeface="Times New Roman" panose="02020603050405020304" pitchFamily="18" charset="0"/>
                                        </a:rPr>
                                      </m:ctrlPr>
                                    </m:sSubPr>
                                    <m:e>
                                      <m:r>
                                        <a:rPr lang="en-CA" sz="4000">
                                          <a:latin typeface="Cambria Math" panose="02040503050406030204" pitchFamily="18" charset="0"/>
                                          <a:ea typeface="Times New Roman" panose="02020603050405020304" pitchFamily="18" charset="0"/>
                                        </a:rPr>
                                        <m:t>𝑖𝑑𝑥</m:t>
                                      </m:r>
                                    </m:e>
                                    <m:sub>
                                      <m:r>
                                        <a:rPr lang="en-CA" sz="4000">
                                          <a:latin typeface="Cambria Math" panose="02040503050406030204" pitchFamily="18" charset="0"/>
                                          <a:ea typeface="Times New Roman" panose="02020603050405020304" pitchFamily="18" charset="0"/>
                                        </a:rPr>
                                        <m:t>𝐷𝑄</m:t>
                                      </m:r>
                                    </m:sub>
                                  </m:sSub>
                                </m:e>
                                <m:sup>
                                  <m:r>
                                    <a:rPr lang="en-CA" sz="4000">
                                      <a:latin typeface="Cambria Math" panose="02040503050406030204" pitchFamily="18" charset="0"/>
                                      <a:ea typeface="Times New Roman" panose="02020603050405020304" pitchFamily="18" charset="0"/>
                                    </a:rPr>
                                    <m:t>′</m:t>
                                  </m:r>
                                </m:sup>
                              </m:sSup>
                            </m:e>
                          </m:d>
                        </m:e>
                      </m:d>
                      <m:r>
                        <a:rPr lang="en-US" sz="4000">
                          <a:latin typeface="Cambria Math" panose="02040503050406030204" pitchFamily="18" charset="0"/>
                          <a:ea typeface="Times New Roman" panose="02020603050405020304" pitchFamily="18" charset="0"/>
                        </a:rPr>
                        <m:t>≫10    </m:t>
                      </m:r>
                      <m:r>
                        <a:rPr lang="en-US" sz="4000">
                          <a:latin typeface="Cambria Math" panose="02040503050406030204" pitchFamily="18" charset="0"/>
                          <a:ea typeface="Times New Roman" panose="02020603050405020304" pitchFamily="18" charset="0"/>
                        </a:rPr>
                        <m:t>𝑖𝑓</m:t>
                      </m:r>
                      <m:r>
                        <a:rPr lang="en-US" sz="4000">
                          <a:latin typeface="Cambria Math" panose="02040503050406030204" pitchFamily="18" charset="0"/>
                          <a:ea typeface="Times New Roman" panose="02020603050405020304" pitchFamily="18" charset="0"/>
                        </a:rPr>
                        <m:t>  </m:t>
                      </m:r>
                      <m:d>
                        <m:dPr>
                          <m:begChr m:val="|"/>
                          <m:endChr m:val="|"/>
                          <m:ctrlPr>
                            <a:rPr lang="en-US" sz="4000" i="1">
                              <a:latin typeface="Cambria Math" panose="02040503050406030204" pitchFamily="18" charset="0"/>
                              <a:ea typeface="Times New Roman" panose="02020603050405020304" pitchFamily="18" charset="0"/>
                            </a:rPr>
                          </m:ctrlPr>
                        </m:dPr>
                        <m:e>
                          <m:r>
                            <m:rPr>
                              <m:sty m:val="p"/>
                            </m:rPr>
                            <a:rPr lang="en-US" sz="4000">
                              <a:latin typeface="Cambria Math" panose="02040503050406030204" pitchFamily="18" charset="0"/>
                              <a:ea typeface="Times New Roman" panose="02020603050405020304" pitchFamily="18" charset="0"/>
                            </a:rPr>
                            <m:t>T</m:t>
                          </m:r>
                        </m:e>
                      </m:d>
                      <m:r>
                        <a:rPr lang="en-US" sz="4000">
                          <a:latin typeface="Cambria Math" panose="02040503050406030204" pitchFamily="18" charset="0"/>
                          <a:ea typeface="Times New Roman" panose="02020603050405020304" pitchFamily="18" charset="0"/>
                        </a:rPr>
                        <m:t>&gt;</m:t>
                      </m:r>
                      <m:d>
                        <m:dPr>
                          <m:begChr m:val="|"/>
                          <m:endChr m:val="|"/>
                          <m:ctrlPr>
                            <a:rPr lang="en-US" sz="4000" i="1">
                              <a:latin typeface="Cambria Math" panose="02040503050406030204" pitchFamily="18" charset="0"/>
                              <a:ea typeface="Times New Roman" panose="02020603050405020304" pitchFamily="18" charset="0"/>
                            </a:rPr>
                          </m:ctrlPr>
                        </m:dPr>
                        <m:e>
                          <m:sSub>
                            <m:sSubPr>
                              <m:ctrlPr>
                                <a:rPr lang="en-US" sz="4000" i="1">
                                  <a:latin typeface="Cambria Math" panose="02040503050406030204" pitchFamily="18" charset="0"/>
                                  <a:ea typeface="Times New Roman" panose="02020603050405020304" pitchFamily="18" charset="0"/>
                                </a:rPr>
                              </m:ctrlPr>
                            </m:sSubPr>
                            <m:e>
                              <m:r>
                                <a:rPr lang="en-CA" sz="4000">
                                  <a:latin typeface="Cambria Math" panose="02040503050406030204" pitchFamily="18" charset="0"/>
                                  <a:ea typeface="Times New Roman" panose="02020603050405020304" pitchFamily="18" charset="0"/>
                                </a:rPr>
                                <m:t>𝑖𝑑𝑥</m:t>
                              </m:r>
                            </m:e>
                            <m:sub>
                              <m:r>
                                <a:rPr lang="en-CA" sz="4000">
                                  <a:latin typeface="Cambria Math" panose="02040503050406030204" pitchFamily="18" charset="0"/>
                                  <a:ea typeface="Times New Roman" panose="02020603050405020304" pitchFamily="18" charset="0"/>
                                </a:rPr>
                                <m:t>𝐷𝑄</m:t>
                              </m:r>
                            </m:sub>
                          </m:sSub>
                        </m:e>
                      </m:d>
                      <m:r>
                        <a:rPr lang="en-US" sz="4000">
                          <a:latin typeface="Cambria Math" panose="02040503050406030204" pitchFamily="18" charset="0"/>
                          <a:ea typeface="Times New Roman" panose="02020603050405020304" pitchFamily="18" charset="0"/>
                        </a:rPr>
                        <m:t>&gt;0</m:t>
                      </m:r>
                    </m:oMath>
                  </m:oMathPara>
                </a14:m>
                <a:endParaRPr lang="en-US" sz="4000" dirty="0">
                  <a:latin typeface="Times New Roman" panose="02020603050405020304" pitchFamily="18" charset="0"/>
                  <a:ea typeface="Times New Roman" panose="02020603050405020304" pitchFamily="18" charset="0"/>
                </a:endParaRPr>
              </a:p>
              <a:p>
                <a:pPr marL="0" marR="0">
                  <a:spcBef>
                    <a:spcPts val="0"/>
                  </a:spcBef>
                  <a:spcAft>
                    <a:spcPts val="0"/>
                  </a:spcAft>
                </a:pPr>
                <a:r>
                  <a:rPr lang="en-CA" sz="3600" dirty="0">
                    <a:latin typeface="Times New Roman" panose="02020603050405020304" pitchFamily="18" charset="0"/>
                    <a:ea typeface="Times New Roman" panose="02020603050405020304" pitchFamily="18" charset="0"/>
                  </a:rPr>
                  <a:t>where </a:t>
                </a:r>
                <a14:m>
                  <m:oMath xmlns:m="http://schemas.openxmlformats.org/officeDocument/2006/math">
                    <m:acc>
                      <m:accPr>
                        <m:chr m:val="̂"/>
                        <m:ctrlPr>
                          <a:rPr lang="en-US" sz="3600" i="1">
                            <a:latin typeface="Cambria Math" panose="02040503050406030204" pitchFamily="18" charset="0"/>
                            <a:ea typeface="Times New Roman" panose="02020603050405020304" pitchFamily="18" charset="0"/>
                          </a:rPr>
                        </m:ctrlPr>
                      </m:accPr>
                      <m:e>
                        <m:r>
                          <a:rPr lang="en-CA" sz="3600">
                            <a:latin typeface="Cambria Math" panose="02040503050406030204" pitchFamily="18" charset="0"/>
                            <a:ea typeface="Times New Roman" panose="02020603050405020304" pitchFamily="18" charset="0"/>
                          </a:rPr>
                          <m:t>𝑥</m:t>
                        </m:r>
                      </m:e>
                    </m:acc>
                  </m:oMath>
                </a14:m>
                <a:r>
                  <a:rPr lang="en-CA" sz="3600" dirty="0">
                    <a:latin typeface="Times New Roman" panose="02020603050405020304" pitchFamily="18" charset="0"/>
                    <a:ea typeface="Times New Roman" panose="02020603050405020304" pitchFamily="18" charset="0"/>
                  </a:rPr>
                  <a:t> is the dequantized coefficient,  </a:t>
                </a:r>
                <a14:m>
                  <m:oMath xmlns:m="http://schemas.openxmlformats.org/officeDocument/2006/math">
                    <m:d>
                      <m:dPr>
                        <m:begChr m:val="|"/>
                        <m:endChr m:val="|"/>
                        <m:ctrlPr>
                          <a:rPr lang="en-US" sz="3600" i="1">
                            <a:latin typeface="Cambria Math" panose="02040503050406030204" pitchFamily="18" charset="0"/>
                            <a:ea typeface="Times New Roman" panose="02020603050405020304" pitchFamily="18" charset="0"/>
                          </a:rPr>
                        </m:ctrlPr>
                      </m:dPr>
                      <m:e>
                        <m:r>
                          <a:rPr lang="en-CA" sz="3600">
                            <a:latin typeface="Cambria Math" panose="02040503050406030204" pitchFamily="18" charset="0"/>
                            <a:ea typeface="Times New Roman" panose="02020603050405020304" pitchFamily="18" charset="0"/>
                          </a:rPr>
                          <m:t>𝑇</m:t>
                        </m:r>
                      </m:e>
                    </m:d>
                  </m:oMath>
                </a14:m>
                <a:r>
                  <a:rPr lang="en-CA" sz="3600" dirty="0">
                    <a:latin typeface="Times New Roman" panose="02020603050405020304" pitchFamily="18" charset="0"/>
                    <a:ea typeface="Times New Roman" panose="02020603050405020304" pitchFamily="18" charset="0"/>
                  </a:rPr>
                  <a:t> is the size of the lookup table, </a:t>
                </a:r>
                <a14:m>
                  <m:oMath xmlns:m="http://schemas.openxmlformats.org/officeDocument/2006/math">
                    <m:sSup>
                      <m:sSupPr>
                        <m:ctrlPr>
                          <a:rPr lang="en-US" sz="3600" i="1">
                            <a:latin typeface="Cambria Math" panose="02040503050406030204" pitchFamily="18" charset="0"/>
                            <a:ea typeface="Times New Roman" panose="02020603050405020304" pitchFamily="18" charset="0"/>
                          </a:rPr>
                        </m:ctrlPr>
                      </m:sSupPr>
                      <m:e>
                        <m:r>
                          <a:rPr lang="en-CA" sz="3600">
                            <a:latin typeface="Cambria Math" panose="02040503050406030204" pitchFamily="18" charset="0"/>
                            <a:ea typeface="Times New Roman" panose="02020603050405020304" pitchFamily="18" charset="0"/>
                          </a:rPr>
                          <m:t>𝑄</m:t>
                        </m:r>
                      </m:e>
                      <m:sup>
                        <m:r>
                          <a:rPr lang="en-CA" sz="3600">
                            <a:latin typeface="Cambria Math" panose="02040503050406030204" pitchFamily="18" charset="0"/>
                            <a:ea typeface="Times New Roman" panose="02020603050405020304" pitchFamily="18" charset="0"/>
                          </a:rPr>
                          <m:t>−1</m:t>
                        </m:r>
                      </m:sup>
                    </m:sSup>
                    <m:d>
                      <m:dPr>
                        <m:ctrlPr>
                          <a:rPr lang="en-US" sz="3600" i="1">
                            <a:latin typeface="Cambria Math" panose="02040503050406030204" pitchFamily="18" charset="0"/>
                            <a:ea typeface="Times New Roman" panose="02020603050405020304" pitchFamily="18" charset="0"/>
                          </a:rPr>
                        </m:ctrlPr>
                      </m:dPr>
                      <m:e>
                        <m:sSub>
                          <m:sSubPr>
                            <m:ctrlPr>
                              <a:rPr lang="en-US" sz="3600" i="1">
                                <a:latin typeface="Cambria Math" panose="02040503050406030204" pitchFamily="18" charset="0"/>
                                <a:ea typeface="Times New Roman" panose="02020603050405020304" pitchFamily="18" charset="0"/>
                              </a:rPr>
                            </m:ctrlPr>
                          </m:sSubPr>
                          <m:e>
                            <m:r>
                              <a:rPr lang="en-CA" sz="3600">
                                <a:latin typeface="Cambria Math" panose="02040503050406030204" pitchFamily="18" charset="0"/>
                                <a:ea typeface="Times New Roman" panose="02020603050405020304" pitchFamily="18" charset="0"/>
                              </a:rPr>
                              <m:t>𝑖𝑑𝑥</m:t>
                            </m:r>
                          </m:e>
                          <m:sub>
                            <m:r>
                              <a:rPr lang="en-CA" sz="3600">
                                <a:latin typeface="Cambria Math" panose="02040503050406030204" pitchFamily="18" charset="0"/>
                                <a:ea typeface="Times New Roman" panose="02020603050405020304" pitchFamily="18" charset="0"/>
                              </a:rPr>
                              <m:t>𝐷𝑄</m:t>
                            </m:r>
                          </m:sub>
                        </m:sSub>
                      </m:e>
                    </m:d>
                  </m:oMath>
                </a14:m>
                <a:r>
                  <a:rPr lang="en-CA" sz="3600" dirty="0">
                    <a:latin typeface="Times New Roman" panose="02020603050405020304" pitchFamily="18" charset="0"/>
                    <a:ea typeface="Times New Roman" panose="02020603050405020304" pitchFamily="18" charset="0"/>
                  </a:rPr>
                  <a:t> is the dequantized value,</a:t>
                </a:r>
                <a14:m>
                  <m:oMath xmlns:m="http://schemas.openxmlformats.org/officeDocument/2006/math">
                    <m:r>
                      <a:rPr lang="en-US" sz="3600">
                        <a:latin typeface="Cambria Math" panose="02040503050406030204" pitchFamily="18" charset="0"/>
                        <a:ea typeface="Times New Roman" panose="02020603050405020304" pitchFamily="18" charset="0"/>
                      </a:rPr>
                      <m:t>  </m:t>
                    </m:r>
                    <m:sSup>
                      <m:sSupPr>
                        <m:ctrlPr>
                          <a:rPr lang="en-US" sz="3600" i="1">
                            <a:latin typeface="Cambria Math" panose="02040503050406030204" pitchFamily="18" charset="0"/>
                            <a:ea typeface="Times New Roman" panose="02020603050405020304" pitchFamily="18" charset="0"/>
                          </a:rPr>
                        </m:ctrlPr>
                      </m:sSupPr>
                      <m:e>
                        <m:sSub>
                          <m:sSubPr>
                            <m:ctrlPr>
                              <a:rPr lang="en-US" sz="3600" i="1">
                                <a:latin typeface="Cambria Math" panose="02040503050406030204" pitchFamily="18" charset="0"/>
                                <a:ea typeface="Times New Roman" panose="02020603050405020304" pitchFamily="18" charset="0"/>
                              </a:rPr>
                            </m:ctrlPr>
                          </m:sSubPr>
                          <m:e>
                            <m:r>
                              <a:rPr lang="en-CA" sz="3600">
                                <a:latin typeface="Cambria Math" panose="02040503050406030204" pitchFamily="18" charset="0"/>
                                <a:ea typeface="Times New Roman" panose="02020603050405020304" pitchFamily="18" charset="0"/>
                              </a:rPr>
                              <m:t>𝑖𝑑𝑥</m:t>
                            </m:r>
                          </m:e>
                          <m:sub>
                            <m:r>
                              <a:rPr lang="en-CA" sz="3600">
                                <a:latin typeface="Cambria Math" panose="02040503050406030204" pitchFamily="18" charset="0"/>
                                <a:ea typeface="Times New Roman" panose="02020603050405020304" pitchFamily="18" charset="0"/>
                              </a:rPr>
                              <m:t>𝐷𝑄</m:t>
                            </m:r>
                          </m:sub>
                        </m:sSub>
                      </m:e>
                      <m:sup>
                        <m:r>
                          <a:rPr lang="en-CA" sz="3600">
                            <a:latin typeface="Cambria Math" panose="02040503050406030204" pitchFamily="18" charset="0"/>
                            <a:ea typeface="Times New Roman" panose="02020603050405020304" pitchFamily="18" charset="0"/>
                          </a:rPr>
                          <m:t>′</m:t>
                        </m:r>
                      </m:sup>
                    </m:sSup>
                    <m:r>
                      <a:rPr lang="en-US" sz="3600">
                        <a:latin typeface="Cambria Math" panose="02040503050406030204" pitchFamily="18" charset="0"/>
                        <a:ea typeface="Times New Roman" panose="02020603050405020304" pitchFamily="18" charset="0"/>
                      </a:rPr>
                      <m:t>=</m:t>
                    </m:r>
                    <m:sSub>
                      <m:sSubPr>
                        <m:ctrlPr>
                          <a:rPr lang="en-US" sz="3600" i="1">
                            <a:latin typeface="Cambria Math" panose="02040503050406030204" pitchFamily="18" charset="0"/>
                            <a:ea typeface="Times New Roman" panose="02020603050405020304" pitchFamily="18" charset="0"/>
                          </a:rPr>
                        </m:ctrlPr>
                      </m:sSubPr>
                      <m:e>
                        <m:r>
                          <a:rPr lang="en-CA" sz="3600">
                            <a:latin typeface="Cambria Math" panose="02040503050406030204" pitchFamily="18" charset="0"/>
                            <a:ea typeface="Times New Roman" panose="02020603050405020304" pitchFamily="18" charset="0"/>
                          </a:rPr>
                          <m:t>𝑖𝑑𝑥</m:t>
                        </m:r>
                      </m:e>
                      <m:sub>
                        <m:r>
                          <a:rPr lang="en-CA" sz="3600">
                            <a:latin typeface="Cambria Math" panose="02040503050406030204" pitchFamily="18" charset="0"/>
                            <a:ea typeface="Times New Roman" panose="02020603050405020304" pitchFamily="18" charset="0"/>
                          </a:rPr>
                          <m:t>𝐷𝑄</m:t>
                        </m:r>
                      </m:sub>
                    </m:sSub>
                    <m:r>
                      <a:rPr lang="en-US" sz="3600">
                        <a:latin typeface="Cambria Math" panose="02040503050406030204" pitchFamily="18" charset="0"/>
                        <a:ea typeface="Times New Roman" panose="02020603050405020304" pitchFamily="18" charset="0"/>
                      </a:rPr>
                      <m:t>+(</m:t>
                    </m:r>
                    <m:sSub>
                      <m:sSubPr>
                        <m:ctrlPr>
                          <a:rPr lang="en-US" sz="3600" i="1">
                            <a:latin typeface="Cambria Math" panose="02040503050406030204" pitchFamily="18" charset="0"/>
                            <a:ea typeface="Times New Roman" panose="02020603050405020304" pitchFamily="18" charset="0"/>
                          </a:rPr>
                        </m:ctrlPr>
                      </m:sSubPr>
                      <m:e>
                        <m:r>
                          <a:rPr lang="en-CA" sz="3600">
                            <a:latin typeface="Cambria Math" panose="02040503050406030204" pitchFamily="18" charset="0"/>
                            <a:ea typeface="Times New Roman" panose="02020603050405020304" pitchFamily="18" charset="0"/>
                          </a:rPr>
                          <m:t>𝑖𝑑𝑥</m:t>
                        </m:r>
                      </m:e>
                      <m:sub>
                        <m:r>
                          <a:rPr lang="en-CA" sz="3600">
                            <a:latin typeface="Cambria Math" panose="02040503050406030204" pitchFamily="18" charset="0"/>
                            <a:ea typeface="Times New Roman" panose="02020603050405020304" pitchFamily="18" charset="0"/>
                          </a:rPr>
                          <m:t>𝐷𝑄</m:t>
                        </m:r>
                      </m:sub>
                    </m:sSub>
                    <m:r>
                      <a:rPr lang="en-US" sz="3600">
                        <a:latin typeface="Cambria Math" panose="02040503050406030204" pitchFamily="18" charset="0"/>
                        <a:ea typeface="Times New Roman" panose="02020603050405020304" pitchFamily="18" charset="0"/>
                      </a:rPr>
                      <m:t>&gt;0 ?1:−1)</m:t>
                    </m:r>
                  </m:oMath>
                </a14:m>
                <a:r>
                  <a:rPr lang="en-US" sz="3600" dirty="0">
                    <a:latin typeface="Times New Roman" panose="02020603050405020304" pitchFamily="18" charset="0"/>
                    <a:ea typeface="Times New Roman" panose="02020603050405020304" pitchFamily="18" charset="0"/>
                  </a:rPr>
                  <a:t>. </a:t>
                </a:r>
                <a14:m>
                  <m:oMath xmlns:m="http://schemas.openxmlformats.org/officeDocument/2006/math">
                    <m:r>
                      <a:rPr lang="en-US" sz="3600">
                        <a:latin typeface="Cambria Math" panose="02040503050406030204" pitchFamily="18" charset="0"/>
                        <a:ea typeface="Times New Roman" panose="02020603050405020304" pitchFamily="18" charset="0"/>
                      </a:rPr>
                      <m:t>𝑇</m:t>
                    </m:r>
                    <m:d>
                      <m:dPr>
                        <m:begChr m:val="["/>
                        <m:endChr m:val="]"/>
                        <m:ctrlPr>
                          <a:rPr lang="en-US" sz="3600" i="1">
                            <a:latin typeface="Cambria Math" panose="02040503050406030204" pitchFamily="18" charset="0"/>
                            <a:ea typeface="Times New Roman" panose="02020603050405020304" pitchFamily="18" charset="0"/>
                          </a:rPr>
                        </m:ctrlPr>
                      </m:dPr>
                      <m:e>
                        <m:r>
                          <a:rPr lang="en-US" sz="3600">
                            <a:latin typeface="Cambria Math" panose="02040503050406030204" pitchFamily="18" charset="0"/>
                            <a:ea typeface="Times New Roman" panose="02020603050405020304" pitchFamily="18" charset="0"/>
                          </a:rPr>
                          <m:t>64</m:t>
                        </m:r>
                      </m:e>
                    </m:d>
                    <m:r>
                      <a:rPr lang="en-US" sz="3600" b="0" i="0" smtClean="0">
                        <a:latin typeface="Cambria Math" panose="02040503050406030204" pitchFamily="18" charset="0"/>
                        <a:ea typeface="Times New Roman" panose="02020603050405020304" pitchFamily="18" charset="0"/>
                      </a:rPr>
                      <m:t>=[</m:t>
                    </m:r>
                    <m:r>
                      <a:rPr lang="en-US" sz="3600">
                        <a:latin typeface="Cambria Math" panose="02040503050406030204" pitchFamily="18" charset="0"/>
                        <a:ea typeface="Times New Roman" panose="02020603050405020304" pitchFamily="18" charset="0"/>
                      </a:rPr>
                      <m:t>0,63, 31, 21, 15, 12, 10, 9, 7, 7, 6, 5, 5, 4, 4, 4, 3, …, 3, 2, …2, 2, 1,…,1]</m:t>
                    </m:r>
                  </m:oMath>
                </a14:m>
                <a:r>
                  <a:rPr lang="en-US" sz="3600" dirty="0">
                    <a:latin typeface="Times New Roman" panose="02020603050405020304" pitchFamily="18" charset="0"/>
                    <a:ea typeface="Times New Roman" panose="02020603050405020304" pitchFamily="18" charset="0"/>
                  </a:rPr>
                  <a:t>.</a:t>
                </a:r>
              </a:p>
            </p:txBody>
          </p:sp>
        </mc:Choice>
        <mc:Fallback>
          <p:sp>
            <p:nvSpPr>
              <p:cNvPr id="3" name="Text Placeholder 2">
                <a:extLst>
                  <a:ext uri="{FF2B5EF4-FFF2-40B4-BE49-F238E27FC236}">
                    <a16:creationId xmlns:a16="http://schemas.microsoft.com/office/drawing/2014/main" id="{E99D77FE-0DC5-A532-F973-E827208DD944}"/>
                  </a:ext>
                </a:extLst>
              </p:cNvPr>
              <p:cNvSpPr>
                <a:spLocks noGrp="1" noRot="1" noChangeAspect="1" noMove="1" noResize="1" noEditPoints="1" noAdjustHandles="1" noChangeArrowheads="1" noChangeShapeType="1" noTextEdit="1"/>
              </p:cNvSpPr>
              <p:nvPr>
                <p:ph type="body" sz="quarter" idx="10"/>
              </p:nvPr>
            </p:nvSpPr>
            <p:spPr>
              <a:xfrm>
                <a:off x="776507" y="1188720"/>
                <a:ext cx="22841774" cy="11688590"/>
              </a:xfrm>
              <a:blipFill>
                <a:blip r:embed="rId2"/>
                <a:stretch>
                  <a:fillRect l="-833" r="-1444"/>
                </a:stretch>
              </a:blipFill>
            </p:spPr>
            <p:txBody>
              <a:bodyPr/>
              <a:lstStyle/>
              <a:p>
                <a:r>
                  <a:rPr lang="en-US">
                    <a:noFill/>
                  </a:rPr>
                  <a:t> </a:t>
                </a:r>
              </a:p>
            </p:txBody>
          </p:sp>
        </mc:Fallback>
      </mc:AlternateContent>
      <p:sp>
        <p:nvSpPr>
          <p:cNvPr id="4" name="Text Placeholder 3">
            <a:extLst>
              <a:ext uri="{FF2B5EF4-FFF2-40B4-BE49-F238E27FC236}">
                <a16:creationId xmlns:a16="http://schemas.microsoft.com/office/drawing/2014/main" id="{616DD317-D679-4A1D-FBE9-53A911A7A2E4}"/>
              </a:ext>
            </a:extLst>
          </p:cNvPr>
          <p:cNvSpPr>
            <a:spLocks noGrp="1"/>
          </p:cNvSpPr>
          <p:nvPr>
            <p:ph type="body" sz="quarter" idx="11"/>
          </p:nvPr>
        </p:nvSpPr>
        <p:spPr/>
        <p:txBody>
          <a:bodyPr/>
          <a:lstStyle/>
          <a:p>
            <a:r>
              <a:rPr lang="en-US" dirty="0"/>
              <a:t>JVET-AH0063</a:t>
            </a:r>
          </a:p>
        </p:txBody>
      </p:sp>
      <p:pic>
        <p:nvPicPr>
          <p:cNvPr id="5" name="Picture 4" descr="A diagram of numbers and letters&#10;&#10;Description automatically generated">
            <a:extLst>
              <a:ext uri="{FF2B5EF4-FFF2-40B4-BE49-F238E27FC236}">
                <a16:creationId xmlns:a16="http://schemas.microsoft.com/office/drawing/2014/main" id="{AF4D1567-AC37-B376-4791-01565686B1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6880" y="1988821"/>
            <a:ext cx="13350240" cy="3120042"/>
          </a:xfrm>
          <a:prstGeom prst="rect">
            <a:avLst/>
          </a:prstGeom>
        </p:spPr>
      </p:pic>
    </p:spTree>
    <p:extLst>
      <p:ext uri="{BB962C8B-B14F-4D97-AF65-F5344CB8AC3E}">
        <p14:creationId xmlns:p14="http://schemas.microsoft.com/office/powerpoint/2010/main" val="2166223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36202-6AA7-EB96-BAD4-5DAFFC6C8DD3}"/>
              </a:ext>
            </a:extLst>
          </p:cNvPr>
          <p:cNvSpPr>
            <a:spLocks noGrp="1"/>
          </p:cNvSpPr>
          <p:nvPr>
            <p:ph type="title"/>
          </p:nvPr>
        </p:nvSpPr>
        <p:spPr/>
        <p:txBody>
          <a:bodyPr/>
          <a:lstStyle/>
          <a:p>
            <a:r>
              <a:rPr lang="en-US" dirty="0"/>
              <a:t>Proposal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37D179A-7429-7585-69A4-B670C9AD854F}"/>
                  </a:ext>
                </a:extLst>
              </p:cNvPr>
              <p:cNvSpPr>
                <a:spLocks noGrp="1"/>
              </p:cNvSpPr>
              <p:nvPr>
                <p:ph type="body" sz="quarter" idx="10"/>
              </p:nvPr>
            </p:nvSpPr>
            <p:spPr>
              <a:xfrm>
                <a:off x="1050826" y="1701209"/>
                <a:ext cx="22841774" cy="11176101"/>
              </a:xfrm>
            </p:spPr>
            <p:txBody>
              <a:bodyPr>
                <a:normAutofit fontScale="77500" lnSpcReduction="20000"/>
              </a:bodyPr>
              <a:lstStyle/>
              <a:p>
                <a:pPr marL="685800" indent="-685800">
                  <a:buFont typeface="Arial" panose="020B0604020202020204" pitchFamily="34" charset="0"/>
                  <a:buChar char="•"/>
                </a:pPr>
                <a:r>
                  <a:rPr lang="en-CA" sz="5200" dirty="0">
                    <a:effectLst/>
                    <a:latin typeface="Times New Roman" panose="02020603050405020304" pitchFamily="18" charset="0"/>
                    <a:ea typeface="Times New Roman" panose="02020603050405020304" pitchFamily="18" charset="0"/>
                    <a:cs typeface="Times New Roman" panose="02020603050405020304" pitchFamily="18" charset="0"/>
                  </a:rPr>
                  <a:t>Applying the quantization center shifting in the transform skip mode.</a:t>
                </a:r>
                <a:r>
                  <a:rPr lang="en-US" sz="5200" dirty="0">
                    <a:effectLst/>
                    <a:latin typeface="Times New Roman" panose="02020603050405020304" pitchFamily="18" charset="0"/>
                    <a:cs typeface="Times New Roman" panose="02020603050405020304" pitchFamily="18" charset="0"/>
                  </a:rPr>
                  <a:t> </a:t>
                </a:r>
              </a:p>
              <a:p>
                <a:pPr marL="685800" indent="-685800">
                  <a:buFont typeface="Arial" panose="020B0604020202020204" pitchFamily="34" charset="0"/>
                  <a:buChar char="•"/>
                </a:pPr>
                <a:endParaRPr lang="en-CA" sz="5200" dirty="0">
                  <a:latin typeface="Times New Roman" panose="02020603050405020304" pitchFamily="18" charset="0"/>
                  <a:cs typeface="Times New Roman" panose="02020603050405020304" pitchFamily="18" charset="0"/>
                </a:endParaRPr>
              </a:p>
              <a:p>
                <a:pPr marL="685800" indent="-685800">
                  <a:buFont typeface="Arial" panose="020B0604020202020204" pitchFamily="34" charset="0"/>
                  <a:buChar char="•"/>
                </a:pPr>
                <a:r>
                  <a:rPr lang="en-CA" sz="5200" dirty="0">
                    <a:latin typeface="Times New Roman" panose="02020603050405020304" pitchFamily="18" charset="0"/>
                    <a:cs typeface="Times New Roman" panose="02020603050405020304" pitchFamily="18" charset="0"/>
                  </a:rPr>
                  <a:t>The quantization level from Q0 and Q1 instead of quantization index of DQ is proposed to derive the shifting amount;</a:t>
                </a:r>
              </a:p>
              <a:p>
                <a:pPr marL="685800" indent="-685800">
                  <a:buFont typeface="Arial" panose="020B0604020202020204" pitchFamily="34" charset="0"/>
                  <a:buChar char="•"/>
                </a:pPr>
                <a:endParaRPr lang="en-CA" sz="5200" dirty="0">
                  <a:latin typeface="Times New Roman" panose="02020603050405020304" pitchFamily="18" charset="0"/>
                  <a:cs typeface="Times New Roman" panose="02020603050405020304" pitchFamily="18" charset="0"/>
                </a:endParaRPr>
              </a:p>
              <a:p>
                <a:pPr marL="685800" indent="-685800">
                  <a:buFont typeface="Arial" panose="020B0604020202020204" pitchFamily="34" charset="0"/>
                  <a:buChar char="•"/>
                </a:pPr>
                <a:r>
                  <a:rPr lang="en-CA" sz="5200" dirty="0">
                    <a:latin typeface="Times New Roman" panose="02020603050405020304" pitchFamily="18" charset="0"/>
                    <a:cs typeface="Times New Roman" panose="02020603050405020304" pitchFamily="18" charset="0"/>
                  </a:rPr>
                  <a:t>Because the dequantization value of Q1 is smaller than that of Q0 for the same quantization level due to DQ, this contribution proposes to use different sizes of tables for Q1 and Q0 to compensate this. </a:t>
                </a:r>
                <a:endParaRPr lang="en-US" sz="5200" dirty="0">
                  <a:latin typeface="Times New Roman" panose="02020603050405020304" pitchFamily="18" charset="0"/>
                  <a:cs typeface="Times New Roman" panose="02020603050405020304" pitchFamily="18" charset="0"/>
                </a:endParaRPr>
              </a:p>
              <a:p>
                <a:pPr algn="ctr"/>
                <a14:m>
                  <m:oMath xmlns:m="http://schemas.openxmlformats.org/officeDocument/2006/math">
                    <m:acc>
                      <m:accPr>
                        <m:chr m:val="̂"/>
                        <m:ctrlPr>
                          <a:rPr lang="en-US" sz="5200" b="1" i="1" smtClean="0">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en-US" sz="5200" b="1" i="1">
                            <a:effectLst/>
                            <a:latin typeface="Cambria Math" panose="02040503050406030204" pitchFamily="18" charset="0"/>
                            <a:ea typeface="Times New Roman" panose="02020603050405020304" pitchFamily="18" charset="0"/>
                            <a:cs typeface="Times New Roman" panose="02020603050405020304" pitchFamily="18" charset="0"/>
                          </a:rPr>
                          <m:t>𝒙</m:t>
                        </m:r>
                      </m:e>
                    </m:acc>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5200" i="1">
                            <a:effectLst/>
                            <a:latin typeface="Cambria Math" panose="02040503050406030204" pitchFamily="18" charset="0"/>
                            <a:ea typeface="MS Mincho" panose="02020609040205080304" pitchFamily="49" charset="-128"/>
                            <a:cs typeface="Times New Roman" panose="02020603050405020304" pitchFamily="18" charset="0"/>
                          </a:rPr>
                        </m:ctrlPr>
                      </m:dPr>
                      <m:e>
                        <m:d>
                          <m:dPr>
                            <m:ctrlPr>
                              <a:rPr lang="en-US" sz="5200" i="1">
                                <a:effectLst/>
                                <a:latin typeface="Cambria Math" panose="02040503050406030204" pitchFamily="18" charset="0"/>
                                <a:ea typeface="MS Mincho" panose="02020609040205080304" pitchFamily="49" charset="-128"/>
                                <a:cs typeface="Times New Roman" panose="02020603050405020304" pitchFamily="18" charset="0"/>
                              </a:rPr>
                            </m:ctrlPr>
                          </m:dPr>
                          <m:e>
                            <m:r>
                              <a:rPr lang="en-US" sz="5200">
                                <a:effectLst/>
                                <a:latin typeface="Cambria Math" panose="02040503050406030204" pitchFamily="18" charset="0"/>
                                <a:ea typeface="MS Mincho" panose="02020609040205080304" pitchFamily="49" charset="-128"/>
                                <a:cs typeface="Times New Roman" panose="02020603050405020304" pitchFamily="18" charset="0"/>
                              </a:rPr>
                              <m:t>1024</m:t>
                            </m:r>
                            <m:r>
                              <a:rPr lang="en-US" sz="5200" i="1">
                                <a:effectLst/>
                                <a:latin typeface="Cambria Math" panose="02040503050406030204" pitchFamily="18" charset="0"/>
                                <a:ea typeface="MS Mincho" panose="02020609040205080304" pitchFamily="49" charset="-128"/>
                                <a:cs typeface="Times New Roman" panose="02020603050405020304" pitchFamily="18" charset="0"/>
                              </a:rPr>
                              <m:t>−</m:t>
                            </m:r>
                            <m:sSub>
                              <m:sSubPr>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𝑇</m:t>
                                </m:r>
                              </m:e>
                              <m:sub>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𝑖</m:t>
                                </m:r>
                              </m:sub>
                            </m:sSub>
                            <m:d>
                              <m:dPr>
                                <m:begChr m:val="["/>
                                <m:endChr m:val="]"/>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dPr>
                              <m:e>
                                <m:d>
                                  <m:dPr>
                                    <m:begChr m:val="|"/>
                                    <m:endChr m:val="|"/>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e>
                                </m:d>
                              </m:e>
                            </m:d>
                          </m:e>
                        </m:d>
                        <m:r>
                          <a:rPr lang="en-US" sz="5200" i="1">
                            <a:effectLst/>
                            <a:latin typeface="Cambria Math" panose="02040503050406030204" pitchFamily="18" charset="0"/>
                            <a:ea typeface="MS Mincho" panose="02020609040205080304" pitchFamily="49" charset="-128"/>
                            <a:cs typeface="Times New Roman" panose="02020603050405020304" pitchFamily="18" charset="0"/>
                          </a:rPr>
                          <m:t>∗</m:t>
                        </m:r>
                        <m:sSubSup>
                          <m:sSubSupPr>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𝑄</m:t>
                            </m:r>
                          </m:e>
                          <m:sub>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𝑖</m:t>
                            </m:r>
                          </m:sub>
                          <m:sup>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−1</m:t>
                            </m:r>
                          </m:sup>
                        </m:sSubSup>
                        <m:r>
                          <a:rPr lang="en-US" sz="5200">
                            <a:effectLst/>
                            <a:latin typeface="Cambria Math" panose="02040503050406030204" pitchFamily="18" charset="0"/>
                            <a:ea typeface="MS Mincho" panose="02020609040205080304" pitchFamily="49" charset="-128"/>
                            <a:cs typeface="Times New Roman" panose="02020603050405020304" pitchFamily="18" charset="0"/>
                          </a:rPr>
                          <m:t>(</m:t>
                        </m:r>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r>
                          <a:rPr lang="en-US" sz="5200">
                            <a:effectLst/>
                            <a:latin typeface="Cambria Math" panose="02040503050406030204" pitchFamily="18" charset="0"/>
                            <a:ea typeface="MS Mincho" panose="02020609040205080304" pitchFamily="49" charset="-128"/>
                            <a:cs typeface="Times New Roman" panose="02020603050405020304" pitchFamily="18" charset="0"/>
                          </a:rPr>
                          <m:t>)+</m:t>
                        </m:r>
                        <m:sSub>
                          <m:sSubPr>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𝑇</m:t>
                            </m:r>
                          </m:e>
                          <m:sub>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𝑄𝑖</m:t>
                            </m:r>
                          </m:sub>
                        </m:sSub>
                        <m:d>
                          <m:dPr>
                            <m:begChr m:val="["/>
                            <m:endChr m:val="]"/>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dPr>
                          <m:e>
                            <m:d>
                              <m:dPr>
                                <m:begChr m:val="|"/>
                                <m:endChr m:val="|"/>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e>
                            </m:d>
                          </m:e>
                        </m:d>
                        <m:r>
                          <a:rPr lang="en-US" sz="5200" i="1">
                            <a:effectLst/>
                            <a:latin typeface="Cambria Math" panose="02040503050406030204" pitchFamily="18" charset="0"/>
                            <a:ea typeface="MS Mincho" panose="02020609040205080304" pitchFamily="49" charset="-128"/>
                            <a:cs typeface="Times New Roman" panose="02020603050405020304" pitchFamily="18" charset="0"/>
                          </a:rPr>
                          <m:t>∗</m:t>
                        </m:r>
                        <m:sSubSup>
                          <m:sSubSupPr>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𝑄</m:t>
                            </m:r>
                          </m:e>
                          <m:sub>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𝑖</m:t>
                            </m:r>
                          </m:sub>
                          <m:sup>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−1</m:t>
                            </m:r>
                          </m:sup>
                        </m:sSubSup>
                        <m:r>
                          <a:rPr lang="en-US" sz="5200">
                            <a:effectLst/>
                            <a:latin typeface="Cambria Math" panose="02040503050406030204" pitchFamily="18" charset="0"/>
                            <a:ea typeface="MS Mincho" panose="02020609040205080304" pitchFamily="49" charset="-128"/>
                            <a:cs typeface="Times New Roman" panose="02020603050405020304" pitchFamily="18" charset="0"/>
                          </a:rPr>
                          <m:t>(</m:t>
                        </m:r>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r>
                          <a:rPr lang="en-US" sz="5200" i="1">
                            <a:effectLst/>
                            <a:latin typeface="Cambria Math" panose="02040503050406030204" pitchFamily="18" charset="0"/>
                            <a:ea typeface="MS Mincho" panose="02020609040205080304" pitchFamily="49" charset="-128"/>
                            <a:cs typeface="Times New Roman" panose="02020603050405020304" pitchFamily="18" charset="0"/>
                          </a:rPr>
                          <m:t>′</m:t>
                        </m:r>
                        <m:r>
                          <a:rPr lang="en-US" sz="5200">
                            <a:effectLst/>
                            <a:latin typeface="Cambria Math" panose="02040503050406030204" pitchFamily="18" charset="0"/>
                            <a:ea typeface="MS Mincho" panose="02020609040205080304" pitchFamily="49" charset="-128"/>
                            <a:cs typeface="Times New Roman" panose="02020603050405020304" pitchFamily="18" charset="0"/>
                          </a:rPr>
                          <m:t>)</m:t>
                        </m:r>
                      </m:e>
                    </m:d>
                    <m:r>
                      <a:rPr lang="en-US" sz="5200">
                        <a:effectLst/>
                        <a:latin typeface="Cambria Math" panose="02040503050406030204" pitchFamily="18" charset="0"/>
                        <a:ea typeface="MS Mincho" panose="02020609040205080304" pitchFamily="49" charset="-128"/>
                        <a:cs typeface="Times New Roman" panose="02020603050405020304" pitchFamily="18" charset="0"/>
                      </a:rPr>
                      <m:t>≫10</m:t>
                    </m:r>
                    <m:r>
                      <a:rPr lang="en-US" sz="5200" i="1">
                        <a:effectLst/>
                        <a:latin typeface="Cambria Math" panose="02040503050406030204" pitchFamily="18" charset="0"/>
                        <a:ea typeface="MS Mincho" panose="02020609040205080304" pitchFamily="49" charset="-128"/>
                        <a:cs typeface="Times New Roman" panose="02020603050405020304" pitchFamily="18" charset="0"/>
                      </a:rPr>
                      <m:t>    </m:t>
                    </m:r>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𝑖𝑓</m:t>
                    </m:r>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𝑇</m:t>
                            </m:r>
                          </m:e>
                          <m:sub>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𝑖</m:t>
                            </m:r>
                          </m:sub>
                        </m:sSub>
                      </m:e>
                    </m:d>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&gt;</m:t>
                    </m:r>
                    <m:d>
                      <m:dPr>
                        <m:begChr m:val="|"/>
                        <m:endChr m:val="|"/>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e>
                    </m:d>
                    <m:r>
                      <a:rPr lang="en-US" sz="5200" i="1">
                        <a:effectLst/>
                        <a:latin typeface="Cambria Math" panose="02040503050406030204" pitchFamily="18" charset="0"/>
                        <a:ea typeface="Times New Roman" panose="02020603050405020304" pitchFamily="18" charset="0"/>
                        <a:cs typeface="Times New Roman" panose="02020603050405020304" pitchFamily="18" charset="0"/>
                      </a:rPr>
                      <m:t>&gt;</m:t>
                    </m:r>
                    <m:r>
                      <a:rPr lang="en-US" sz="5200">
                        <a:effectLst/>
                        <a:latin typeface="Cambria Math" panose="02040503050406030204" pitchFamily="18" charset="0"/>
                        <a:ea typeface="Times New Roman" panose="02020603050405020304" pitchFamily="18" charset="0"/>
                        <a:cs typeface="Times New Roman" panose="02020603050405020304" pitchFamily="18" charset="0"/>
                      </a:rPr>
                      <m:t>0 </m:t>
                    </m:r>
                  </m:oMath>
                </a14:m>
                <a:r>
                  <a:rPr lang="en-US" sz="5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5200" dirty="0">
                  <a:effectLst/>
                  <a:latin typeface="Arial Narrow"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CA" sz="5200" dirty="0">
                    <a:effectLst/>
                    <a:latin typeface="Times New Roman" panose="02020603050405020304" pitchFamily="18" charset="0"/>
                    <a:ea typeface="Times New Roman" panose="02020603050405020304" pitchFamily="18" charset="0"/>
                  </a:rPr>
                  <a:t>where </a:t>
                </a:r>
                <a14:m>
                  <m:oMath xmlns:m="http://schemas.openxmlformats.org/officeDocument/2006/math">
                    <m:r>
                      <a:rPr lang="en-CA" sz="5200" i="1">
                        <a:effectLst/>
                        <a:latin typeface="Cambria Math" panose="02040503050406030204" pitchFamily="18" charset="0"/>
                        <a:ea typeface="Times New Roman" panose="02020603050405020304" pitchFamily="18" charset="0"/>
                      </a:rPr>
                      <m:t>𝑖</m:t>
                    </m:r>
                  </m:oMath>
                </a14:m>
                <a:r>
                  <a:rPr lang="en-CA" sz="5200" dirty="0">
                    <a:effectLst/>
                    <a:latin typeface="Times New Roman" panose="02020603050405020304" pitchFamily="18" charset="0"/>
                    <a:ea typeface="Times New Roman" panose="02020603050405020304" pitchFamily="18" charset="0"/>
                  </a:rPr>
                  <a:t> indicates Q0 or Q1, </a:t>
                </a:r>
                <a14:m>
                  <m:oMath xmlns:m="http://schemas.openxmlformats.org/officeDocument/2006/math">
                    <m:acc>
                      <m:accPr>
                        <m:chr m:val="̂"/>
                        <m:ctrlPr>
                          <a:rPr lang="en-US" sz="5200" i="1">
                            <a:effectLst/>
                            <a:latin typeface="Cambria Math" panose="02040503050406030204" pitchFamily="18" charset="0"/>
                            <a:ea typeface="Times New Roman" panose="02020603050405020304" pitchFamily="18" charset="0"/>
                          </a:rPr>
                        </m:ctrlPr>
                      </m:accPr>
                      <m:e>
                        <m:r>
                          <a:rPr lang="en-CA" sz="5200" i="1">
                            <a:effectLst/>
                            <a:latin typeface="Cambria Math" panose="02040503050406030204" pitchFamily="18" charset="0"/>
                            <a:ea typeface="Times New Roman" panose="02020603050405020304" pitchFamily="18" charset="0"/>
                          </a:rPr>
                          <m:t>𝑥</m:t>
                        </m:r>
                      </m:e>
                    </m:acc>
                  </m:oMath>
                </a14:m>
                <a:r>
                  <a:rPr lang="en-CA" sz="5200" dirty="0">
                    <a:effectLst/>
                    <a:latin typeface="Times New Roman" panose="02020603050405020304" pitchFamily="18" charset="0"/>
                    <a:ea typeface="Times New Roman" panose="02020603050405020304" pitchFamily="18" charset="0"/>
                  </a:rPr>
                  <a:t> is the dequantized coefficient, </a:t>
                </a:r>
                <a14:m>
                  <m:oMath xmlns:m="http://schemas.openxmlformats.org/officeDocument/2006/math">
                    <m:d>
                      <m:dPr>
                        <m:begChr m:val="|"/>
                        <m:endChr m:val="|"/>
                        <m:ctrlPr>
                          <a:rPr lang="en-US" sz="5200" i="1">
                            <a:effectLst/>
                            <a:latin typeface="Cambria Math" panose="02040503050406030204" pitchFamily="18" charset="0"/>
                            <a:ea typeface="Times New Roman" panose="02020603050405020304" pitchFamily="18" charset="0"/>
                          </a:rPr>
                        </m:ctrlPr>
                      </m:dPr>
                      <m:e>
                        <m:sSub>
                          <m:sSubPr>
                            <m:ctrlPr>
                              <a:rPr lang="en-US" sz="5200" i="1">
                                <a:effectLst/>
                                <a:latin typeface="Cambria Math" panose="02040503050406030204" pitchFamily="18" charset="0"/>
                                <a:ea typeface="Times New Roman" panose="02020603050405020304" pitchFamily="18" charset="0"/>
                              </a:rPr>
                            </m:ctrlPr>
                          </m:sSubPr>
                          <m:e>
                            <m:r>
                              <a:rPr lang="en-CA" sz="5200" i="1">
                                <a:effectLst/>
                                <a:latin typeface="Cambria Math" panose="02040503050406030204" pitchFamily="18" charset="0"/>
                                <a:ea typeface="Times New Roman" panose="02020603050405020304" pitchFamily="18" charset="0"/>
                              </a:rPr>
                              <m:t>𝑇</m:t>
                            </m:r>
                          </m:e>
                          <m:sub>
                            <m:r>
                              <a:rPr lang="en-CA" sz="5200" i="1">
                                <a:effectLst/>
                                <a:latin typeface="Cambria Math" panose="02040503050406030204" pitchFamily="18" charset="0"/>
                                <a:ea typeface="Times New Roman" panose="02020603050405020304" pitchFamily="18" charset="0"/>
                              </a:rPr>
                              <m:t>𝑖</m:t>
                            </m:r>
                          </m:sub>
                        </m:sSub>
                      </m:e>
                    </m:d>
                  </m:oMath>
                </a14:m>
                <a:r>
                  <a:rPr lang="en-CA" sz="5200" dirty="0">
                    <a:effectLst/>
                    <a:latin typeface="Times New Roman" panose="02020603050405020304" pitchFamily="18" charset="0"/>
                    <a:ea typeface="Times New Roman" panose="02020603050405020304" pitchFamily="18" charset="0"/>
                  </a:rPr>
                  <a:t> is the size of table, </a:t>
                </a:r>
                <a14:m>
                  <m:oMath xmlns:m="http://schemas.openxmlformats.org/officeDocument/2006/math">
                    <m:sSubSup>
                      <m:sSubSupPr>
                        <m:ctrlPr>
                          <a:rPr lang="en-US" sz="5200" i="1">
                            <a:effectLst/>
                            <a:latin typeface="Cambria Math" panose="02040503050406030204" pitchFamily="18" charset="0"/>
                            <a:ea typeface="Times New Roman" panose="02020603050405020304" pitchFamily="18" charset="0"/>
                          </a:rPr>
                        </m:ctrlPr>
                      </m:sSubSupPr>
                      <m:e>
                        <m:r>
                          <a:rPr lang="en-CA" sz="5200" i="1">
                            <a:effectLst/>
                            <a:latin typeface="Cambria Math" panose="02040503050406030204" pitchFamily="18" charset="0"/>
                            <a:ea typeface="Times New Roman" panose="02020603050405020304" pitchFamily="18" charset="0"/>
                          </a:rPr>
                          <m:t>𝑄</m:t>
                        </m:r>
                      </m:e>
                      <m:sub>
                        <m:r>
                          <a:rPr lang="en-CA" sz="5200" i="1">
                            <a:effectLst/>
                            <a:latin typeface="Cambria Math" panose="02040503050406030204" pitchFamily="18" charset="0"/>
                            <a:ea typeface="Times New Roman" panose="02020603050405020304" pitchFamily="18" charset="0"/>
                          </a:rPr>
                          <m:t>𝑖</m:t>
                        </m:r>
                      </m:sub>
                      <m:sup>
                        <m:r>
                          <a:rPr lang="en-CA" sz="5200" i="1">
                            <a:effectLst/>
                            <a:latin typeface="Cambria Math" panose="02040503050406030204" pitchFamily="18" charset="0"/>
                            <a:ea typeface="Times New Roman" panose="02020603050405020304" pitchFamily="18" charset="0"/>
                          </a:rPr>
                          <m:t>−</m:t>
                        </m:r>
                        <m:r>
                          <a:rPr lang="en-CA" sz="5200">
                            <a:effectLst/>
                            <a:latin typeface="Cambria Math" panose="02040503050406030204" pitchFamily="18" charset="0"/>
                            <a:ea typeface="Times New Roman" panose="02020603050405020304" pitchFamily="18" charset="0"/>
                          </a:rPr>
                          <m:t>1</m:t>
                        </m:r>
                      </m:sup>
                    </m:sSubSup>
                    <m:r>
                      <a:rPr lang="en-CA" sz="5200">
                        <a:effectLst/>
                        <a:latin typeface="Cambria Math" panose="02040503050406030204" pitchFamily="18" charset="0"/>
                        <a:ea typeface="Times New Roman" panose="02020603050405020304" pitchFamily="18" charset="0"/>
                      </a:rPr>
                      <m:t>(</m:t>
                    </m:r>
                    <m:r>
                      <m:rPr>
                        <m:sty m:val="p"/>
                      </m:rPr>
                      <a:rPr lang="en-CA" sz="5200">
                        <a:effectLst/>
                        <a:latin typeface="Cambria Math" panose="02040503050406030204" pitchFamily="18" charset="0"/>
                        <a:ea typeface="Times New Roman" panose="02020603050405020304" pitchFamily="18" charset="0"/>
                      </a:rPr>
                      <m:t>k</m:t>
                    </m:r>
                    <m:r>
                      <a:rPr lang="en-CA" sz="5200">
                        <a:effectLst/>
                        <a:latin typeface="Cambria Math" panose="02040503050406030204" pitchFamily="18" charset="0"/>
                        <a:ea typeface="Times New Roman" panose="02020603050405020304" pitchFamily="18" charset="0"/>
                      </a:rPr>
                      <m:t>)</m:t>
                    </m:r>
                  </m:oMath>
                </a14:m>
                <a:r>
                  <a:rPr lang="en-CA" sz="5200" dirty="0">
                    <a:effectLst/>
                    <a:latin typeface="Times New Roman" panose="02020603050405020304" pitchFamily="18" charset="0"/>
                    <a:ea typeface="Times New Roman" panose="02020603050405020304" pitchFamily="18" charset="0"/>
                  </a:rPr>
                  <a:t> is the dequantized value of the quantization level </a:t>
                </a:r>
                <a14:m>
                  <m:oMath xmlns:m="http://schemas.openxmlformats.org/officeDocument/2006/math">
                    <m:r>
                      <a:rPr lang="en-CA" sz="5200" i="1">
                        <a:effectLst/>
                        <a:latin typeface="Cambria Math" panose="02040503050406030204" pitchFamily="18" charset="0"/>
                        <a:ea typeface="Times New Roman" panose="02020603050405020304" pitchFamily="18" charset="0"/>
                      </a:rPr>
                      <m:t>𝑘</m:t>
                    </m:r>
                  </m:oMath>
                </a14:m>
                <a:r>
                  <a:rPr lang="en-CA" sz="5200" dirty="0">
                    <a:effectLst/>
                    <a:latin typeface="Times New Roman" panose="02020603050405020304" pitchFamily="18" charset="0"/>
                    <a:ea typeface="Times New Roman" panose="02020603050405020304" pitchFamily="18" charset="0"/>
                  </a:rPr>
                  <a:t> from quantizer Qi, </a:t>
                </a:r>
                <a14:m>
                  <m:oMath xmlns:m="http://schemas.openxmlformats.org/officeDocument/2006/math">
                    <m:sSup>
                      <m:sSupPr>
                        <m:ctrlPr>
                          <a:rPr lang="en-US" sz="52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e>
                      <m:sup>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m:t>
                        </m:r>
                      </m:sup>
                    </m:sSup>
                    <m:r>
                      <a:rPr lang="en-US" sz="5200" i="1">
                        <a:effectLst/>
                        <a:latin typeface="Cambria Math" panose="02040503050406030204" pitchFamily="18" charset="0"/>
                        <a:ea typeface="MS Mincho" panose="02020609040205080304" pitchFamily="49" charset="-128"/>
                        <a:cs typeface="Times New Roman" panose="02020603050405020304" pitchFamily="18" charset="0"/>
                      </a:rPr>
                      <m:t>=</m:t>
                    </m:r>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r>
                      <a:rPr lang="en-US" sz="5200" i="1">
                        <a:effectLst/>
                        <a:latin typeface="Cambria Math" panose="02040503050406030204" pitchFamily="18" charset="0"/>
                        <a:ea typeface="MS Mincho" panose="02020609040205080304" pitchFamily="49" charset="-128"/>
                        <a:cs typeface="Times New Roman" panose="02020603050405020304" pitchFamily="18" charset="0"/>
                      </a:rPr>
                      <m:t>+(</m:t>
                    </m:r>
                    <m:r>
                      <a:rPr lang="en-CA" sz="5200" i="1">
                        <a:effectLst/>
                        <a:latin typeface="Cambria Math" panose="02040503050406030204" pitchFamily="18" charset="0"/>
                        <a:ea typeface="Times New Roman" panose="02020603050405020304" pitchFamily="18" charset="0"/>
                        <a:cs typeface="Times New Roman" panose="02020603050405020304" pitchFamily="18" charset="0"/>
                      </a:rPr>
                      <m:t>𝑘</m:t>
                    </m:r>
                    <m:r>
                      <a:rPr lang="en-US" sz="5200" i="1">
                        <a:effectLst/>
                        <a:latin typeface="Cambria Math" panose="02040503050406030204" pitchFamily="18" charset="0"/>
                        <a:ea typeface="MS Mincho" panose="02020609040205080304" pitchFamily="49" charset="-128"/>
                        <a:cs typeface="Times New Roman" panose="02020603050405020304" pitchFamily="18" charset="0"/>
                      </a:rPr>
                      <m:t>&gt;0?1:−1)</m:t>
                    </m:r>
                  </m:oMath>
                </a14:m>
                <a:r>
                  <a:rPr lang="en-US" sz="5200" dirty="0">
                    <a:effectLst/>
                    <a:latin typeface="Arial Narrow" panose="020B0604020202020204" pitchFamily="34" charset="0"/>
                    <a:ea typeface="MS Mincho" panose="02020609040205080304" pitchFamily="49" charset="-128"/>
                    <a:cs typeface="Times New Roman" panose="02020603050405020304" pitchFamily="18" charset="0"/>
                  </a:rPr>
                  <a:t>          </a:t>
                </a:r>
              </a:p>
              <a:p>
                <a:pPr marL="0" marR="0">
                  <a:spcBef>
                    <a:spcPts val="0"/>
                  </a:spcBef>
                  <a:spcAft>
                    <a:spcPts val="0"/>
                  </a:spcAft>
                </a:pPr>
                <a:endParaRPr lang="en-US" sz="5200" dirty="0">
                  <a:latin typeface="Arial Narrow" panose="020B0604020202020204" pitchFamily="34" charset="0"/>
                  <a:ea typeface="MS Mincho" panose="02020609040205080304" pitchFamily="49" charset="-128"/>
                  <a:cs typeface="Times New Roman" panose="02020603050405020304" pitchFamily="18" charset="0"/>
                </a:endParaRPr>
              </a:p>
              <a:p>
                <a:pPr marL="0" marR="0">
                  <a:spcBef>
                    <a:spcPts val="0"/>
                  </a:spcBef>
                  <a:spcAft>
                    <a:spcPts val="0"/>
                  </a:spcAft>
                </a:pPr>
                <a:r>
                  <a:rPr lang="en-US" dirty="0">
                    <a:effectLst/>
                    <a:latin typeface="Arial Narrow" panose="020B0604020202020204" pitchFamily="34" charset="0"/>
                    <a:ea typeface="MS Mincho" panose="02020609040205080304" pitchFamily="49" charset="-128"/>
                    <a:cs typeface="Times New Roman" panose="02020603050405020304" pitchFamily="18" charset="0"/>
                  </a:rPr>
                  <a:t>       </a:t>
                </a:r>
                <a:r>
                  <a:rPr lang="en-US" sz="4000" dirty="0">
                    <a:effectLst/>
                    <a:latin typeface="Arial Narrow" panose="020B0604020202020204" pitchFamily="34" charset="0"/>
                    <a:ea typeface="MS Mincho" panose="02020609040205080304" pitchFamily="49" charset="-128"/>
                    <a:cs typeface="Times New Roman" panose="02020603050405020304" pitchFamily="18" charset="0"/>
                  </a:rPr>
                  <a:t>                   </a:t>
                </a:r>
                <a14:m>
                  <m:oMath xmlns:m="http://schemas.openxmlformats.org/officeDocument/2006/math">
                    <m:sSub>
                      <m:sSubPr>
                        <m:ctrlPr>
                          <a:rPr lang="en-US" sz="4000" i="1">
                            <a:effectLst/>
                            <a:latin typeface="Cambria Math" panose="02040503050406030204" pitchFamily="18" charset="0"/>
                            <a:ea typeface="Times New Roman" panose="02020603050405020304" pitchFamily="18" charset="0"/>
                          </a:rPr>
                        </m:ctrlPr>
                      </m:sSubPr>
                      <m:e>
                        <m:r>
                          <a:rPr lang="en-US" sz="4000" b="0" i="1" smtClean="0">
                            <a:effectLst/>
                            <a:latin typeface="Cambria Math" panose="02040503050406030204" pitchFamily="18" charset="0"/>
                            <a:ea typeface="Times New Roman" panose="02020603050405020304" pitchFamily="18" charset="0"/>
                          </a:rPr>
                          <m:t>             </m:t>
                        </m:r>
                        <m:r>
                          <a:rPr lang="en-US" sz="4000" i="1">
                            <a:effectLst/>
                            <a:latin typeface="Cambria Math" panose="02040503050406030204" pitchFamily="18" charset="0"/>
                            <a:ea typeface="Times New Roman" panose="02020603050405020304" pitchFamily="18" charset="0"/>
                          </a:rPr>
                          <m:t>𝑇</m:t>
                        </m:r>
                      </m:e>
                      <m:sub>
                        <m:r>
                          <a:rPr lang="en-US" sz="4000" i="1">
                            <a:effectLst/>
                            <a:latin typeface="Cambria Math" panose="02040503050406030204" pitchFamily="18" charset="0"/>
                            <a:ea typeface="Times New Roman" panose="02020603050405020304" pitchFamily="18" charset="0"/>
                          </a:rPr>
                          <m:t>0</m:t>
                        </m:r>
                      </m:sub>
                    </m:sSub>
                    <m:r>
                      <a:rPr lang="en-US" sz="4000" i="1">
                        <a:effectLst/>
                        <a:latin typeface="Cambria Math" panose="02040503050406030204" pitchFamily="18" charset="0"/>
                        <a:ea typeface="Times New Roman" panose="02020603050405020304" pitchFamily="18" charset="0"/>
                      </a:rPr>
                      <m:t>[32]=</m:t>
                    </m:r>
                    <m:d>
                      <m:dPr>
                        <m:begChr m:val="["/>
                        <m:endChr m:val="]"/>
                        <m:ctrlPr>
                          <a:rPr lang="en-US" sz="4000" i="1">
                            <a:effectLst/>
                            <a:latin typeface="Cambria Math" panose="02040503050406030204" pitchFamily="18" charset="0"/>
                            <a:ea typeface="Times New Roman" panose="02020603050405020304" pitchFamily="18" charset="0"/>
                          </a:rPr>
                        </m:ctrlPr>
                      </m:dPr>
                      <m:e>
                        <m:r>
                          <a:rPr lang="en-US" sz="4000" i="1">
                            <a:effectLst/>
                            <a:latin typeface="Cambria Math" panose="02040503050406030204" pitchFamily="18" charset="0"/>
                            <a:ea typeface="Times New Roman" panose="02020603050405020304" pitchFamily="18" charset="0"/>
                          </a:rPr>
                          <m:t>0, 31, 15, 10, 7, 6, 5, 4, 3, 3, 3, 2, 2, 2, 2, 2, 1,1,1,1,1,1,1,1,1,1, 1, 1, 1, 1, 1, 1</m:t>
                        </m:r>
                      </m:e>
                    </m:d>
                    <m:r>
                      <a:rPr lang="en-US" sz="4000" i="1">
                        <a:effectLst/>
                        <a:latin typeface="Cambria Math" panose="02040503050406030204" pitchFamily="18" charset="0"/>
                        <a:ea typeface="Times New Roman" panose="02020603050405020304" pitchFamily="18" charset="0"/>
                      </a:rPr>
                      <m:t>               </m:t>
                    </m:r>
                  </m:oMath>
                </a14:m>
                <a:r>
                  <a:rPr lang="en-US" sz="4000" dirty="0">
                    <a:effectLst/>
                    <a:latin typeface="Times New Roman" panose="02020603050405020304" pitchFamily="18" charset="0"/>
                    <a:ea typeface="Times New Roman" panose="02020603050405020304" pitchFamily="18" charset="0"/>
                  </a:rPr>
                  <a:t> </a:t>
                </a:r>
              </a:p>
              <a:p>
                <a:pPr marL="0" marR="0" algn="r">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sz="4000" i="1">
                              <a:effectLst/>
                              <a:latin typeface="Cambria Math" panose="02040503050406030204" pitchFamily="18" charset="0"/>
                              <a:ea typeface="Times New Roman" panose="02020603050405020304" pitchFamily="18" charset="0"/>
                            </a:rPr>
                          </m:ctrlPr>
                        </m:sSubPr>
                        <m:e>
                          <m:r>
                            <a:rPr lang="en-US" sz="4000" i="1">
                              <a:effectLst/>
                              <a:latin typeface="Cambria Math" panose="02040503050406030204" pitchFamily="18" charset="0"/>
                              <a:ea typeface="Times New Roman" panose="02020603050405020304" pitchFamily="18" charset="0"/>
                            </a:rPr>
                            <m:t>𝑇</m:t>
                          </m:r>
                        </m:e>
                        <m:sub>
                          <m:r>
                            <a:rPr lang="en-US" sz="4000" i="1">
                              <a:effectLst/>
                              <a:latin typeface="Cambria Math" panose="02040503050406030204" pitchFamily="18" charset="0"/>
                              <a:ea typeface="Times New Roman" panose="02020603050405020304" pitchFamily="18" charset="0"/>
                            </a:rPr>
                            <m:t>1</m:t>
                          </m:r>
                        </m:sub>
                      </m:sSub>
                      <m:d>
                        <m:dPr>
                          <m:begChr m:val="["/>
                          <m:endChr m:val="]"/>
                          <m:ctrlPr>
                            <a:rPr lang="en-US" sz="4000" i="1">
                              <a:effectLst/>
                              <a:latin typeface="Cambria Math" panose="02040503050406030204" pitchFamily="18" charset="0"/>
                              <a:ea typeface="Times New Roman" panose="02020603050405020304" pitchFamily="18" charset="0"/>
                            </a:rPr>
                          </m:ctrlPr>
                        </m:dPr>
                        <m:e>
                          <m:r>
                            <a:rPr lang="en-US" sz="4000" i="1">
                              <a:effectLst/>
                              <a:latin typeface="Cambria Math" panose="02040503050406030204" pitchFamily="18" charset="0"/>
                              <a:ea typeface="Times New Roman" panose="02020603050405020304" pitchFamily="18" charset="0"/>
                            </a:rPr>
                            <m:t>48</m:t>
                          </m:r>
                        </m:e>
                      </m:d>
                      <m:r>
                        <a:rPr lang="en-US" sz="4000" i="1">
                          <a:effectLst/>
                          <a:latin typeface="Cambria Math" panose="02040503050406030204" pitchFamily="18" charset="0"/>
                          <a:ea typeface="Times New Roman" panose="02020603050405020304" pitchFamily="18" charset="0"/>
                        </a:rPr>
                        <m:t>=</m:t>
                      </m:r>
                      <m:d>
                        <m:dPr>
                          <m:begChr m:val="["/>
                          <m:endChr m:val="]"/>
                          <m:ctrlPr>
                            <a:rPr lang="en-US" sz="4000" i="1">
                              <a:effectLst/>
                              <a:latin typeface="Cambria Math" panose="02040503050406030204" pitchFamily="18" charset="0"/>
                              <a:ea typeface="Times New Roman" panose="02020603050405020304" pitchFamily="18" charset="0"/>
                            </a:rPr>
                          </m:ctrlPr>
                        </m:dPr>
                        <m:e>
                          <m:r>
                            <a:rPr lang="en-US" sz="4000" i="1">
                              <a:effectLst/>
                              <a:latin typeface="Cambria Math" panose="02040503050406030204" pitchFamily="18" charset="0"/>
                              <a:ea typeface="Times New Roman" panose="02020603050405020304" pitchFamily="18" charset="0"/>
                            </a:rPr>
                            <m:t>0, 47, 23,15, 11,9, 7, 6, 5, 5,4,4,3, 3, 3, 3, 2, 2, 2, 2, 2,2,2,2, 1,1,1, 1, 1, 1,1……,1,1,1,1,1</m:t>
                          </m:r>
                        </m:e>
                      </m:d>
                      <m:r>
                        <a:rPr lang="en-US" sz="4000" i="1">
                          <a:effectLst/>
                          <a:latin typeface="Cambria Math" panose="02040503050406030204" pitchFamily="18" charset="0"/>
                          <a:ea typeface="Times New Roman" panose="02020603050405020304" pitchFamily="18" charset="0"/>
                        </a:rPr>
                        <m:t> </m:t>
                      </m:r>
                    </m:oMath>
                  </m:oMathPara>
                </a14:m>
                <a:endParaRPr lang="en-US" sz="4000" dirty="0">
                  <a:effectLst/>
                  <a:latin typeface="Times New Roman" panose="02020603050405020304" pitchFamily="18" charset="0"/>
                  <a:ea typeface="Times New Roman" panose="02020603050405020304" pitchFamily="18" charset="0"/>
                </a:endParaRPr>
              </a:p>
              <a:p>
                <a:endParaRPr lang="en-US" dirty="0"/>
              </a:p>
            </p:txBody>
          </p:sp>
        </mc:Choice>
        <mc:Fallback xmlns="">
          <p:sp>
            <p:nvSpPr>
              <p:cNvPr id="3" name="Text Placeholder 2">
                <a:extLst>
                  <a:ext uri="{FF2B5EF4-FFF2-40B4-BE49-F238E27FC236}">
                    <a16:creationId xmlns:a16="http://schemas.microsoft.com/office/drawing/2014/main" id="{D37D179A-7429-7585-69A4-B670C9AD854F}"/>
                  </a:ext>
                </a:extLst>
              </p:cNvPr>
              <p:cNvSpPr>
                <a:spLocks noGrp="1" noRot="1" noChangeAspect="1" noMove="1" noResize="1" noEditPoints="1" noAdjustHandles="1" noChangeArrowheads="1" noChangeShapeType="1" noTextEdit="1"/>
              </p:cNvSpPr>
              <p:nvPr>
                <p:ph type="body" sz="quarter" idx="10"/>
              </p:nvPr>
            </p:nvSpPr>
            <p:spPr>
              <a:xfrm>
                <a:off x="1050826" y="1701209"/>
                <a:ext cx="22841774" cy="11176101"/>
              </a:xfrm>
              <a:blipFill>
                <a:blip r:embed="rId2"/>
                <a:stretch>
                  <a:fillRect l="-944" r="-1000"/>
                </a:stretch>
              </a:blipFill>
            </p:spPr>
            <p:txBody>
              <a:bodyPr/>
              <a:lstStyle/>
              <a:p>
                <a:r>
                  <a:rPr lang="en-US">
                    <a:noFill/>
                  </a:rPr>
                  <a:t> </a:t>
                </a:r>
              </a:p>
            </p:txBody>
          </p:sp>
        </mc:Fallback>
      </mc:AlternateContent>
      <p:sp>
        <p:nvSpPr>
          <p:cNvPr id="4" name="Text Placeholder 3">
            <a:extLst>
              <a:ext uri="{FF2B5EF4-FFF2-40B4-BE49-F238E27FC236}">
                <a16:creationId xmlns:a16="http://schemas.microsoft.com/office/drawing/2014/main" id="{7BA4783F-CABA-FE0F-62E7-398ED0531692}"/>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42488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430FB4-A074-40FA-B191-EC8265D6BB0B}"/>
              </a:ext>
            </a:extLst>
          </p:cNvPr>
          <p:cNvSpPr>
            <a:spLocks noGrp="1"/>
          </p:cNvSpPr>
          <p:nvPr>
            <p:ph type="title"/>
          </p:nvPr>
        </p:nvSpPr>
        <p:spPr>
          <a:xfrm>
            <a:off x="771112" y="180682"/>
            <a:ext cx="22841775" cy="1073683"/>
          </a:xfrm>
        </p:spPr>
        <p:txBody>
          <a:bodyPr/>
          <a:lstStyle/>
          <a:p>
            <a:r>
              <a:rPr lang="en-US" altLang="zh-CN" dirty="0">
                <a:latin typeface="Times New Roman" panose="02020603050405020304" pitchFamily="18" charset="0"/>
                <a:cs typeface="Times New Roman" panose="02020603050405020304" pitchFamily="18" charset="0"/>
              </a:rPr>
              <a:t>Simulation results</a:t>
            </a:r>
            <a:endParaRPr lang="zh-CN" altLang="en-US" dirty="0">
              <a:latin typeface="Times New Roman" panose="02020603050405020304" pitchFamily="18" charset="0"/>
              <a:cs typeface="Times New Roman" panose="02020603050405020304" pitchFamily="18" charset="0"/>
            </a:endParaRPr>
          </a:p>
        </p:txBody>
      </p:sp>
      <p:sp>
        <p:nvSpPr>
          <p:cNvPr id="4" name="文本占位符 3">
            <a:extLst>
              <a:ext uri="{FF2B5EF4-FFF2-40B4-BE49-F238E27FC236}">
                <a16:creationId xmlns:a16="http://schemas.microsoft.com/office/drawing/2014/main" id="{CBD31E3E-1A67-43FF-968E-9D24AB05C895}"/>
              </a:ext>
            </a:extLst>
          </p:cNvPr>
          <p:cNvSpPr>
            <a:spLocks noGrp="1"/>
          </p:cNvSpPr>
          <p:nvPr>
            <p:ph type="body" sz="quarter" idx="11"/>
          </p:nvPr>
        </p:nvSpPr>
        <p:spPr/>
        <p:txBody>
          <a:bodyPr/>
          <a:lstStyle/>
          <a:p>
            <a:r>
              <a:rPr lang="en-US" altLang="zh-CN" dirty="0"/>
              <a:t>JVET-AH0063</a:t>
            </a:r>
          </a:p>
        </p:txBody>
      </p:sp>
      <p:sp>
        <p:nvSpPr>
          <p:cNvPr id="6" name="文本占位符 2">
            <a:extLst>
              <a:ext uri="{FF2B5EF4-FFF2-40B4-BE49-F238E27FC236}">
                <a16:creationId xmlns:a16="http://schemas.microsoft.com/office/drawing/2014/main" id="{814F8F40-D766-429D-9797-3F8C9BD0779F}"/>
              </a:ext>
            </a:extLst>
          </p:cNvPr>
          <p:cNvSpPr>
            <a:spLocks noGrp="1"/>
          </p:cNvSpPr>
          <p:nvPr>
            <p:ph type="body" sz="quarter" idx="10"/>
          </p:nvPr>
        </p:nvSpPr>
        <p:spPr>
          <a:xfrm>
            <a:off x="4389120" y="12220507"/>
            <a:ext cx="16779240" cy="942974"/>
          </a:xfrm>
        </p:spPr>
        <p:txBody>
          <a:bodyPr>
            <a:noAutofit/>
          </a:bodyPr>
          <a:lstStyle/>
          <a:p>
            <a:r>
              <a:rPr lang="en-US" altLang="zh-CN" sz="2800" dirty="0">
                <a:latin typeface="Times New Roman" panose="02020603050405020304" pitchFamily="18" charset="0"/>
                <a:cs typeface="Times New Roman" panose="02020603050405020304" pitchFamily="18" charset="0"/>
              </a:rPr>
              <a:t>Top: Transform skip only result, Bottom: Combination results. (The</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encoding and decoding time are not accurate)</a:t>
            </a:r>
            <a:endParaRPr lang="zh-CN" altLang="en-US" sz="2800" dirty="0">
              <a:latin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45AA78CA-B46B-CE48-D9FE-EE30B790F401}"/>
              </a:ext>
            </a:extLst>
          </p:cNvPr>
          <p:cNvGraphicFramePr>
            <a:graphicFrameLocks noGrp="1"/>
          </p:cNvGraphicFramePr>
          <p:nvPr>
            <p:extLst>
              <p:ext uri="{D42A27DB-BD31-4B8C-83A1-F6EECF244321}">
                <p14:modId xmlns:p14="http://schemas.microsoft.com/office/powerpoint/2010/main" val="3314298958"/>
              </p:ext>
            </p:extLst>
          </p:nvPr>
        </p:nvGraphicFramePr>
        <p:xfrm>
          <a:off x="5606413" y="1374327"/>
          <a:ext cx="12544420" cy="4900692"/>
        </p:xfrm>
        <a:graphic>
          <a:graphicData uri="http://schemas.openxmlformats.org/drawingml/2006/table">
            <a:tbl>
              <a:tblPr/>
              <a:tblGrid>
                <a:gridCol w="1568997">
                  <a:extLst>
                    <a:ext uri="{9D8B030D-6E8A-4147-A177-3AD203B41FA5}">
                      <a16:colId xmlns:a16="http://schemas.microsoft.com/office/drawing/2014/main" val="3569160872"/>
                    </a:ext>
                  </a:extLst>
                </a:gridCol>
                <a:gridCol w="1561452">
                  <a:extLst>
                    <a:ext uri="{9D8B030D-6E8A-4147-A177-3AD203B41FA5}">
                      <a16:colId xmlns:a16="http://schemas.microsoft.com/office/drawing/2014/main" val="991758794"/>
                    </a:ext>
                  </a:extLst>
                </a:gridCol>
                <a:gridCol w="1561452">
                  <a:extLst>
                    <a:ext uri="{9D8B030D-6E8A-4147-A177-3AD203B41FA5}">
                      <a16:colId xmlns:a16="http://schemas.microsoft.com/office/drawing/2014/main" val="1927329960"/>
                    </a:ext>
                  </a:extLst>
                </a:gridCol>
                <a:gridCol w="1561452">
                  <a:extLst>
                    <a:ext uri="{9D8B030D-6E8A-4147-A177-3AD203B41FA5}">
                      <a16:colId xmlns:a16="http://schemas.microsoft.com/office/drawing/2014/main" val="576022800"/>
                    </a:ext>
                  </a:extLst>
                </a:gridCol>
                <a:gridCol w="1561452">
                  <a:extLst>
                    <a:ext uri="{9D8B030D-6E8A-4147-A177-3AD203B41FA5}">
                      <a16:colId xmlns:a16="http://schemas.microsoft.com/office/drawing/2014/main" val="1505444319"/>
                    </a:ext>
                  </a:extLst>
                </a:gridCol>
                <a:gridCol w="1561452">
                  <a:extLst>
                    <a:ext uri="{9D8B030D-6E8A-4147-A177-3AD203B41FA5}">
                      <a16:colId xmlns:a16="http://schemas.microsoft.com/office/drawing/2014/main" val="3993403114"/>
                    </a:ext>
                  </a:extLst>
                </a:gridCol>
                <a:gridCol w="1561452">
                  <a:extLst>
                    <a:ext uri="{9D8B030D-6E8A-4147-A177-3AD203B41FA5}">
                      <a16:colId xmlns:a16="http://schemas.microsoft.com/office/drawing/2014/main" val="2395643691"/>
                    </a:ext>
                  </a:extLst>
                </a:gridCol>
                <a:gridCol w="1606711">
                  <a:extLst>
                    <a:ext uri="{9D8B030D-6E8A-4147-A177-3AD203B41FA5}">
                      <a16:colId xmlns:a16="http://schemas.microsoft.com/office/drawing/2014/main" val="2457968239"/>
                    </a:ext>
                  </a:extLst>
                </a:gridCol>
              </a:tblGrid>
              <a:tr h="408391">
                <a:tc>
                  <a:txBody>
                    <a:bodyPr/>
                    <a:lstStyle/>
                    <a:p>
                      <a:pPr algn="ctr" fontAlgn="ctr"/>
                      <a:endParaRPr lang="en-US" sz="2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2000" b="1" i="0" u="none" strike="noStrike" dirty="0">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60375840"/>
                  </a:ext>
                </a:extLst>
              </a:tr>
              <a:tr h="408391">
                <a:tc>
                  <a:txBody>
                    <a:bodyPr/>
                    <a:lstStyle/>
                    <a:p>
                      <a:pPr algn="ctr" fontAlgn="ctr"/>
                      <a:endParaRPr lang="en-US" sz="2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2000" b="1" i="0" u="none" strike="noStrike" dirty="0">
                          <a:solidFill>
                            <a:srgbClr val="000000"/>
                          </a:solidFill>
                          <a:effectLst/>
                          <a:latin typeface="Arial" panose="020B0604020202020204" pitchFamily="34" charset="0"/>
                        </a:rPr>
                        <a:t>Over ECM12.0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02141604"/>
                  </a:ext>
                </a:extLst>
              </a:tr>
              <a:tr h="408391">
                <a:tc>
                  <a:txBody>
                    <a:bodyPr/>
                    <a:lstStyle/>
                    <a:p>
                      <a:pPr algn="ctr" fontAlgn="ctr"/>
                      <a:endParaRPr lang="en-US" sz="2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EncVmPeak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DecVmPeak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38451908"/>
                  </a:ext>
                </a:extLst>
              </a:tr>
              <a:tr h="408391">
                <a:tc>
                  <a:txBody>
                    <a:bodyPr/>
                    <a:lstStyle/>
                    <a:p>
                      <a:pPr algn="ctr" fontAlgn="ctr"/>
                      <a:r>
                        <a:rPr lang="en-US" sz="2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102.0%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711471090"/>
                  </a:ext>
                </a:extLst>
              </a:tr>
              <a:tr h="408391">
                <a:tc>
                  <a:txBody>
                    <a:bodyPr/>
                    <a:lstStyle/>
                    <a:p>
                      <a:pPr algn="ctr" fontAlgn="ctr"/>
                      <a:r>
                        <a:rPr lang="en-US" sz="2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06019866"/>
                  </a:ext>
                </a:extLst>
              </a:tr>
              <a:tr h="408391">
                <a:tc>
                  <a:txBody>
                    <a:bodyPr/>
                    <a:lstStyle/>
                    <a:p>
                      <a:pPr algn="ctr" fontAlgn="ctr"/>
                      <a:r>
                        <a:rPr lang="en-US" sz="2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a:noFill/>
                    </a:lnL>
                    <a:lnR>
                      <a:noFill/>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99.3%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38471340"/>
                  </a:ext>
                </a:extLst>
              </a:tr>
              <a:tr h="408391">
                <a:tc>
                  <a:txBody>
                    <a:bodyPr/>
                    <a:lstStyle/>
                    <a:p>
                      <a:pPr algn="ctr" fontAlgn="ctr"/>
                      <a:r>
                        <a:rPr lang="en-US" sz="2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1958761"/>
                  </a:ext>
                </a:extLst>
              </a:tr>
              <a:tr h="408391">
                <a:tc>
                  <a:txBody>
                    <a:bodyPr/>
                    <a:lstStyle/>
                    <a:p>
                      <a:pPr algn="ctr" fontAlgn="ctr"/>
                      <a:r>
                        <a:rPr lang="en-US" sz="2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-0.10%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101.3%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3306621"/>
                  </a:ext>
                </a:extLst>
              </a:tr>
              <a:tr h="408391">
                <a:tc>
                  <a:txBody>
                    <a:bodyPr/>
                    <a:lstStyle/>
                    <a:p>
                      <a:pPr algn="ctr" fontAlgn="ctr"/>
                      <a:r>
                        <a:rPr lang="en-US" sz="20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101.0%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99.9%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3820051"/>
                  </a:ext>
                </a:extLst>
              </a:tr>
              <a:tr h="408391">
                <a:tc>
                  <a:txBody>
                    <a:bodyPr/>
                    <a:lstStyle/>
                    <a:p>
                      <a:pPr algn="ctr" fontAlgn="ctr"/>
                      <a:r>
                        <a:rPr lang="en-US" sz="20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0.19%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105.5%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666476835"/>
                  </a:ext>
                </a:extLst>
              </a:tr>
              <a:tr h="408391">
                <a:tc>
                  <a:txBody>
                    <a:bodyPr/>
                    <a:lstStyle/>
                    <a:p>
                      <a:pPr algn="ctr" fontAlgn="ctr"/>
                      <a:r>
                        <a:rPr lang="en-US" sz="20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0.11%</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102.5%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2085854"/>
                  </a:ext>
                </a:extLst>
              </a:tr>
              <a:tr h="408391">
                <a:tc>
                  <a:txBody>
                    <a:bodyPr/>
                    <a:lstStyle/>
                    <a:p>
                      <a:pPr algn="ctr" fontAlgn="ctr"/>
                      <a:r>
                        <a:rPr lang="en-US" sz="20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-0.14%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102.2%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59951927"/>
                  </a:ext>
                </a:extLst>
              </a:tr>
            </a:tbl>
          </a:graphicData>
        </a:graphic>
      </p:graphicFrame>
      <p:graphicFrame>
        <p:nvGraphicFramePr>
          <p:cNvPr id="5" name="Table 4">
            <a:extLst>
              <a:ext uri="{FF2B5EF4-FFF2-40B4-BE49-F238E27FC236}">
                <a16:creationId xmlns:a16="http://schemas.microsoft.com/office/drawing/2014/main" id="{C679F6C9-5909-E559-4EB1-363B72D58D0E}"/>
              </a:ext>
            </a:extLst>
          </p:cNvPr>
          <p:cNvGraphicFramePr>
            <a:graphicFrameLocks noGrp="1"/>
          </p:cNvGraphicFramePr>
          <p:nvPr>
            <p:extLst>
              <p:ext uri="{D42A27DB-BD31-4B8C-83A1-F6EECF244321}">
                <p14:modId xmlns:p14="http://schemas.microsoft.com/office/powerpoint/2010/main" val="12549964"/>
              </p:ext>
            </p:extLst>
          </p:nvPr>
        </p:nvGraphicFramePr>
        <p:xfrm>
          <a:off x="5606414" y="6394981"/>
          <a:ext cx="12544419" cy="5622084"/>
        </p:xfrm>
        <a:graphic>
          <a:graphicData uri="http://schemas.openxmlformats.org/drawingml/2006/table">
            <a:tbl>
              <a:tblPr/>
              <a:tblGrid>
                <a:gridCol w="1568996">
                  <a:extLst>
                    <a:ext uri="{9D8B030D-6E8A-4147-A177-3AD203B41FA5}">
                      <a16:colId xmlns:a16="http://schemas.microsoft.com/office/drawing/2014/main" val="200857708"/>
                    </a:ext>
                  </a:extLst>
                </a:gridCol>
                <a:gridCol w="1561452">
                  <a:extLst>
                    <a:ext uri="{9D8B030D-6E8A-4147-A177-3AD203B41FA5}">
                      <a16:colId xmlns:a16="http://schemas.microsoft.com/office/drawing/2014/main" val="4051806411"/>
                    </a:ext>
                  </a:extLst>
                </a:gridCol>
                <a:gridCol w="1561452">
                  <a:extLst>
                    <a:ext uri="{9D8B030D-6E8A-4147-A177-3AD203B41FA5}">
                      <a16:colId xmlns:a16="http://schemas.microsoft.com/office/drawing/2014/main" val="687881852"/>
                    </a:ext>
                  </a:extLst>
                </a:gridCol>
                <a:gridCol w="1561452">
                  <a:extLst>
                    <a:ext uri="{9D8B030D-6E8A-4147-A177-3AD203B41FA5}">
                      <a16:colId xmlns:a16="http://schemas.microsoft.com/office/drawing/2014/main" val="3867437686"/>
                    </a:ext>
                  </a:extLst>
                </a:gridCol>
                <a:gridCol w="1561452">
                  <a:extLst>
                    <a:ext uri="{9D8B030D-6E8A-4147-A177-3AD203B41FA5}">
                      <a16:colId xmlns:a16="http://schemas.microsoft.com/office/drawing/2014/main" val="2764497519"/>
                    </a:ext>
                  </a:extLst>
                </a:gridCol>
                <a:gridCol w="1561452">
                  <a:extLst>
                    <a:ext uri="{9D8B030D-6E8A-4147-A177-3AD203B41FA5}">
                      <a16:colId xmlns:a16="http://schemas.microsoft.com/office/drawing/2014/main" val="3823949738"/>
                    </a:ext>
                  </a:extLst>
                </a:gridCol>
                <a:gridCol w="1561452">
                  <a:extLst>
                    <a:ext uri="{9D8B030D-6E8A-4147-A177-3AD203B41FA5}">
                      <a16:colId xmlns:a16="http://schemas.microsoft.com/office/drawing/2014/main" val="2012488359"/>
                    </a:ext>
                  </a:extLst>
                </a:gridCol>
                <a:gridCol w="1606711">
                  <a:extLst>
                    <a:ext uri="{9D8B030D-6E8A-4147-A177-3AD203B41FA5}">
                      <a16:colId xmlns:a16="http://schemas.microsoft.com/office/drawing/2014/main" val="895336050"/>
                    </a:ext>
                  </a:extLst>
                </a:gridCol>
              </a:tblGrid>
              <a:tr h="468507">
                <a:tc>
                  <a:txBody>
                    <a:bodyPr/>
                    <a:lstStyle/>
                    <a:p>
                      <a:pPr algn="ctr" fontAlgn="ctr"/>
                      <a:endParaRPr lang="en-US" sz="20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2000" b="1" i="0" u="none" strike="noStrike" dirty="0">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47060769"/>
                  </a:ext>
                </a:extLst>
              </a:tr>
              <a:tr h="468507">
                <a:tc>
                  <a:txBody>
                    <a:bodyPr/>
                    <a:lstStyle/>
                    <a:p>
                      <a:pPr algn="ctr" fontAlgn="ctr"/>
                      <a:endParaRPr lang="en-US" sz="2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2000" b="1" i="0" u="none" strike="noStrike" dirty="0">
                          <a:solidFill>
                            <a:srgbClr val="000000"/>
                          </a:solidFill>
                          <a:effectLst/>
                          <a:latin typeface="Arial" panose="020B0604020202020204" pitchFamily="34" charset="0"/>
                        </a:rPr>
                        <a:t>Over ECM-12.0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6834543"/>
                  </a:ext>
                </a:extLst>
              </a:tr>
              <a:tr h="468507">
                <a:tc>
                  <a:txBody>
                    <a:bodyPr/>
                    <a:lstStyle/>
                    <a:p>
                      <a:pPr algn="ctr" fontAlgn="ctr"/>
                      <a:endParaRPr lang="en-US" sz="20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EncVmPeak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DecVmPeak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8391810"/>
                  </a:ext>
                </a:extLst>
              </a:tr>
              <a:tr h="468507">
                <a:tc>
                  <a:txBody>
                    <a:bodyPr/>
                    <a:lstStyle/>
                    <a:p>
                      <a:pPr algn="ctr" fontAlgn="ctr"/>
                      <a:r>
                        <a:rPr lang="en-US" sz="20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-0.11%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99.4%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00616700"/>
                  </a:ext>
                </a:extLst>
              </a:tr>
              <a:tr h="468507">
                <a:tc>
                  <a:txBody>
                    <a:bodyPr/>
                    <a:lstStyle/>
                    <a:p>
                      <a:pPr algn="ctr" fontAlgn="ctr"/>
                      <a:r>
                        <a:rPr lang="en-US" sz="20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99.7%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60282997"/>
                  </a:ext>
                </a:extLst>
              </a:tr>
              <a:tr h="468507">
                <a:tc>
                  <a:txBody>
                    <a:bodyPr/>
                    <a:lstStyle/>
                    <a:p>
                      <a:pPr algn="ctr" fontAlgn="ctr"/>
                      <a:r>
                        <a:rPr lang="en-US" sz="20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-0.04%</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78405337"/>
                  </a:ext>
                </a:extLst>
              </a:tr>
              <a:tr h="468507">
                <a:tc>
                  <a:txBody>
                    <a:bodyPr/>
                    <a:lstStyle/>
                    <a:p>
                      <a:pPr algn="ctr" fontAlgn="ctr"/>
                      <a:r>
                        <a:rPr lang="en-US" sz="20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35294675"/>
                  </a:ext>
                </a:extLst>
              </a:tr>
              <a:tr h="468507">
                <a:tc>
                  <a:txBody>
                    <a:bodyPr/>
                    <a:lstStyle/>
                    <a:p>
                      <a:pPr algn="ctr" fontAlgn="ctr"/>
                      <a:r>
                        <a:rPr lang="en-US" sz="20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101.4%</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101.7%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6669941"/>
                  </a:ext>
                </a:extLst>
              </a:tr>
              <a:tr h="468507">
                <a:tc>
                  <a:txBody>
                    <a:bodyPr/>
                    <a:lstStyle/>
                    <a:p>
                      <a:pPr algn="ctr" fontAlgn="ctr"/>
                      <a:r>
                        <a:rPr lang="en-US" sz="20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99.9%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15758726"/>
                  </a:ext>
                </a:extLst>
              </a:tr>
              <a:tr h="468507">
                <a:tc>
                  <a:txBody>
                    <a:bodyPr/>
                    <a:lstStyle/>
                    <a:p>
                      <a:pPr algn="ctr" fontAlgn="ctr"/>
                      <a:r>
                        <a:rPr lang="en-US" sz="20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101.4%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98.6%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06856121"/>
                  </a:ext>
                </a:extLst>
              </a:tr>
              <a:tr h="468507">
                <a:tc>
                  <a:txBody>
                    <a:bodyPr/>
                    <a:lstStyle/>
                    <a:p>
                      <a:pPr algn="ctr" fontAlgn="ctr"/>
                      <a:r>
                        <a:rPr lang="en-US" sz="20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dirty="0">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20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39964565"/>
                  </a:ext>
                </a:extLst>
              </a:tr>
              <a:tr h="468507">
                <a:tc>
                  <a:txBody>
                    <a:bodyPr/>
                    <a:lstStyle/>
                    <a:p>
                      <a:pPr algn="ctr" fontAlgn="ctr"/>
                      <a:r>
                        <a:rPr lang="en-US" sz="20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3343598"/>
                  </a:ext>
                </a:extLst>
              </a:tr>
            </a:tbl>
          </a:graphicData>
        </a:graphic>
      </p:graphicFrame>
    </p:spTree>
    <p:extLst>
      <p:ext uri="{BB962C8B-B14F-4D97-AF65-F5344CB8AC3E}">
        <p14:creationId xmlns:p14="http://schemas.microsoft.com/office/powerpoint/2010/main" val="3882115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97349-16B0-42A7-A09F-46911C8DBD51}"/>
              </a:ext>
            </a:extLst>
          </p:cNvPr>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Conclusions</a:t>
            </a:r>
            <a:endParaRPr lang="zh-CN" altLang="en-US" dirty="0"/>
          </a:p>
        </p:txBody>
      </p:sp>
      <p:sp>
        <p:nvSpPr>
          <p:cNvPr id="3" name="文本占位符 2">
            <a:extLst>
              <a:ext uri="{FF2B5EF4-FFF2-40B4-BE49-F238E27FC236}">
                <a16:creationId xmlns:a16="http://schemas.microsoft.com/office/drawing/2014/main" id="{5E91478D-BC03-4FEF-B54D-487D38BE7809}"/>
              </a:ext>
            </a:extLst>
          </p:cNvPr>
          <p:cNvSpPr>
            <a:spLocks noGrp="1"/>
          </p:cNvSpPr>
          <p:nvPr>
            <p:ph type="body" sz="quarter" idx="10"/>
          </p:nvPr>
        </p:nvSpPr>
        <p:spPr>
          <a:xfrm>
            <a:off x="776506" y="2537460"/>
            <a:ext cx="22841774" cy="10339850"/>
          </a:xfrm>
        </p:spPr>
        <p:txBody>
          <a:bodyPr>
            <a:normAutofit fontScale="85000" lnSpcReduction="10000"/>
          </a:bodyPr>
          <a:lstStyle/>
          <a:p>
            <a:pPr marL="571500" indent="-571500">
              <a:buFont typeface="Arial" panose="020B0604020202020204" pitchFamily="34" charset="0"/>
              <a:buChar char="•"/>
            </a:pPr>
            <a:r>
              <a:rPr lang="en-CA" altLang="zh-CN" dirty="0"/>
              <a:t>This contribution proposes to apply quantization center shifting in transform skip mode;</a:t>
            </a:r>
          </a:p>
          <a:p>
            <a:pPr marL="571500" indent="-571500">
              <a:buFont typeface="Arial" panose="020B0604020202020204" pitchFamily="34" charset="0"/>
              <a:buChar char="•"/>
            </a:pPr>
            <a:endParaRPr lang="en-CA" altLang="zh-CN" dirty="0"/>
          </a:p>
          <a:p>
            <a:pPr marL="571500" indent="-571500">
              <a:buFont typeface="Arial" panose="020B0604020202020204" pitchFamily="34" charset="0"/>
              <a:buChar char="•"/>
            </a:pPr>
            <a:r>
              <a:rPr lang="en-CA" altLang="zh-CN" dirty="0"/>
              <a:t>This contribution further proposes to use different size </a:t>
            </a:r>
            <a:r>
              <a:rPr lang="en-CA" altLang="zh-CN"/>
              <a:t>of tables </a:t>
            </a:r>
            <a:r>
              <a:rPr lang="en-CA" altLang="zh-CN" dirty="0"/>
              <a:t>to derive the shifting amount of Q0 and Q1</a:t>
            </a:r>
          </a:p>
          <a:p>
            <a:pPr marL="571500" indent="-571500">
              <a:buFont typeface="Arial" panose="020B0604020202020204" pitchFamily="34" charset="0"/>
              <a:buChar char="•"/>
            </a:pPr>
            <a:endParaRPr lang="en-CA" altLang="zh-CN" dirty="0"/>
          </a:p>
          <a:p>
            <a:pPr marL="571500" indent="-571500">
              <a:buFont typeface="Arial" panose="020B0604020202020204" pitchFamily="34" charset="0"/>
              <a:buChar char="•"/>
            </a:pPr>
            <a:r>
              <a:rPr lang="en-CA" altLang="zh-CN" dirty="0"/>
              <a:t>The simulation results show </a:t>
            </a:r>
            <a:r>
              <a:rPr lang="en-CA" dirty="0"/>
              <a:t>noticeable coding gain for all the classes of test content while no increase in complexity</a:t>
            </a:r>
            <a:r>
              <a:rPr lang="en-US" dirty="0"/>
              <a:t>.</a:t>
            </a:r>
            <a:endParaRPr lang="en-CA" altLang="zh-CN" dirty="0"/>
          </a:p>
          <a:p>
            <a:pPr marL="571500" indent="-571500">
              <a:buFont typeface="Arial" panose="020B0604020202020204" pitchFamily="34" charset="0"/>
              <a:buChar char="•"/>
            </a:pPr>
            <a:endParaRPr lang="en-CA" altLang="zh-CN" dirty="0"/>
          </a:p>
          <a:p>
            <a:pPr marL="571500" indent="-571500">
              <a:buFont typeface="Arial" panose="020B0604020202020204" pitchFamily="34" charset="0"/>
              <a:buChar char="•"/>
            </a:pPr>
            <a:r>
              <a:rPr lang="en-CA" altLang="zh-CN" dirty="0"/>
              <a:t>It is proposed to study this in the next round of EE</a:t>
            </a:r>
          </a:p>
          <a:p>
            <a:pPr marL="571500" indent="-571500">
              <a:buFont typeface="Arial" panose="020B0604020202020204" pitchFamily="34" charset="0"/>
              <a:buChar char="•"/>
            </a:pPr>
            <a:endParaRPr lang="en-CA" altLang="zh-CN" dirty="0"/>
          </a:p>
          <a:p>
            <a:pPr marL="571500" indent="-571500">
              <a:buFont typeface="Arial" panose="020B0604020202020204" pitchFamily="34" charset="0"/>
              <a:buChar char="•"/>
            </a:pPr>
            <a:r>
              <a:rPr lang="en-US" altLang="zh-CN" dirty="0"/>
              <a:t>Thank Kwai and Interdigital for crosschecking this proposal.</a:t>
            </a:r>
            <a:endParaRPr lang="zh-CN" altLang="en-US" dirty="0"/>
          </a:p>
        </p:txBody>
      </p:sp>
      <p:sp>
        <p:nvSpPr>
          <p:cNvPr id="4" name="文本占位符 3">
            <a:extLst>
              <a:ext uri="{FF2B5EF4-FFF2-40B4-BE49-F238E27FC236}">
                <a16:creationId xmlns:a16="http://schemas.microsoft.com/office/drawing/2014/main" id="{CDE9068B-FC1A-4777-B433-47E8D56D0555}"/>
              </a:ext>
            </a:extLst>
          </p:cNvPr>
          <p:cNvSpPr>
            <a:spLocks noGrp="1"/>
          </p:cNvSpPr>
          <p:nvPr>
            <p:ph type="body" sz="quarter" idx="11"/>
          </p:nvPr>
        </p:nvSpPr>
        <p:spPr/>
        <p:txBody>
          <a:bodyPr/>
          <a:lstStyle/>
          <a:p>
            <a:r>
              <a:rPr lang="en-US" altLang="zh-CN" dirty="0"/>
              <a:t>JVET-AH0063</a:t>
            </a:r>
          </a:p>
        </p:txBody>
      </p:sp>
    </p:spTree>
    <p:extLst>
      <p:ext uri="{BB962C8B-B14F-4D97-AF65-F5344CB8AC3E}">
        <p14:creationId xmlns:p14="http://schemas.microsoft.com/office/powerpoint/2010/main" val="2329165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50557</TotalTime>
  <Words>775</Words>
  <Application>Microsoft Macintosh PowerPoint</Application>
  <PresentationFormat>Custom</PresentationFormat>
  <Paragraphs>201</Paragraphs>
  <Slides>6</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vt:i4>
      </vt:variant>
    </vt:vector>
  </HeadingPairs>
  <TitlesOfParts>
    <vt:vector size="17" baseType="lpstr">
      <vt:lpstr>OPPOSans B</vt:lpstr>
      <vt:lpstr>OPPOSans M</vt:lpstr>
      <vt:lpstr>OPPOSans R</vt:lpstr>
      <vt:lpstr>Arial</vt:lpstr>
      <vt:lpstr>Arial Narrow</vt:lpstr>
      <vt:lpstr>Cambria Math</vt:lpstr>
      <vt:lpstr>Helvetica Neue</vt:lpstr>
      <vt:lpstr>Helvetica Neue Medium</vt:lpstr>
      <vt:lpstr>Times New Roman</vt:lpstr>
      <vt:lpstr>White 白底</vt:lpstr>
      <vt:lpstr>Black 黑底</vt:lpstr>
      <vt:lpstr>JVET-AH0063: AHG12: On Shifting Quantization Center   </vt:lpstr>
      <vt:lpstr>Background</vt:lpstr>
      <vt:lpstr>Proposal</vt:lpstr>
      <vt:lpstr>Simulation results</vt:lpstr>
      <vt:lpstr>Conclusions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Yue Yu(余越)</cp:lastModifiedBy>
  <cp:revision>549</cp:revision>
  <dcterms:modified xsi:type="dcterms:W3CDTF">2024-04-18T14:27:35Z</dcterms:modified>
</cp:coreProperties>
</file>