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833" r:id="rId4"/>
  </p:sldMasterIdLst>
  <p:notesMasterIdLst>
    <p:notesMasterId r:id="rId12"/>
  </p:notesMasterIdLst>
  <p:handoutMasterIdLst>
    <p:handoutMasterId r:id="rId13"/>
  </p:handoutMasterIdLst>
  <p:sldIdLst>
    <p:sldId id="2142533578" r:id="rId5"/>
    <p:sldId id="898" r:id="rId6"/>
    <p:sldId id="2142533580" r:id="rId7"/>
    <p:sldId id="899" r:id="rId8"/>
    <p:sldId id="901" r:id="rId9"/>
    <p:sldId id="2142533581" r:id="rId10"/>
    <p:sldId id="214253357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2142533580"/>
            <p14:sldId id="899"/>
            <p14:sldId id="901"/>
            <p14:sldId id="2142533581"/>
            <p14:sldId id="2142533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114" d="100"/>
          <a:sy n="114" d="100"/>
        </p:scale>
        <p:origin x="468" y="102"/>
      </p:cViewPr>
      <p:guideLst/>
    </p:cSldViewPr>
  </p:slideViewPr>
  <p:outlineViewPr>
    <p:cViewPr>
      <p:scale>
        <a:sx n="33" d="100"/>
        <a:sy n="33" d="100"/>
      </p:scale>
      <p:origin x="0" y="-48324"/>
    </p:cViewPr>
  </p:outlineViewPr>
  <p:notesTextViewPr>
    <p:cViewPr>
      <p:scale>
        <a:sx n="1" d="1"/>
        <a:sy n="1" d="1"/>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 Li" userId="159c9082-0f36-49cd-9c8f-1d7b7046462d" providerId="ADAL" clId="{61D19E8A-7C86-45EF-8E29-6D46A9F0B939}"/>
    <pc:docChg chg="modSld">
      <pc:chgData name="Yun Li" userId="159c9082-0f36-49cd-9c8f-1d7b7046462d" providerId="ADAL" clId="{61D19E8A-7C86-45EF-8E29-6D46A9F0B939}" dt="2023-07-13T07:44:30.012" v="137" actId="20577"/>
      <pc:docMkLst>
        <pc:docMk/>
      </pc:docMkLst>
      <pc:sldChg chg="modSp mod">
        <pc:chgData name="Yun Li" userId="159c9082-0f36-49cd-9c8f-1d7b7046462d" providerId="ADAL" clId="{61D19E8A-7C86-45EF-8E29-6D46A9F0B939}" dt="2023-07-13T07:44:30.012" v="137" actId="20577"/>
        <pc:sldMkLst>
          <pc:docMk/>
          <pc:sldMk cId="870665549" sldId="898"/>
        </pc:sldMkLst>
        <pc:spChg chg="mod">
          <ac:chgData name="Yun Li" userId="159c9082-0f36-49cd-9c8f-1d7b7046462d" providerId="ADAL" clId="{61D19E8A-7C86-45EF-8E29-6D46A9F0B939}" dt="2023-07-13T07:44:30.012" v="137" actId="20577"/>
          <ac:spMkLst>
            <pc:docMk/>
            <pc:sldMk cId="870665549" sldId="898"/>
            <ac:spMk id="86" creationId="{36BACACF-A2E7-0C6A-9EC8-614BEE11AED4}"/>
          </ac:spMkLst>
        </pc:spChg>
      </pc:sldChg>
      <pc:sldChg chg="modSp mod">
        <pc:chgData name="Yun Li" userId="159c9082-0f36-49cd-9c8f-1d7b7046462d" providerId="ADAL" clId="{61D19E8A-7C86-45EF-8E29-6D46A9F0B939}" dt="2023-07-13T07:29:18.256" v="67" actId="20577"/>
        <pc:sldMkLst>
          <pc:docMk/>
          <pc:sldMk cId="2636485099" sldId="2142533581"/>
        </pc:sldMkLst>
        <pc:spChg chg="mod">
          <ac:chgData name="Yun Li" userId="159c9082-0f36-49cd-9c8f-1d7b7046462d" providerId="ADAL" clId="{61D19E8A-7C86-45EF-8E29-6D46A9F0B939}" dt="2023-07-13T07:29:18.256" v="67" actId="20577"/>
          <ac:spMkLst>
            <pc:docMk/>
            <pc:sldMk cId="2636485099" sldId="2142533581"/>
            <ac:spMk id="8" creationId="{28E2B615-10AF-33F7-68FF-FA85283B737B}"/>
          </ac:spMkLst>
        </pc:spChg>
      </pc:sldChg>
    </pc:docChg>
  </pc:docChgLst>
  <pc:docChgLst>
    <pc:chgData name="Dmytro Rusanovskyy" userId="621f73b1-0084-4349-83c1-86917e0e3bb7" providerId="ADAL" clId="{17B0927C-20C8-452E-8E86-D148EAE241AC}"/>
    <pc:docChg chg="undo custSel modSld">
      <pc:chgData name="Dmytro Rusanovskyy" userId="621f73b1-0084-4349-83c1-86917e0e3bb7" providerId="ADAL" clId="{17B0927C-20C8-452E-8E86-D148EAE241AC}" dt="2023-07-12T22:52:43.114" v="737" actId="20577"/>
      <pc:docMkLst>
        <pc:docMk/>
      </pc:docMkLst>
      <pc:sldChg chg="modSp mod">
        <pc:chgData name="Dmytro Rusanovskyy" userId="621f73b1-0084-4349-83c1-86917e0e3bb7" providerId="ADAL" clId="{17B0927C-20C8-452E-8E86-D148EAE241AC}" dt="2023-07-12T22:51:03.160" v="715" actId="20577"/>
        <pc:sldMkLst>
          <pc:docMk/>
          <pc:sldMk cId="870665549" sldId="898"/>
        </pc:sldMkLst>
        <pc:spChg chg="mod">
          <ac:chgData name="Dmytro Rusanovskyy" userId="621f73b1-0084-4349-83c1-86917e0e3bb7" providerId="ADAL" clId="{17B0927C-20C8-452E-8E86-D148EAE241AC}" dt="2023-07-12T22:51:03.160" v="715" actId="20577"/>
          <ac:spMkLst>
            <pc:docMk/>
            <pc:sldMk cId="870665549" sldId="898"/>
            <ac:spMk id="86" creationId="{36BACACF-A2E7-0C6A-9EC8-614BEE11AED4}"/>
          </ac:spMkLst>
        </pc:spChg>
      </pc:sldChg>
      <pc:sldChg chg="addSp modSp mod">
        <pc:chgData name="Dmytro Rusanovskyy" userId="621f73b1-0084-4349-83c1-86917e0e3bb7" providerId="ADAL" clId="{17B0927C-20C8-452E-8E86-D148EAE241AC}" dt="2023-07-12T22:32:02.076" v="360" actId="20577"/>
        <pc:sldMkLst>
          <pc:docMk/>
          <pc:sldMk cId="2138406338" sldId="899"/>
        </pc:sldMkLst>
        <pc:spChg chg="mod">
          <ac:chgData name="Dmytro Rusanovskyy" userId="621f73b1-0084-4349-83c1-86917e0e3bb7" providerId="ADAL" clId="{17B0927C-20C8-452E-8E86-D148EAE241AC}" dt="2023-07-12T22:29:43.364" v="170" actId="1076"/>
          <ac:spMkLst>
            <pc:docMk/>
            <pc:sldMk cId="2138406338" sldId="899"/>
            <ac:spMk id="3" creationId="{89006D2A-3AF3-7E3D-3BD0-155AD5C0437C}"/>
          </ac:spMkLst>
        </pc:spChg>
        <pc:spChg chg="add mod">
          <ac:chgData name="Dmytro Rusanovskyy" userId="621f73b1-0084-4349-83c1-86917e0e3bb7" providerId="ADAL" clId="{17B0927C-20C8-452E-8E86-D148EAE241AC}" dt="2023-07-12T22:32:02.076" v="360" actId="20577"/>
          <ac:spMkLst>
            <pc:docMk/>
            <pc:sldMk cId="2138406338" sldId="899"/>
            <ac:spMk id="5" creationId="{9BD8542D-3E2F-EB3B-A025-3255876538BC}"/>
          </ac:spMkLst>
        </pc:spChg>
        <pc:picChg chg="mod">
          <ac:chgData name="Dmytro Rusanovskyy" userId="621f73b1-0084-4349-83c1-86917e0e3bb7" providerId="ADAL" clId="{17B0927C-20C8-452E-8E86-D148EAE241AC}" dt="2023-07-12T22:30:10.510" v="172" actId="1076"/>
          <ac:picMkLst>
            <pc:docMk/>
            <pc:sldMk cId="2138406338" sldId="899"/>
            <ac:picMk id="8" creationId="{36E07474-4BFC-4D77-3592-249BFC672DAC}"/>
          </ac:picMkLst>
        </pc:picChg>
        <pc:picChg chg="mod">
          <ac:chgData name="Dmytro Rusanovskyy" userId="621f73b1-0084-4349-83c1-86917e0e3bb7" providerId="ADAL" clId="{17B0927C-20C8-452E-8E86-D148EAE241AC}" dt="2023-07-12T22:30:30.543" v="176" actId="14100"/>
          <ac:picMkLst>
            <pc:docMk/>
            <pc:sldMk cId="2138406338" sldId="899"/>
            <ac:picMk id="12" creationId="{636B1180-75EB-1516-5B91-0010BB244C84}"/>
          </ac:picMkLst>
        </pc:picChg>
      </pc:sldChg>
      <pc:sldChg chg="modSp mod">
        <pc:chgData name="Dmytro Rusanovskyy" userId="621f73b1-0084-4349-83c1-86917e0e3bb7" providerId="ADAL" clId="{17B0927C-20C8-452E-8E86-D148EAE241AC}" dt="2023-07-12T22:28:51.950" v="168" actId="20577"/>
        <pc:sldMkLst>
          <pc:docMk/>
          <pc:sldMk cId="622616859" sldId="2142533580"/>
        </pc:sldMkLst>
        <pc:spChg chg="mod">
          <ac:chgData name="Dmytro Rusanovskyy" userId="621f73b1-0084-4349-83c1-86917e0e3bb7" providerId="ADAL" clId="{17B0927C-20C8-452E-8E86-D148EAE241AC}" dt="2023-07-12T22:28:51.950" v="168" actId="20577"/>
          <ac:spMkLst>
            <pc:docMk/>
            <pc:sldMk cId="622616859" sldId="2142533580"/>
            <ac:spMk id="86" creationId="{36BACACF-A2E7-0C6A-9EC8-614BEE11AED4}"/>
          </ac:spMkLst>
        </pc:spChg>
      </pc:sldChg>
      <pc:sldChg chg="modSp mod">
        <pc:chgData name="Dmytro Rusanovskyy" userId="621f73b1-0084-4349-83c1-86917e0e3bb7" providerId="ADAL" clId="{17B0927C-20C8-452E-8E86-D148EAE241AC}" dt="2023-07-12T22:52:43.114" v="737" actId="20577"/>
        <pc:sldMkLst>
          <pc:docMk/>
          <pc:sldMk cId="2636485099" sldId="2142533581"/>
        </pc:sldMkLst>
        <pc:spChg chg="mod">
          <ac:chgData name="Dmytro Rusanovskyy" userId="621f73b1-0084-4349-83c1-86917e0e3bb7" providerId="ADAL" clId="{17B0927C-20C8-452E-8E86-D148EAE241AC}" dt="2023-07-12T22:52:43.114" v="737" actId="20577"/>
          <ac:spMkLst>
            <pc:docMk/>
            <pc:sldMk cId="2636485099" sldId="2142533581"/>
            <ac:spMk id="8" creationId="{28E2B615-10AF-33F7-68FF-FA85283B737B}"/>
          </ac:spMkLst>
        </pc:spChg>
      </pc:sldChg>
    </pc:docChg>
  </pc:docChgLst>
  <pc:docChgLst>
    <pc:chgData name="Yun Li" userId="159c9082-0f36-49cd-9c8f-1d7b7046462d" providerId="ADAL" clId="{196D3D8C-DE51-4E4A-A568-88287AC1F058}"/>
    <pc:docChg chg="custSel modSld">
      <pc:chgData name="Yun Li" userId="159c9082-0f36-49cd-9c8f-1d7b7046462d" providerId="ADAL" clId="{196D3D8C-DE51-4E4A-A568-88287AC1F058}" dt="2023-07-20T09:44:25.579" v="16" actId="20577"/>
      <pc:docMkLst>
        <pc:docMk/>
      </pc:docMkLst>
      <pc:sldChg chg="modSp mod">
        <pc:chgData name="Yun Li" userId="159c9082-0f36-49cd-9c8f-1d7b7046462d" providerId="ADAL" clId="{196D3D8C-DE51-4E4A-A568-88287AC1F058}" dt="2023-07-20T09:44:25.579" v="16" actId="20577"/>
        <pc:sldMkLst>
          <pc:docMk/>
          <pc:sldMk cId="870665549" sldId="898"/>
        </pc:sldMkLst>
        <pc:spChg chg="mod">
          <ac:chgData name="Yun Li" userId="159c9082-0f36-49cd-9c8f-1d7b7046462d" providerId="ADAL" clId="{196D3D8C-DE51-4E4A-A568-88287AC1F058}" dt="2023-07-20T09:44:25.579" v="16" actId="20577"/>
          <ac:spMkLst>
            <pc:docMk/>
            <pc:sldMk cId="870665549" sldId="898"/>
            <ac:spMk id="86" creationId="{36BACACF-A2E7-0C6A-9EC8-614BEE11AED4}"/>
          </ac:spMkLst>
        </pc:spChg>
      </pc:sldChg>
      <pc:sldChg chg="delSp mod">
        <pc:chgData name="Yun Li" userId="159c9082-0f36-49cd-9c8f-1d7b7046462d" providerId="ADAL" clId="{196D3D8C-DE51-4E4A-A568-88287AC1F058}" dt="2023-07-20T09:44:05.437" v="10" actId="478"/>
        <pc:sldMkLst>
          <pc:docMk/>
          <pc:sldMk cId="2138406338" sldId="899"/>
        </pc:sldMkLst>
        <pc:spChg chg="del">
          <ac:chgData name="Yun Li" userId="159c9082-0f36-49cd-9c8f-1d7b7046462d" providerId="ADAL" clId="{196D3D8C-DE51-4E4A-A568-88287AC1F058}" dt="2023-07-20T09:44:05.437" v="10" actId="478"/>
          <ac:spMkLst>
            <pc:docMk/>
            <pc:sldMk cId="2138406338" sldId="899"/>
            <ac:spMk id="3" creationId="{89006D2A-3AF3-7E3D-3BD0-155AD5C0437C}"/>
          </ac:spMkLst>
        </pc:spChg>
      </pc:sldChg>
      <pc:sldChg chg="addSp delSp modSp mod">
        <pc:chgData name="Yun Li" userId="159c9082-0f36-49cd-9c8f-1d7b7046462d" providerId="ADAL" clId="{196D3D8C-DE51-4E4A-A568-88287AC1F058}" dt="2023-07-20T09:39:11.841" v="9" actId="1035"/>
        <pc:sldMkLst>
          <pc:docMk/>
          <pc:sldMk cId="622616859" sldId="2142533580"/>
        </pc:sldMkLst>
        <pc:picChg chg="add mod">
          <ac:chgData name="Yun Li" userId="159c9082-0f36-49cd-9c8f-1d7b7046462d" providerId="ADAL" clId="{196D3D8C-DE51-4E4A-A568-88287AC1F058}" dt="2023-07-20T09:39:11.841" v="9" actId="1035"/>
          <ac:picMkLst>
            <pc:docMk/>
            <pc:sldMk cId="622616859" sldId="2142533580"/>
            <ac:picMk id="4" creationId="{2395EB45-1C57-00C2-2839-8D207CAB2AB3}"/>
          </ac:picMkLst>
        </pc:picChg>
        <pc:picChg chg="del">
          <ac:chgData name="Yun Li" userId="159c9082-0f36-49cd-9c8f-1d7b7046462d" providerId="ADAL" clId="{196D3D8C-DE51-4E4A-A568-88287AC1F058}" dt="2023-07-20T09:38:38.708" v="0" actId="478"/>
          <ac:picMkLst>
            <pc:docMk/>
            <pc:sldMk cId="622616859" sldId="2142533580"/>
            <ac:picMk id="7" creationId="{57F4E67B-51C4-62C6-D01C-A0D249535E6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7/20/2023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20.07.2023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5.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US" sz="2000" b="1" dirty="0">
                <a:effectLst/>
                <a:ea typeface="SimSun" panose="02010600030101010101" pitchFamily="2" charset="-122"/>
              </a:rPr>
              <a:t>EE1 </a:t>
            </a:r>
            <a:r>
              <a:rPr lang="en-US" dirty="0">
                <a:ea typeface="SimSun" panose="02010600030101010101" pitchFamily="2" charset="-122"/>
              </a:rPr>
              <a:t>-4.4: Low complexity NN filter with design elements of Unified  Filter Architecture and EE-1.2 and EE-1.3</a:t>
            </a:r>
            <a:endParaRPr lang="en-US" dirty="0"/>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11-19 July 2023</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Y. Li , D. Rusanovskyy,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JVET-AE0165</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D018EA-9083-F8FA-EEBD-34BA34A8C9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27647" y="1769807"/>
            <a:ext cx="6946366" cy="3790335"/>
          </a:xfrm>
          <a:prstGeom prst="rect">
            <a:avLst/>
          </a:prstGeom>
          <a:noFill/>
          <a:ln>
            <a:noFill/>
          </a:ln>
        </p:spPr>
      </p:pic>
      <p:sp>
        <p:nvSpPr>
          <p:cNvPr id="2" name="Title 1"/>
          <p:cNvSpPr>
            <a:spLocks noGrp="1"/>
          </p:cNvSpPr>
          <p:nvPr>
            <p:ph type="title"/>
          </p:nvPr>
        </p:nvSpPr>
        <p:spPr>
          <a:xfrm>
            <a:off x="495300" y="642645"/>
            <a:ext cx="11187112" cy="361959"/>
          </a:xfrm>
        </p:spPr>
        <p:txBody>
          <a:bodyPr/>
          <a:lstStyle/>
          <a:p>
            <a:r>
              <a:rPr lang="en-US" dirty="0"/>
              <a:t>Overview</a:t>
            </a:r>
          </a:p>
        </p:txBody>
      </p:sp>
      <p:sp>
        <p:nvSpPr>
          <p:cNvPr id="86" name="TextBox 85">
            <a:extLst>
              <a:ext uri="{FF2B5EF4-FFF2-40B4-BE49-F238E27FC236}">
                <a16:creationId xmlns:a16="http://schemas.microsoft.com/office/drawing/2014/main" id="{36BACACF-A2E7-0C6A-9EC8-614BEE11AED4}"/>
              </a:ext>
            </a:extLst>
          </p:cNvPr>
          <p:cNvSpPr txBox="1"/>
          <p:nvPr/>
        </p:nvSpPr>
        <p:spPr>
          <a:xfrm>
            <a:off x="495300" y="1297858"/>
            <a:ext cx="4750334" cy="5495607"/>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US" sz="2000" dirty="0">
                <a:solidFill>
                  <a:schemeClr val="tx2"/>
                </a:solidFill>
              </a:rPr>
              <a:t>Unified High Operation Point (HOP) filter</a:t>
            </a:r>
          </a:p>
          <a:p>
            <a:pPr marL="742950" lvl="1" indent="-285750">
              <a:lnSpc>
                <a:spcPct val="96000"/>
              </a:lnSpc>
              <a:buFont typeface="Arial" panose="020B0604020202020204" pitchFamily="34" charset="0"/>
              <a:buChar char="•"/>
            </a:pPr>
            <a:r>
              <a:rPr lang="en-US" sz="2000" dirty="0">
                <a:solidFill>
                  <a:schemeClr val="tx2"/>
                </a:solidFill>
              </a:rPr>
              <a:t>477 </a:t>
            </a:r>
            <a:r>
              <a:rPr lang="en-US" sz="2000" dirty="0" err="1">
                <a:solidFill>
                  <a:schemeClr val="tx2"/>
                </a:solidFill>
              </a:rPr>
              <a:t>kMAC</a:t>
            </a:r>
            <a:r>
              <a:rPr lang="en-US" sz="2000" dirty="0">
                <a:solidFill>
                  <a:schemeClr val="tx2"/>
                </a:solidFill>
              </a:rPr>
              <a:t>/pixel</a:t>
            </a:r>
          </a:p>
          <a:p>
            <a:pPr marL="742950" lvl="1" indent="-285750">
              <a:lnSpc>
                <a:spcPct val="96000"/>
              </a:lnSpc>
              <a:buFont typeface="Arial" panose="020B0604020202020204" pitchFamily="34" charset="0"/>
              <a:buChar char="•"/>
            </a:pPr>
            <a:r>
              <a:rPr lang="en-CA" sz="2000" dirty="0">
                <a:effectLst/>
                <a:latin typeface="Times New Roman" panose="02020603050405020304" pitchFamily="18" charset="0"/>
                <a:ea typeface="SimSun" panose="02010600030101010101" pitchFamily="2" charset="-122"/>
              </a:rPr>
              <a:t>AI {-7.9%, -19.1%, -20.2%}</a:t>
            </a:r>
          </a:p>
          <a:p>
            <a:pPr marL="742950" lvl="1" indent="-285750">
              <a:lnSpc>
                <a:spcPct val="96000"/>
              </a:lnSpc>
              <a:buFont typeface="Arial" panose="020B0604020202020204" pitchFamily="34" charset="0"/>
              <a:buChar char="•"/>
            </a:pPr>
            <a:r>
              <a:rPr lang="en-US" sz="2000" dirty="0">
                <a:solidFill>
                  <a:schemeClr val="tx2"/>
                </a:solidFill>
              </a:rPr>
              <a:t>Training ongoing</a:t>
            </a:r>
          </a:p>
          <a:p>
            <a:pPr marL="285750" indent="-285750">
              <a:lnSpc>
                <a:spcPct val="96000"/>
              </a:lnSpc>
              <a:buFont typeface="Arial" panose="020B0604020202020204" pitchFamily="34" charset="0"/>
              <a:buChar char="•"/>
            </a:pPr>
            <a:r>
              <a:rPr lang="en-US" sz="2000" dirty="0">
                <a:solidFill>
                  <a:schemeClr val="tx2"/>
                </a:solidFill>
              </a:rPr>
              <a:t>Low-performance Operation Point (LOP)</a:t>
            </a:r>
          </a:p>
          <a:p>
            <a:pPr marL="742950" lvl="1" indent="-285750">
              <a:lnSpc>
                <a:spcPct val="96000"/>
              </a:lnSpc>
              <a:buFont typeface="Arial" panose="020B0604020202020204" pitchFamily="34" charset="0"/>
              <a:buChar char="•"/>
            </a:pPr>
            <a:r>
              <a:rPr lang="en-US" sz="2000" dirty="0">
                <a:solidFill>
                  <a:schemeClr val="tx2"/>
                </a:solidFill>
                <a:latin typeface="Microsoft Sans Serif"/>
                <a:cs typeface="Microsoft Sans Serif" panose="020B0604020202020204" pitchFamily="34" charset="0"/>
              </a:rPr>
              <a:t>16.2 </a:t>
            </a:r>
            <a:r>
              <a:rPr lang="en-US" sz="2000" dirty="0" err="1">
                <a:solidFill>
                  <a:schemeClr val="tx2"/>
                </a:solidFill>
                <a:latin typeface="Microsoft Sans Serif"/>
                <a:cs typeface="Microsoft Sans Serif" panose="020B0604020202020204" pitchFamily="34" charset="0"/>
              </a:rPr>
              <a:t>kMAC</a:t>
            </a:r>
            <a:r>
              <a:rPr lang="en-US" sz="2000" dirty="0">
                <a:solidFill>
                  <a:schemeClr val="tx2"/>
                </a:solidFill>
                <a:latin typeface="Microsoft Sans Serif"/>
                <a:cs typeface="Microsoft Sans Serif" panose="020B0604020202020204" pitchFamily="34" charset="0"/>
              </a:rPr>
              <a:t>/pixel</a:t>
            </a:r>
          </a:p>
          <a:p>
            <a:pPr marL="742950" lvl="1" indent="-285750">
              <a:lnSpc>
                <a:spcPct val="96000"/>
              </a:lnSpc>
              <a:buFont typeface="Arial" panose="020B0604020202020204" pitchFamily="34" charset="0"/>
              <a:buChar char="•"/>
            </a:pPr>
            <a:r>
              <a:rPr lang="en-US" sz="2000" dirty="0">
                <a:solidFill>
                  <a:schemeClr val="tx2"/>
                </a:solidFill>
                <a:latin typeface="Microsoft Sans Serif"/>
                <a:cs typeface="Microsoft Sans Serif" panose="020B0604020202020204" pitchFamily="34" charset="0"/>
              </a:rPr>
              <a:t>4 models; parameters: 0.2M in total</a:t>
            </a:r>
          </a:p>
          <a:p>
            <a:pPr marL="742950" lvl="1" indent="-285750">
              <a:lnSpc>
                <a:spcPct val="96000"/>
              </a:lnSpc>
              <a:buFont typeface="Arial" panose="020B0604020202020204" pitchFamily="34" charset="0"/>
              <a:buChar char="•"/>
            </a:pPr>
            <a:r>
              <a:rPr lang="en-CA" dirty="0">
                <a:effectLst/>
                <a:latin typeface="Times New Roman" panose="02020603050405020304" pitchFamily="18" charset="0"/>
                <a:ea typeface="SimSun" panose="02010600030101010101" pitchFamily="2" charset="-122"/>
              </a:rPr>
              <a:t>AI {-4.58%, -5.67%, -5.74%} </a:t>
            </a:r>
          </a:p>
          <a:p>
            <a:pPr marL="742950" lvl="1" indent="-285750">
              <a:lnSpc>
                <a:spcPct val="96000"/>
              </a:lnSpc>
              <a:buFont typeface="Arial" panose="020B0604020202020204" pitchFamily="34" charset="0"/>
              <a:buChar char="•"/>
            </a:pPr>
            <a:r>
              <a:rPr lang="en-CA" sz="1800" dirty="0">
                <a:effectLst/>
                <a:latin typeface="Times New Roman" panose="02020603050405020304" pitchFamily="18" charset="0"/>
                <a:ea typeface="SimSun" panose="02010600030101010101" pitchFamily="2" charset="-122"/>
              </a:rPr>
              <a:t>RA {-5.20%, -7.53%, -6.60%}</a:t>
            </a:r>
            <a:endParaRPr lang="en-US"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US" sz="2000" dirty="0">
                <a:solidFill>
                  <a:schemeClr val="tx2"/>
                </a:solidFill>
              </a:rPr>
              <a:t>Proposed HOP architecture at LOP complexity:</a:t>
            </a:r>
          </a:p>
          <a:p>
            <a:pPr marL="742950" lvl="1" indent="-285750">
              <a:lnSpc>
                <a:spcPct val="96000"/>
              </a:lnSpc>
              <a:buFont typeface="Arial" panose="020B0604020202020204" pitchFamily="34" charset="0"/>
              <a:buChar char="•"/>
            </a:pPr>
            <a:r>
              <a:rPr lang="en-US" sz="2000" dirty="0">
                <a:solidFill>
                  <a:schemeClr val="tx2"/>
                </a:solidFill>
                <a:latin typeface="Microsoft Sans Serif"/>
                <a:cs typeface="Microsoft Sans Serif" panose="020B0604020202020204" pitchFamily="34" charset="0"/>
              </a:rPr>
              <a:t>14.8 to 18.7 </a:t>
            </a:r>
            <a:r>
              <a:rPr lang="en-US" sz="2000" dirty="0" err="1">
                <a:solidFill>
                  <a:schemeClr val="tx2"/>
                </a:solidFill>
                <a:latin typeface="Microsoft Sans Serif"/>
                <a:cs typeface="Microsoft Sans Serif" panose="020B0604020202020204" pitchFamily="34" charset="0"/>
              </a:rPr>
              <a:t>kMAC</a:t>
            </a:r>
            <a:r>
              <a:rPr lang="en-US" sz="2000" dirty="0">
                <a:solidFill>
                  <a:schemeClr val="tx2"/>
                </a:solidFill>
                <a:latin typeface="Microsoft Sans Serif"/>
                <a:cs typeface="Microsoft Sans Serif" panose="020B0604020202020204" pitchFamily="34" charset="0"/>
              </a:rPr>
              <a:t>/pixel</a:t>
            </a:r>
          </a:p>
          <a:p>
            <a:pPr marL="742950" lvl="1" indent="-285750">
              <a:lnSpc>
                <a:spcPct val="96000"/>
              </a:lnSpc>
              <a:buFont typeface="Arial" panose="020B0604020202020204" pitchFamily="34" charset="0"/>
              <a:buChar char="•"/>
            </a:pPr>
            <a:r>
              <a:rPr lang="en-US" sz="2000" dirty="0">
                <a:solidFill>
                  <a:schemeClr val="tx2"/>
                </a:solidFill>
                <a:latin typeface="Microsoft Sans Serif"/>
                <a:cs typeface="Microsoft Sans Serif" panose="020B0604020202020204" pitchFamily="34" charset="0"/>
              </a:rPr>
              <a:t>1 model;  parameters: 0.05M</a:t>
            </a:r>
          </a:p>
          <a:p>
            <a:pPr marL="742950" lvl="1" indent="-285750">
              <a:lnSpc>
                <a:spcPct val="96000"/>
              </a:lnSpc>
              <a:buFont typeface="Arial" panose="020B0604020202020204" pitchFamily="34" charset="0"/>
              <a:buChar char="•"/>
            </a:pPr>
            <a:r>
              <a:rPr lang="en-CA" sz="2000" dirty="0">
                <a:effectLst/>
                <a:latin typeface="Times New Roman" panose="02020603050405020304" pitchFamily="18" charset="0"/>
                <a:ea typeface="SimSun" panose="02010600030101010101" pitchFamily="2" charset="-122"/>
              </a:rPr>
              <a:t>AI (int16): {-4.42%, -10.52%, -11.18%}  (Stage I)</a:t>
            </a:r>
          </a:p>
          <a:p>
            <a:pPr marL="742950" lvl="1" indent="-285750">
              <a:lnSpc>
                <a:spcPct val="96000"/>
              </a:lnSpc>
              <a:buFont typeface="Arial" panose="020B0604020202020204" pitchFamily="34" charset="0"/>
              <a:buChar char="•"/>
            </a:pPr>
            <a:r>
              <a:rPr lang="en-CA" sz="2000" dirty="0">
                <a:effectLst/>
                <a:latin typeface="Times New Roman" panose="02020603050405020304" pitchFamily="18" charset="0"/>
                <a:ea typeface="SimSun" panose="02010600030101010101" pitchFamily="2" charset="-122"/>
              </a:rPr>
              <a:t>RA (Stage II under running)</a:t>
            </a:r>
            <a:endParaRPr lang="en-US" sz="2400" dirty="0">
              <a:solidFill>
                <a:schemeClr val="tx2"/>
              </a:solidFill>
              <a:latin typeface="Microsoft Sans Serif"/>
              <a:cs typeface="Microsoft Sans Serif" panose="020B0604020202020204" pitchFamily="34" charset="0"/>
            </a:endParaRPr>
          </a:p>
          <a:p>
            <a:pPr marL="742950" lvl="1" indent="-285750">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Proposed method</a:t>
            </a:r>
          </a:p>
        </p:txBody>
      </p:sp>
      <p:sp>
        <p:nvSpPr>
          <p:cNvPr id="86" name="TextBox 85">
            <a:extLst>
              <a:ext uri="{FF2B5EF4-FFF2-40B4-BE49-F238E27FC236}">
                <a16:creationId xmlns:a16="http://schemas.microsoft.com/office/drawing/2014/main" id="{36BACACF-A2E7-0C6A-9EC8-614BEE11AED4}"/>
              </a:ext>
            </a:extLst>
          </p:cNvPr>
          <p:cNvSpPr txBox="1"/>
          <p:nvPr/>
        </p:nvSpPr>
        <p:spPr>
          <a:xfrm>
            <a:off x="495301" y="1379831"/>
            <a:ext cx="3781732" cy="3781933"/>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Head blocks</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Reducing extracted feature set</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Removing the activation</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Backbone blocks</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CP decomposition</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Feature reduction</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Simplification of the network</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Tail blocks</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Decomposition of the convolution</a:t>
            </a:r>
          </a:p>
          <a:p>
            <a:pPr marL="742950" lvl="1" indent="-285750">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4EF68938-D647-29AD-5E1D-264785F4A0F4}"/>
              </a:ext>
            </a:extLst>
          </p:cNvPr>
          <p:cNvSpPr txBox="1"/>
          <p:nvPr/>
        </p:nvSpPr>
        <p:spPr>
          <a:xfrm>
            <a:off x="5583954" y="6383648"/>
            <a:ext cx="6098458" cy="307777"/>
          </a:xfrm>
          <a:prstGeom prst="rect">
            <a:avLst/>
          </a:prstGeom>
          <a:noFill/>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In the blocks marked with </a:t>
            </a:r>
            <a:r>
              <a:rPr lang="en-US" sz="1200" dirty="0">
                <a:solidFill>
                  <a:srgbClr val="4D5156"/>
                </a:solidFill>
                <a:effectLst/>
                <a:latin typeface="Arial" panose="020B0604020202020204" pitchFamily="34" charset="0"/>
                <a:ea typeface="SimSun" panose="02010600030101010101" pitchFamily="2" charset="-122"/>
              </a:rPr>
              <a:t>“</a:t>
            </a:r>
            <a:r>
              <a:rPr lang="en-US" sz="1400" dirty="0">
                <a:effectLst/>
                <a:latin typeface="Times New Roman" panose="02020603050405020304" pitchFamily="18" charset="0"/>
                <a:ea typeface="SimSun" panose="02010600030101010101" pitchFamily="2" charset="-122"/>
              </a:rPr>
              <a:t>Separable</a:t>
            </a:r>
            <a:r>
              <a:rPr lang="en-US" sz="1200" dirty="0">
                <a:solidFill>
                  <a:srgbClr val="4D5156"/>
                </a:solidFill>
                <a:effectLst/>
                <a:latin typeface="Arial" panose="020B0604020202020204" pitchFamily="34" charset="0"/>
                <a:ea typeface="SimSun" panose="02010600030101010101" pitchFamily="2" charset="-122"/>
              </a:rPr>
              <a:t>”</a:t>
            </a:r>
            <a:r>
              <a:rPr lang="en-US" sz="1400" dirty="0">
                <a:effectLst/>
                <a:latin typeface="Times New Roman" panose="02020603050405020304" pitchFamily="18" charset="0"/>
                <a:ea typeface="SimSun" panose="02010600030101010101" pitchFamily="2" charset="-122"/>
              </a:rPr>
              <a:t>, depth-wise convolution is performed. </a:t>
            </a:r>
          </a:p>
        </p:txBody>
      </p:sp>
      <p:pic>
        <p:nvPicPr>
          <p:cNvPr id="4" name="Picture 3">
            <a:extLst>
              <a:ext uri="{FF2B5EF4-FFF2-40B4-BE49-F238E27FC236}">
                <a16:creationId xmlns:a16="http://schemas.microsoft.com/office/drawing/2014/main" id="{2395EB45-1C57-00C2-2839-8D207CAB2AB3}"/>
              </a:ext>
            </a:extLst>
          </p:cNvPr>
          <p:cNvPicPr>
            <a:picLocks noChangeAspect="1"/>
          </p:cNvPicPr>
          <p:nvPr/>
        </p:nvPicPr>
        <p:blipFill>
          <a:blip r:embed="rId2"/>
          <a:stretch>
            <a:fillRect/>
          </a:stretch>
        </p:blipFill>
        <p:spPr>
          <a:xfrm>
            <a:off x="3986080" y="1740802"/>
            <a:ext cx="8018820" cy="4432608"/>
          </a:xfrm>
          <a:prstGeom prst="rect">
            <a:avLst/>
          </a:prstGeom>
        </p:spPr>
      </p:pic>
    </p:spTree>
    <p:extLst>
      <p:ext uri="{BB962C8B-B14F-4D97-AF65-F5344CB8AC3E}">
        <p14:creationId xmlns:p14="http://schemas.microsoft.com/office/powerpoint/2010/main" val="622616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Information</a:t>
            </a:r>
          </a:p>
        </p:txBody>
      </p:sp>
      <p:pic>
        <p:nvPicPr>
          <p:cNvPr id="8" name="Picture 7">
            <a:extLst>
              <a:ext uri="{FF2B5EF4-FFF2-40B4-BE49-F238E27FC236}">
                <a16:creationId xmlns:a16="http://schemas.microsoft.com/office/drawing/2014/main" id="{36E07474-4BFC-4D77-3592-249BFC672DAC}"/>
              </a:ext>
            </a:extLst>
          </p:cNvPr>
          <p:cNvPicPr>
            <a:picLocks noChangeAspect="1"/>
          </p:cNvPicPr>
          <p:nvPr/>
        </p:nvPicPr>
        <p:blipFill>
          <a:blip r:embed="rId2"/>
          <a:stretch>
            <a:fillRect/>
          </a:stretch>
        </p:blipFill>
        <p:spPr>
          <a:xfrm>
            <a:off x="101630" y="3047623"/>
            <a:ext cx="6096000" cy="3366580"/>
          </a:xfrm>
          <a:prstGeom prst="rect">
            <a:avLst/>
          </a:prstGeom>
        </p:spPr>
      </p:pic>
      <p:pic>
        <p:nvPicPr>
          <p:cNvPr id="12" name="Picture 11">
            <a:extLst>
              <a:ext uri="{FF2B5EF4-FFF2-40B4-BE49-F238E27FC236}">
                <a16:creationId xmlns:a16="http://schemas.microsoft.com/office/drawing/2014/main" id="{636B1180-75EB-1516-5B91-0010BB244C84}"/>
              </a:ext>
            </a:extLst>
          </p:cNvPr>
          <p:cNvPicPr>
            <a:picLocks noChangeAspect="1"/>
          </p:cNvPicPr>
          <p:nvPr/>
        </p:nvPicPr>
        <p:blipFill>
          <a:blip r:embed="rId3"/>
          <a:stretch>
            <a:fillRect/>
          </a:stretch>
        </p:blipFill>
        <p:spPr>
          <a:xfrm>
            <a:off x="5698866" y="3047622"/>
            <a:ext cx="6096000" cy="3366579"/>
          </a:xfrm>
          <a:prstGeom prst="rect">
            <a:avLst/>
          </a:prstGeom>
        </p:spPr>
      </p:pic>
      <p:sp>
        <p:nvSpPr>
          <p:cNvPr id="5" name="TextBox 4">
            <a:extLst>
              <a:ext uri="{FF2B5EF4-FFF2-40B4-BE49-F238E27FC236}">
                <a16:creationId xmlns:a16="http://schemas.microsoft.com/office/drawing/2014/main" id="{9BD8542D-3E2F-EB3B-A025-3255876538BC}"/>
              </a:ext>
            </a:extLst>
          </p:cNvPr>
          <p:cNvSpPr txBox="1"/>
          <p:nvPr/>
        </p:nvSpPr>
        <p:spPr>
          <a:xfrm>
            <a:off x="226522" y="1421700"/>
            <a:ext cx="6105698" cy="1865126"/>
          </a:xfrm>
          <a:prstGeom prst="rect">
            <a:avLst/>
          </a:prstGeom>
          <a:noFill/>
        </p:spPr>
        <p:txBody>
          <a:bodyPr wrap="square">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Training</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Unified HOP dataset</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Unified HOP training process</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End-to-End training</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Inference:  HOP aligned input/output</a:t>
            </a:r>
          </a:p>
          <a:p>
            <a:pPr marL="742950" lvl="1"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Test Results (with SADL and 16-bit integer)</a:t>
            </a:r>
          </a:p>
        </p:txBody>
      </p:sp>
      <p:sp>
        <p:nvSpPr>
          <p:cNvPr id="3" name="TextBox 2">
            <a:extLst>
              <a:ext uri="{FF2B5EF4-FFF2-40B4-BE49-F238E27FC236}">
                <a16:creationId xmlns:a16="http://schemas.microsoft.com/office/drawing/2014/main" id="{42177BB4-2BCA-EFE4-3B4C-5BEE8AB62ADF}"/>
              </a:ext>
            </a:extLst>
          </p:cNvPr>
          <p:cNvSpPr txBox="1"/>
          <p:nvPr/>
        </p:nvSpPr>
        <p:spPr>
          <a:xfrm>
            <a:off x="1475097" y="1872706"/>
            <a:ext cx="4230730" cy="443198"/>
          </a:xfrm>
          <a:prstGeom prst="rect">
            <a:avLst/>
          </a:prstGeom>
        </p:spPr>
        <p:txBody>
          <a:bodyPr wrap="square" lIns="0" tIns="0" rIns="0" bIns="0" rtlCol="0">
            <a:spAutoFit/>
          </a:bodyPr>
          <a:lstStyle/>
          <a:p>
            <a:pPr>
              <a:lnSpc>
                <a:spcPct val="96000"/>
              </a:lnSpc>
            </a:pPr>
            <a:r>
              <a:rPr lang="en-US" sz="1400" dirty="0">
                <a:solidFill>
                  <a:schemeClr val="tx2"/>
                </a:solidFill>
              </a:rPr>
              <a:t>Compared to NNVC-4.0 (</a:t>
            </a:r>
            <a:r>
              <a:rPr lang="en-US" sz="1400" dirty="0" err="1">
                <a:solidFill>
                  <a:schemeClr val="tx2"/>
                </a:solidFill>
              </a:rPr>
              <a:t>NNIntra</a:t>
            </a:r>
            <a:r>
              <a:rPr lang="en-US" sz="1400" dirty="0">
                <a:solidFill>
                  <a:schemeClr val="tx2"/>
                </a:solidFill>
              </a:rPr>
              <a:t> and LOP enabled)</a:t>
            </a:r>
            <a:endParaRPr lang="en-US" sz="4800" dirty="0">
              <a:solidFill>
                <a:schemeClr val="tx2"/>
              </a:solidFill>
            </a:endParaRP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B0A7E57C-E4E0-E5A2-20F8-D34330BC66F7}"/>
              </a:ext>
            </a:extLst>
          </p:cNvPr>
          <p:cNvSpPr txBox="1"/>
          <p:nvPr/>
        </p:nvSpPr>
        <p:spPr>
          <a:xfrm>
            <a:off x="384340" y="6215355"/>
            <a:ext cx="11771688" cy="502253"/>
          </a:xfrm>
          <a:prstGeom prst="rect">
            <a:avLst/>
          </a:prstGeom>
        </p:spPr>
        <p:txBody>
          <a:bodyPr wrap="square" lIns="0" tIns="0" rIns="0" bIns="0" rtlCol="0">
            <a:spAutoFit/>
          </a:bodyPr>
          <a:lstStyle/>
          <a:p>
            <a:pPr algn="l">
              <a:lnSpc>
                <a:spcPct val="96000"/>
              </a:lnSpc>
            </a:pPr>
            <a:endParaRPr lang="en-AU"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Complexity </a:t>
            </a:r>
            <a:r>
              <a:rPr lang="en-CA" sz="1600" dirty="0">
                <a:solidFill>
                  <a:schemeClr val="tx2"/>
                </a:solidFill>
                <a:latin typeface="Times New Roman" panose="02020603050405020304" pitchFamily="18" charset="0"/>
                <a:ea typeface="SimSun" panose="02010600030101010101" pitchFamily="2" charset="-122"/>
                <a:cs typeface="Microsoft Sans Serif" panose="020B0604020202020204" pitchFamily="34" charset="0"/>
              </a:rPr>
              <a:t>i</a:t>
            </a:r>
            <a:r>
              <a:rPr lang="en-CA" sz="1800" dirty="0">
                <a:effectLst/>
                <a:latin typeface="Times New Roman" panose="02020603050405020304" pitchFamily="18" charset="0"/>
                <a:ea typeface="SimSun" panose="02010600030101010101" pitchFamily="2" charset="-122"/>
              </a:rPr>
              <a:t>n </a:t>
            </a:r>
            <a:r>
              <a:rPr lang="en-CA" sz="1800" dirty="0" err="1">
                <a:effectLst/>
                <a:latin typeface="Times New Roman" panose="02020603050405020304" pitchFamily="18" charset="0"/>
                <a:ea typeface="SimSun" panose="02010600030101010101" pitchFamily="2" charset="-122"/>
              </a:rPr>
              <a:t>kMAC</a:t>
            </a:r>
            <a:r>
              <a:rPr lang="en-CA" sz="1800" dirty="0">
                <a:effectLst/>
                <a:latin typeface="Times New Roman" panose="02020603050405020304" pitchFamily="18" charset="0"/>
                <a:ea typeface="SimSun" panose="02010600030101010101" pitchFamily="2" charset="-122"/>
              </a:rPr>
              <a:t>/pixel: 14.8 (frame-wise), 16.7 (block-wise of block 256x256), and</a:t>
            </a:r>
            <a:r>
              <a:rPr lang="en-CA" sz="1800" dirty="0">
                <a:solidFill>
                  <a:srgbClr val="000000"/>
                </a:solidFill>
                <a:effectLst/>
                <a:latin typeface="Times New Roman" panose="02020603050405020304" pitchFamily="18" charset="0"/>
                <a:ea typeface="SimSun" panose="02010600030101010101" pitchFamily="2" charset="-122"/>
              </a:rPr>
              <a:t>18.7 </a:t>
            </a:r>
            <a:r>
              <a:rPr lang="en-US" sz="1800" dirty="0">
                <a:solidFill>
                  <a:srgbClr val="000000"/>
                </a:solidFill>
                <a:effectLst/>
                <a:latin typeface="Times New Roman" panose="02020603050405020304" pitchFamily="18" charset="0"/>
                <a:ea typeface="SimSun" panose="02010600030101010101" pitchFamily="2" charset="-122"/>
              </a:rPr>
              <a:t>(block-wise of block 128x128)</a:t>
            </a:r>
            <a:endParaRPr lang="en-AU"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857956" y="1431281"/>
            <a:ext cx="5412228" cy="236347"/>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BD-Rate (AI only)</a:t>
            </a:r>
            <a:endParaRPr lang="en-US" sz="1600" dirty="0">
              <a:solidFill>
                <a:schemeClr val="tx2"/>
              </a:solidFill>
              <a:latin typeface="Microsoft Sans Serif"/>
              <a:cs typeface="Microsoft Sans Serif" panose="020B0604020202020204" pitchFamily="34" charset="0"/>
            </a:endParaRPr>
          </a:p>
        </p:txBody>
      </p:sp>
      <p:pic>
        <p:nvPicPr>
          <p:cNvPr id="10" name="Picture 9">
            <a:extLst>
              <a:ext uri="{FF2B5EF4-FFF2-40B4-BE49-F238E27FC236}">
                <a16:creationId xmlns:a16="http://schemas.microsoft.com/office/drawing/2014/main" id="{D977A230-9C77-324D-8F2D-2FA77563D7C2}"/>
              </a:ext>
            </a:extLst>
          </p:cNvPr>
          <p:cNvPicPr>
            <a:picLocks noChangeAspect="1"/>
          </p:cNvPicPr>
          <p:nvPr/>
        </p:nvPicPr>
        <p:blipFill>
          <a:blip r:embed="rId2"/>
          <a:stretch>
            <a:fillRect/>
          </a:stretch>
        </p:blipFill>
        <p:spPr>
          <a:xfrm>
            <a:off x="428978" y="2140322"/>
            <a:ext cx="5276850" cy="2085975"/>
          </a:xfrm>
          <a:prstGeom prst="rect">
            <a:avLst/>
          </a:prstGeom>
        </p:spPr>
      </p:pic>
      <p:pic>
        <p:nvPicPr>
          <p:cNvPr id="12" name="Picture 11">
            <a:extLst>
              <a:ext uri="{FF2B5EF4-FFF2-40B4-BE49-F238E27FC236}">
                <a16:creationId xmlns:a16="http://schemas.microsoft.com/office/drawing/2014/main" id="{486EC414-88C5-4ABF-ECFB-B70D338119ED}"/>
              </a:ext>
            </a:extLst>
          </p:cNvPr>
          <p:cNvPicPr>
            <a:picLocks noChangeAspect="1"/>
          </p:cNvPicPr>
          <p:nvPr/>
        </p:nvPicPr>
        <p:blipFill>
          <a:blip r:embed="rId3"/>
          <a:stretch>
            <a:fillRect/>
          </a:stretch>
        </p:blipFill>
        <p:spPr>
          <a:xfrm>
            <a:off x="6486174" y="1106859"/>
            <a:ext cx="5334000" cy="2066925"/>
          </a:xfrm>
          <a:prstGeom prst="rect">
            <a:avLst/>
          </a:prstGeom>
        </p:spPr>
      </p:pic>
      <p:pic>
        <p:nvPicPr>
          <p:cNvPr id="19" name="Picture 18">
            <a:extLst>
              <a:ext uri="{FF2B5EF4-FFF2-40B4-BE49-F238E27FC236}">
                <a16:creationId xmlns:a16="http://schemas.microsoft.com/office/drawing/2014/main" id="{7A635E02-AC1B-B823-5B75-6D7DE6DFC445}"/>
              </a:ext>
            </a:extLst>
          </p:cNvPr>
          <p:cNvPicPr>
            <a:picLocks noChangeAspect="1"/>
          </p:cNvPicPr>
          <p:nvPr/>
        </p:nvPicPr>
        <p:blipFill>
          <a:blip r:embed="rId4"/>
          <a:stretch>
            <a:fillRect/>
          </a:stretch>
        </p:blipFill>
        <p:spPr>
          <a:xfrm>
            <a:off x="6495699" y="4108986"/>
            <a:ext cx="5324475" cy="2047875"/>
          </a:xfrm>
          <a:prstGeom prst="rect">
            <a:avLst/>
          </a:prstGeom>
        </p:spPr>
      </p:pic>
      <p:sp>
        <p:nvSpPr>
          <p:cNvPr id="20" name="TextBox 19">
            <a:extLst>
              <a:ext uri="{FF2B5EF4-FFF2-40B4-BE49-F238E27FC236}">
                <a16:creationId xmlns:a16="http://schemas.microsoft.com/office/drawing/2014/main" id="{B914C486-E359-CBBE-25F4-6929CDC09AA6}"/>
              </a:ext>
            </a:extLst>
          </p:cNvPr>
          <p:cNvSpPr txBox="1"/>
          <p:nvPr/>
        </p:nvSpPr>
        <p:spPr>
          <a:xfrm>
            <a:off x="7805434" y="885260"/>
            <a:ext cx="4230730" cy="443198"/>
          </a:xfrm>
          <a:prstGeom prst="rect">
            <a:avLst/>
          </a:prstGeom>
        </p:spPr>
        <p:txBody>
          <a:bodyPr wrap="square" lIns="0" tIns="0" rIns="0" bIns="0" rtlCol="0">
            <a:spAutoFit/>
          </a:bodyPr>
          <a:lstStyle/>
          <a:p>
            <a:pPr>
              <a:lnSpc>
                <a:spcPct val="96000"/>
              </a:lnSpc>
            </a:pPr>
            <a:r>
              <a:rPr lang="en-US" sz="1400" dirty="0">
                <a:solidFill>
                  <a:schemeClr val="tx2"/>
                </a:solidFill>
              </a:rPr>
              <a:t>Compared to NNVC-4.0 (All tools off)</a:t>
            </a:r>
            <a:endParaRPr lang="en-US" sz="4800" dirty="0">
              <a:solidFill>
                <a:schemeClr val="tx2"/>
              </a:solidFill>
            </a:endParaRP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21" name="TextBox 20">
            <a:extLst>
              <a:ext uri="{FF2B5EF4-FFF2-40B4-BE49-F238E27FC236}">
                <a16:creationId xmlns:a16="http://schemas.microsoft.com/office/drawing/2014/main" id="{98E56222-E021-04E0-6551-7AE574A84D5D}"/>
              </a:ext>
            </a:extLst>
          </p:cNvPr>
          <p:cNvSpPr txBox="1"/>
          <p:nvPr/>
        </p:nvSpPr>
        <p:spPr>
          <a:xfrm>
            <a:off x="7259034" y="3722337"/>
            <a:ext cx="4230730" cy="650050"/>
          </a:xfrm>
          <a:prstGeom prst="rect">
            <a:avLst/>
          </a:prstGeom>
        </p:spPr>
        <p:txBody>
          <a:bodyPr wrap="square" lIns="0" tIns="0" rIns="0" bIns="0" rtlCol="0">
            <a:spAutoFit/>
          </a:bodyPr>
          <a:lstStyle/>
          <a:p>
            <a:pPr>
              <a:lnSpc>
                <a:spcPct val="96000"/>
              </a:lnSpc>
            </a:pPr>
            <a:r>
              <a:rPr lang="en-US" sz="1400" dirty="0">
                <a:solidFill>
                  <a:schemeClr val="tx2"/>
                </a:solidFill>
              </a:rPr>
              <a:t>The proposed (with </a:t>
            </a:r>
            <a:r>
              <a:rPr lang="en-US" sz="1400" dirty="0" err="1">
                <a:solidFill>
                  <a:schemeClr val="tx2"/>
                </a:solidFill>
              </a:rPr>
              <a:t>NNIntra</a:t>
            </a:r>
            <a:r>
              <a:rPr lang="en-US" sz="1400" dirty="0">
                <a:solidFill>
                  <a:schemeClr val="tx2"/>
                </a:solidFill>
              </a:rPr>
              <a:t> enabled) compared to NNVC-4.0 (All tools off)</a:t>
            </a:r>
            <a:endParaRPr lang="en-US" sz="4800" dirty="0">
              <a:solidFill>
                <a:schemeClr val="tx2"/>
              </a:solidFill>
            </a:endParaRP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5" name="TextBox 4">
            <a:extLst>
              <a:ext uri="{FF2B5EF4-FFF2-40B4-BE49-F238E27FC236}">
                <a16:creationId xmlns:a16="http://schemas.microsoft.com/office/drawing/2014/main" id="{ED92DFA8-BDAC-F00F-FB16-047B8F457C20}"/>
              </a:ext>
            </a:extLst>
          </p:cNvPr>
          <p:cNvSpPr txBox="1"/>
          <p:nvPr/>
        </p:nvSpPr>
        <p:spPr>
          <a:xfrm>
            <a:off x="857956" y="4240127"/>
            <a:ext cx="6096000" cy="307777"/>
          </a:xfrm>
          <a:prstGeom prst="rect">
            <a:avLst/>
          </a:prstGeom>
          <a:noFill/>
        </p:spPr>
        <p:txBody>
          <a:bodyPr wrap="square">
            <a:spAutoFit/>
          </a:bodyPr>
          <a:lstStyle/>
          <a:p>
            <a:r>
              <a:rPr lang="en-CA" sz="1400" dirty="0">
                <a:effectLst/>
                <a:ea typeface="SimSun" panose="02010600030101010101" pitchFamily="2" charset="-122"/>
              </a:rPr>
              <a:t>(For the joint </a:t>
            </a:r>
            <a:r>
              <a:rPr lang="en-CA" sz="1400" dirty="0" err="1">
                <a:effectLst/>
                <a:ea typeface="SimSun" panose="02010600030101010101" pitchFamily="2" charset="-122"/>
              </a:rPr>
              <a:t>YCbCr</a:t>
            </a:r>
            <a:r>
              <a:rPr lang="en-CA" sz="1400" dirty="0">
                <a:effectLst/>
                <a:ea typeface="SimSun" panose="02010600030101010101" pitchFamily="2" charset="-122"/>
              </a:rPr>
              <a:t> metric, the BD-rate gain is -1.1%)</a:t>
            </a:r>
            <a:endParaRPr lang="en-US" sz="1400" dirty="0"/>
          </a:p>
        </p:txBody>
      </p:sp>
    </p:spTree>
    <p:extLst>
      <p:ext uri="{BB962C8B-B14F-4D97-AF65-F5344CB8AC3E}">
        <p14:creationId xmlns:p14="http://schemas.microsoft.com/office/powerpoint/2010/main" val="16996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Conclusion</a:t>
            </a:r>
          </a:p>
        </p:txBody>
      </p:sp>
      <p:sp>
        <p:nvSpPr>
          <p:cNvPr id="8" name="TextBox 7">
            <a:extLst>
              <a:ext uri="{FF2B5EF4-FFF2-40B4-BE49-F238E27FC236}">
                <a16:creationId xmlns:a16="http://schemas.microsoft.com/office/drawing/2014/main" id="{28E2B615-10AF-33F7-68FF-FA85283B737B}"/>
              </a:ext>
            </a:extLst>
          </p:cNvPr>
          <p:cNvSpPr txBox="1"/>
          <p:nvPr/>
        </p:nvSpPr>
        <p:spPr>
          <a:xfrm>
            <a:off x="1102441" y="1745328"/>
            <a:ext cx="9000203" cy="4593565"/>
          </a:xfrm>
          <a:prstGeom prst="rect">
            <a:avLst/>
          </a:prstGeom>
          <a:noFill/>
        </p:spPr>
        <p:txBody>
          <a:bodyPr wrap="square">
            <a:spAutoFit/>
          </a:bodyPr>
          <a:lstStyle/>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Adjustment to the HOP architecture to meet LOP complexity constraints.</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HOP database and End-to-End training process</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HOP input/output interface</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HOP based filter architecture</a:t>
            </a:r>
            <a:endParaRPr lang="en-CA"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The pro</a:t>
            </a:r>
            <a:r>
              <a:rPr lang="en-CA" sz="2000" dirty="0">
                <a:effectLst/>
                <a:ea typeface="SimSun" panose="02010600030101010101" pitchFamily="2" charset="-122"/>
              </a:rPr>
              <a:t>posed method outperforms the LOP anchor for the AI configuration:</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AI (int16) {0.08%, -5.41%, -5.83%},  For the joint </a:t>
            </a:r>
            <a:r>
              <a:rPr lang="en-CA" sz="2000" dirty="0" err="1">
                <a:effectLst/>
                <a:ea typeface="SimSun" panose="02010600030101010101" pitchFamily="2" charset="-122"/>
              </a:rPr>
              <a:t>YCbCr</a:t>
            </a:r>
            <a:r>
              <a:rPr lang="en-CA" sz="2000" dirty="0">
                <a:effectLst/>
                <a:ea typeface="SimSun" panose="02010600030101010101" pitchFamily="2" charset="-122"/>
              </a:rPr>
              <a:t> metric, the BD-rate gain is -1.1%.</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C</a:t>
            </a:r>
            <a:r>
              <a:rPr lang="en-CA" sz="2000" dirty="0">
                <a:effectLst/>
                <a:ea typeface="SimSun" panose="02010600030101010101" pitchFamily="2" charset="-122"/>
              </a:rPr>
              <a:t>omplexity in </a:t>
            </a:r>
            <a:r>
              <a:rPr lang="en-CA" sz="2000" dirty="0" err="1">
                <a:effectLst/>
                <a:ea typeface="SimSun" panose="02010600030101010101" pitchFamily="2" charset="-122"/>
              </a:rPr>
              <a:t>kMAC</a:t>
            </a:r>
            <a:r>
              <a:rPr lang="en-CA" sz="2000" dirty="0">
                <a:effectLst/>
                <a:ea typeface="SimSun" panose="02010600030101010101" pitchFamily="2" charset="-122"/>
              </a:rPr>
              <a:t>/pixel: 14.8 (frame-wise); 16.7 (block-wise of block 256x256); </a:t>
            </a:r>
            <a:r>
              <a:rPr lang="en-CA" sz="2000" dirty="0">
                <a:solidFill>
                  <a:srgbClr val="000000"/>
                </a:solidFill>
                <a:effectLst/>
                <a:ea typeface="SimSun" panose="02010600030101010101" pitchFamily="2" charset="-122"/>
              </a:rPr>
              <a:t>18.7 </a:t>
            </a:r>
            <a:r>
              <a:rPr lang="en-US" sz="2000" dirty="0">
                <a:solidFill>
                  <a:srgbClr val="000000"/>
                </a:solidFill>
                <a:effectLst/>
                <a:ea typeface="SimSun" panose="02010600030101010101" pitchFamily="2" charset="-122"/>
              </a:rPr>
              <a:t>(block-wise of block 128x128).</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solidFill>
                  <a:srgbClr val="000000"/>
                </a:solidFill>
                <a:ea typeface="SimSun" panose="02010600030101010101" pitchFamily="2" charset="-122"/>
              </a:rPr>
              <a:t>Memory: 1 model of 0.05M, instead of 4 models in LOP anchor</a:t>
            </a:r>
            <a:endParaRPr lang="en-CA" sz="2000" dirty="0">
              <a:solidFill>
                <a:srgbClr val="000000"/>
              </a:solidFill>
              <a:ea typeface="SimSun" panose="02010600030101010101" pitchFamily="2" charset="-122"/>
            </a:endParaRP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It is proposed to study the proposed method in the next round of EE.</a:t>
            </a:r>
            <a:endParaRPr lang="en-US" sz="2000" dirty="0">
              <a:effectLst/>
              <a:ea typeface="SimSun" panose="02010600030101010101" pitchFamily="2" charset="-122"/>
            </a:endParaRPr>
          </a:p>
        </p:txBody>
      </p:sp>
    </p:spTree>
    <p:extLst>
      <p:ext uri="{BB962C8B-B14F-4D97-AF65-F5344CB8AC3E}">
        <p14:creationId xmlns:p14="http://schemas.microsoft.com/office/powerpoint/2010/main" val="26364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8B18A3-055D-2253-2FC9-B6A2981BE799}"/>
              </a:ext>
            </a:extLst>
          </p:cNvPr>
          <p:cNvSpPr>
            <a:spLocks noGrp="1"/>
          </p:cNvSpPr>
          <p:nvPr>
            <p:ph type="title"/>
          </p:nvPr>
        </p:nvSpPr>
        <p:spPr>
          <a:xfrm>
            <a:off x="495298" y="3593167"/>
            <a:ext cx="8829675" cy="722955"/>
          </a:xfrm>
        </p:spPr>
        <p:txBody>
          <a:bodyPr/>
          <a:lstStyle/>
          <a:p>
            <a:r>
              <a:rPr lang="en-US" dirty="0"/>
              <a:t>Thank you</a:t>
            </a:r>
          </a:p>
        </p:txBody>
      </p:sp>
    </p:spTree>
    <p:extLst>
      <p:ext uri="{BB962C8B-B14F-4D97-AF65-F5344CB8AC3E}">
        <p14:creationId xmlns:p14="http://schemas.microsoft.com/office/powerpoint/2010/main" val="191697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2.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866AD0-933D-4763-8A6E-5B25B00ABEFA}">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7851</TotalTime>
  <Words>406</Words>
  <Application>Microsoft Office PowerPoint</Application>
  <PresentationFormat>Widescreen</PresentationFormat>
  <Paragraphs>56</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Century Gothic</vt:lpstr>
      <vt:lpstr>Microsoft Sans Serif</vt:lpstr>
      <vt:lpstr>Qualcomm Next Thin</vt:lpstr>
      <vt:lpstr>Times New Roman</vt:lpstr>
      <vt:lpstr>Qualcomm Corporate Public Template Feb2022</vt:lpstr>
      <vt:lpstr>JVET-AE0165</vt:lpstr>
      <vt:lpstr>Overview</vt:lpstr>
      <vt:lpstr>Proposed method</vt:lpstr>
      <vt:lpstr>Network Information</vt:lpstr>
      <vt:lpstr>Test Results (with SADL and 16-bit integer)</vt:lpstr>
      <vt:lpstr>Conclusion</vt:lpstr>
      <vt:lpstr>Thank you</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Yun Li</cp:lastModifiedBy>
  <cp:revision>11</cp:revision>
  <dcterms:created xsi:type="dcterms:W3CDTF">2022-05-06T16:22:49Z</dcterms:created>
  <dcterms:modified xsi:type="dcterms:W3CDTF">2023-07-20T09:44:35Z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