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9" r:id="rId4"/>
    <p:sldId id="324" r:id="rId5"/>
    <p:sldId id="264" r:id="rId6"/>
    <p:sldId id="267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84345" autoAdjust="0"/>
  </p:normalViewPr>
  <p:slideViewPr>
    <p:cSldViewPr snapToGrid="0">
      <p:cViewPr varScale="1">
        <p:scale>
          <a:sx n="84" d="100"/>
          <a:sy n="84" d="100"/>
        </p:scale>
        <p:origin x="614" y="5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01" d="100"/>
          <a:sy n="101" d="100"/>
        </p:scale>
        <p:origin x="294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1582-0358-4010-9FC7-8565DF1DEF7D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7E5A7-A7B4-4169-92CA-DB321E9EB6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2278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969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9940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4189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289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443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等线" panose="02010600030101010101" pitchFamily="2" charset="-122"/>
                <a:cs typeface="Times New Roman" panose="02020603050405020304" pitchFamily="18" charset="0"/>
              </a:rPr>
              <a:t>That is all. Thanks.</a:t>
            </a:r>
            <a:endParaRPr lang="zh-CN" altLang="zh-CN" sz="1800" kern="100" dirty="0"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57E5A7-A7B4-4169-92CA-DB321E9EB6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257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9CCC800-0D2D-471A-A7C9-942D2BF3BD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65748E9-D83A-4176-ABAF-945384BE17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7AAB789-9D18-40E2-AFE9-61D822FAC8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071C60C-B825-434A-94C2-9D351D52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EC4179-5520-424F-8CE3-866573A99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984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B8E599F-72CE-425C-A0D2-93CE1A54D4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1ED39E73-1710-44DD-8B8D-5AEBEA225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5FBECDF-EEC0-42B4-9FCD-6667BABF40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86C942-E1C5-4916-87DF-E7F48DCB3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6FA814-5355-42C2-A220-4F2EFB9FD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074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681F08A-A631-49FA-8A57-A5C91E7DC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F9B5EE0-3ED7-46FA-9841-425AE1EF84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7502BF-510F-4F88-9497-D8BA732C87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537BE86-58E0-4EF4-8B37-73071C1125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E36F9E7-21BB-45AB-887A-BA00D6E18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286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3" y="0"/>
            <a:ext cx="12183415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561488" y="1665817"/>
            <a:ext cx="4002699" cy="18210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sz="11500"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6586256"/>
            <a:ext cx="12192001" cy="23495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3845092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492F47F-7531-426B-AD1E-B923B0BE60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3D5CA16-F567-458A-8002-E828C48902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E2CDB8-7B33-4140-97F0-D39195C2F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74C8507-A176-4C61-9010-B9DE9311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225F6B-49D9-4B72-8284-9D7417B1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1690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23461-4119-44A1-9086-2C25E6116F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F9C81BF-7510-4767-A8C9-EF4C00CA04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642366-5134-4012-BEE1-A9C26AF05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7B8537-C729-429C-AE74-2A99B489F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14D768B-AD57-4C1D-A281-EA92FF30FB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663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4871CA-FB5A-463D-9C25-FD4DBD599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B73E7C-1249-4B9D-BE10-AF8A0843F2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024A104-2488-498B-A327-611AF6FA74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ECE7FE-045D-48F2-AC7B-7AA644613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27C539E-CE2E-46A1-B591-478B8C82CE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6467333-88A6-4967-8603-4E5081067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135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A4EBC47-926A-4A00-BEAE-275D26E00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519079-2F4F-45DC-ABCD-2607567D44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DEE1B28-D18F-427B-9A73-3A435724B7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379D4C7-F7CC-49CC-BF61-00EC6E4749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0C857F7-F405-4B6B-8CA2-52BC311601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138D706-86C2-4E59-920C-17CD073E1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99100-87E8-4750-BFAD-FE4CB4E19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569AD54-5588-4555-8530-25C8BA3878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463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40A694-91CD-4C46-8605-A9B5CE62F0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7404141-FC05-4706-A9FE-351201256B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D699C27-C18C-4DDE-841B-3CDF235D6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537C06FC-6E3D-45E6-A4C9-F4650CB420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107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A112D74-A6E9-4C75-9CDA-6EEB2D0D45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6DCB6-AA77-47DA-8F12-43F0B3EEE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9DAEB16-7376-4C9F-A05F-878918F54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109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7461E9-C746-4AE6-A07F-709B82E581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84681BF-2E0F-4C35-A63F-63D950D3AD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5299B1D-9F51-46B6-A5EE-536CD9E891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1684642-E308-4B2C-9C75-8874C100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C6D69AC-FA5E-4B6D-A978-4772D9A1D8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31FC43F-62B3-4A24-A62E-E697AC3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910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3CDF3B5-AC1B-4AE2-A060-B960A6295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92185B3-2603-4841-AC05-46640190C1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011FBB3-9A0E-4C7F-8A8C-DBE23FABEC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323C204-D211-415C-AB18-2373CED41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32A80F-3019-469F-A4CD-B36983E1B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DE041DC-553D-44CC-A0A4-E1B38A5BE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523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FC2068-0A92-4091-A340-F9FDBEBB5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B0DFC5-CF2C-431C-906C-05FB48803A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E9D1C69-F1FE-471B-81F1-7255984531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C39ED-4DDF-435B-97CC-ADE7E6D702C1}" type="datetimeFigureOut">
              <a:rPr lang="zh-CN" altLang="en-US" smtClean="0"/>
              <a:t>2023/7/13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C7DDED-B498-4228-A7F9-897A31215A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19DF4D4-3E87-4DDE-A795-61C6E7023BD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3934A8-B569-4AE7-A238-16EC57AF12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835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6CC871C-4EA4-4D74-AB6A-7989DF8FDF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628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595F71F7-F86C-4E0F-8A9B-84D00D7C6AAA}"/>
              </a:ext>
            </a:extLst>
          </p:cNvPr>
          <p:cNvSpPr txBox="1"/>
          <p:nvPr/>
        </p:nvSpPr>
        <p:spPr>
          <a:xfrm>
            <a:off x="949212" y="1718720"/>
            <a:ext cx="1029357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JVET-AE0161</a:t>
            </a:r>
          </a:p>
          <a:p>
            <a:pPr algn="ctr"/>
            <a:r>
              <a:rPr lang="en-US" altLang="zh-CN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AHG11: Input and output rotation of model for NNVC in-loop filter</a:t>
            </a:r>
            <a:endParaRPr lang="zh-CN" alt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8E19660-0C9D-4EBD-AC51-FD24EA7E4928}"/>
              </a:ext>
            </a:extLst>
          </p:cNvPr>
          <p:cNvSpPr txBox="1"/>
          <p:nvPr/>
        </p:nvSpPr>
        <p:spPr>
          <a:xfrm>
            <a:off x="1381354" y="4011777"/>
            <a:ext cx="94292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US" altLang="zh-CN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Renjie Chang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Liqiang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Wang, </a:t>
            </a:r>
            <a:r>
              <a:rPr lang="en-US" altLang="zh-CN" sz="24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Xiaozhong</a:t>
            </a:r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Xu, Shan Liu (Tencent)</a:t>
            </a:r>
          </a:p>
        </p:txBody>
      </p:sp>
    </p:spTree>
    <p:extLst>
      <p:ext uri="{BB962C8B-B14F-4D97-AF65-F5344CB8AC3E}">
        <p14:creationId xmlns:p14="http://schemas.microsoft.com/office/powerpoint/2010/main" val="2094925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B76CA3B9-84D3-4318-9DD0-FD87A0803ECF}"/>
              </a:ext>
            </a:extLst>
          </p:cNvPr>
          <p:cNvSpPr txBox="1"/>
          <p:nvPr/>
        </p:nvSpPr>
        <p:spPr>
          <a:xfrm>
            <a:off x="618653" y="1144075"/>
            <a:ext cx="1095469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In this contribution, the rotation operations are applied to the inputs and outputs of NNVC HOP network to further improve the coding performance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In the rotation process, all the input samples including image information and side information are rotated and then fed into network to perform the inference</a:t>
            </a:r>
            <a:r>
              <a:rPr lang="en-US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031AA90-8AA4-4553-8B9E-C466BD88B959}"/>
              </a:ext>
            </a:extLst>
          </p:cNvPr>
          <p:cNvSpPr txBox="1"/>
          <p:nvPr/>
        </p:nvSpPr>
        <p:spPr>
          <a:xfrm>
            <a:off x="836187" y="270710"/>
            <a:ext cx="40183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  <a:endParaRPr lang="zh-CN" alt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" name="成组">
            <a:extLst>
              <a:ext uri="{FF2B5EF4-FFF2-40B4-BE49-F238E27FC236}">
                <a16:creationId xmlns:a16="http://schemas.microsoft.com/office/drawing/2014/main" id="{40AAD125-0B71-485A-A93A-62635D5302E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5" name="图像" descr="图像">
              <a:extLst>
                <a:ext uri="{FF2B5EF4-FFF2-40B4-BE49-F238E27FC236}">
                  <a16:creationId xmlns:a16="http://schemas.microsoft.com/office/drawing/2014/main" id="{75436273-E5B2-4B69-A3E1-8F135A380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" name="1">
              <a:extLst>
                <a:ext uri="{FF2B5EF4-FFF2-40B4-BE49-F238E27FC236}">
                  <a16:creationId xmlns:a16="http://schemas.microsoft.com/office/drawing/2014/main" id="{2FF9078A-DB90-49A3-A9D6-12D18FBAEB58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61249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48330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Proposed method 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687026E-562D-B6F4-B54C-D1022F5F3EA9}"/>
              </a:ext>
            </a:extLst>
          </p:cNvPr>
          <p:cNvSpPr txBox="1"/>
          <p:nvPr/>
        </p:nvSpPr>
        <p:spPr>
          <a:xfrm>
            <a:off x="698058" y="909287"/>
            <a:ext cx="1079588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slice-level flag is signaled to indicate the rotation type including </a:t>
            </a:r>
            <a:r>
              <a:rPr lang="en-CA" altLang="zh-CN" sz="1800" b="1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no rotation, rotation to the left and rotation to the right. 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operations of rotating left and right are shown as follows. </a:t>
            </a:r>
            <a:endParaRPr lang="zh-CN" altLang="zh-CN" sz="18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D05C6BD-F100-708A-0F5E-5BFBE0B70D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7479" y="1936124"/>
            <a:ext cx="5943600" cy="104013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5BE6A18-21EE-38D9-2C87-CBE12641F95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7479" y="3619154"/>
            <a:ext cx="5943600" cy="105092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3DF8FF0-698E-978C-347D-AAEDF7B3A4E5}"/>
              </a:ext>
            </a:extLst>
          </p:cNvPr>
          <p:cNvSpPr txBox="1"/>
          <p:nvPr/>
        </p:nvSpPr>
        <p:spPr>
          <a:xfrm>
            <a:off x="2598088" y="3099801"/>
            <a:ext cx="61423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Fig. 2 Rotation to the left </a:t>
            </a:r>
            <a:endParaRPr lang="zh-CN" altLang="zh-CN" sz="105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2B763A8-05CF-F24C-3543-AE3BF6F713DB}"/>
              </a:ext>
            </a:extLst>
          </p:cNvPr>
          <p:cNvSpPr txBox="1"/>
          <p:nvPr/>
        </p:nvSpPr>
        <p:spPr>
          <a:xfrm>
            <a:off x="2598088" y="4797872"/>
            <a:ext cx="61423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Fig. 3 Rotation to the 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right</a:t>
            </a:r>
            <a:r>
              <a:rPr lang="en-US" altLang="zh-CN" sz="14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Mangal" panose="02040503050203030202" pitchFamily="18" charset="0"/>
              </a:rPr>
              <a:t> </a:t>
            </a:r>
            <a:endParaRPr lang="zh-CN" altLang="zh-CN" sz="1050" i="1" dirty="0">
              <a:solidFill>
                <a:srgbClr val="44546A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FA5148-7532-8CC2-F738-99CFAD326AC9}"/>
              </a:ext>
            </a:extLst>
          </p:cNvPr>
          <p:cNvSpPr txBox="1"/>
          <p:nvPr/>
        </p:nvSpPr>
        <p:spPr>
          <a:xfrm>
            <a:off x="698058" y="5579381"/>
            <a:ext cx="1079588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Besides, t</a:t>
            </a:r>
            <a:r>
              <a:rPr lang="en-CA" altLang="zh-CN" sz="18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o reduce the encoding time, only partial CTUs are used in the RDO process of selecting the best rotation type.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48556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8DF26F2B-F521-499F-8916-43AD3F61EA3B}"/>
              </a:ext>
            </a:extLst>
          </p:cNvPr>
          <p:cNvSpPr txBox="1"/>
          <p:nvPr/>
        </p:nvSpPr>
        <p:spPr>
          <a:xfrm>
            <a:off x="836186" y="270710"/>
            <a:ext cx="6667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</p:txBody>
      </p:sp>
      <p:grpSp>
        <p:nvGrpSpPr>
          <p:cNvPr id="19" name="成组">
            <a:extLst>
              <a:ext uri="{FF2B5EF4-FFF2-40B4-BE49-F238E27FC236}">
                <a16:creationId xmlns:a16="http://schemas.microsoft.com/office/drawing/2014/main" id="{C1287563-07EF-43E7-A062-D2FCA68753C0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20" name="图像" descr="图像">
              <a:extLst>
                <a:ext uri="{FF2B5EF4-FFF2-40B4-BE49-F238E27FC236}">
                  <a16:creationId xmlns:a16="http://schemas.microsoft.com/office/drawing/2014/main" id="{BA134557-340F-443F-AFA1-CF84BC78DF9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1" name="1">
              <a:extLst>
                <a:ext uri="{FF2B5EF4-FFF2-40B4-BE49-F238E27FC236}">
                  <a16:creationId xmlns:a16="http://schemas.microsoft.com/office/drawing/2014/main" id="{6B8761CC-4C7C-4C65-B69B-C9374E1C5C60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EA9D6856-2080-83C8-058E-36DEA634F3A1}"/>
              </a:ext>
            </a:extLst>
          </p:cNvPr>
          <p:cNvSpPr txBox="1"/>
          <p:nvPr/>
        </p:nvSpPr>
        <p:spPr>
          <a:xfrm>
            <a:off x="131924" y="1885514"/>
            <a:ext cx="613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1. Proposed vs NNVC-5.0 (only HOP)</a:t>
            </a:r>
            <a:endParaRPr lang="zh-CN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BE11B523-7CAA-0A80-BA4E-0107EF1618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5048863"/>
              </p:ext>
            </p:extLst>
          </p:nvPr>
        </p:nvGraphicFramePr>
        <p:xfrm>
          <a:off x="1034913" y="2464714"/>
          <a:ext cx="433324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117682444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962919824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3913793702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1204908990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520337957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68428995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80353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NNVC-5.0 (only HOP)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71085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1535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52816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083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8748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31537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080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1933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5103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-0.49%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125%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706256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FABEE6B-E897-BD1D-A28E-001CBB6851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772379"/>
              </p:ext>
            </p:extLst>
          </p:nvPr>
        </p:nvGraphicFramePr>
        <p:xfrm>
          <a:off x="6022037" y="2464714"/>
          <a:ext cx="433324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2252106128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3818387882"/>
                    </a:ext>
                  </a:extLst>
                </a:gridCol>
                <a:gridCol w="664845">
                  <a:extLst>
                    <a:ext uri="{9D8B030D-6E8A-4147-A177-3AD203B41FA5}">
                      <a16:colId xmlns:a16="http://schemas.microsoft.com/office/drawing/2014/main" val="125664426"/>
                    </a:ext>
                  </a:extLst>
                </a:gridCol>
                <a:gridCol w="655955">
                  <a:extLst>
                    <a:ext uri="{9D8B030D-6E8A-4147-A177-3AD203B41FA5}">
                      <a16:colId xmlns:a16="http://schemas.microsoft.com/office/drawing/2014/main" val="1292922400"/>
                    </a:ext>
                  </a:extLst>
                </a:gridCol>
                <a:gridCol w="493395">
                  <a:extLst>
                    <a:ext uri="{9D8B030D-6E8A-4147-A177-3AD203B41FA5}">
                      <a16:colId xmlns:a16="http://schemas.microsoft.com/office/drawing/2014/main" val="1432775868"/>
                    </a:ext>
                  </a:extLst>
                </a:gridCol>
                <a:gridCol w="821690">
                  <a:extLst>
                    <a:ext uri="{9D8B030D-6E8A-4147-A177-3AD203B41FA5}">
                      <a16:colId xmlns:a16="http://schemas.microsoft.com/office/drawing/2014/main" val="24017478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2264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BD-rate Over NNVC-5.0 (</a:t>
                      </a:r>
                      <a:r>
                        <a:rPr lang="en-US" sz="9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NNIntra+HOP</a:t>
                      </a: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)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7047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Y-PSNR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U-PSNR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V-PSNR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DecT 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73575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047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84806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2031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28898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9801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8679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-0.17%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-1.33%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7284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2245992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829871CA-45CA-A86D-C1E3-E21F83D698CC}"/>
              </a:ext>
            </a:extLst>
          </p:cNvPr>
          <p:cNvSpPr txBox="1"/>
          <p:nvPr/>
        </p:nvSpPr>
        <p:spPr>
          <a:xfrm>
            <a:off x="5119048" y="1885514"/>
            <a:ext cx="61392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zh-C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Table 2. Proposed vs NNVC-5.0 (</a:t>
            </a:r>
            <a:r>
              <a:rPr lang="en-US" altLang="zh-CN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NNIntra</a:t>
            </a:r>
            <a:r>
              <a:rPr lang="en-US" altLang="zh-CN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+ HOP)</a:t>
            </a:r>
            <a:endParaRPr lang="zh-CN" altLang="zh-CN" dirty="0">
              <a:effectLst/>
              <a:latin typeface="Times New Roman" panose="02020603050405020304" pitchFamily="18" charset="0"/>
              <a:ea typeface="等线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8823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26E3DA7D-7A7B-41BA-938A-4FCB7EBD3E7C}"/>
              </a:ext>
            </a:extLst>
          </p:cNvPr>
          <p:cNvSpPr txBox="1"/>
          <p:nvPr/>
        </p:nvSpPr>
        <p:spPr>
          <a:xfrm>
            <a:off x="872286" y="1154300"/>
            <a:ext cx="104474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this contribution, the rotation operations are proposed to be applied to both input and output of HOP network to further improve the coding performance. </a:t>
            </a: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 demonstrate the proposed method can achieve about -0.2%/-0.4%/-0.6% gain for RA.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7D21E7-94E7-4F11-A833-FC93A9F93409}"/>
              </a:ext>
            </a:extLst>
          </p:cNvPr>
          <p:cNvSpPr txBox="1"/>
          <p:nvPr/>
        </p:nvSpPr>
        <p:spPr>
          <a:xfrm>
            <a:off x="836187" y="270710"/>
            <a:ext cx="58025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Arial" panose="020B0604020202020204" pitchFamily="34" charset="0"/>
                <a:cs typeface="Arial" panose="020B0604020202020204" pitchFamily="34" charset="0"/>
              </a:rPr>
              <a:t>Conclusions</a:t>
            </a:r>
          </a:p>
        </p:txBody>
      </p:sp>
      <p:grpSp>
        <p:nvGrpSpPr>
          <p:cNvPr id="11" name="成组">
            <a:extLst>
              <a:ext uri="{FF2B5EF4-FFF2-40B4-BE49-F238E27FC236}">
                <a16:creationId xmlns:a16="http://schemas.microsoft.com/office/drawing/2014/main" id="{5AC333A3-D645-4FC8-AAF0-E5E6FB0F34AE}"/>
              </a:ext>
            </a:extLst>
          </p:cNvPr>
          <p:cNvGrpSpPr/>
          <p:nvPr/>
        </p:nvGrpSpPr>
        <p:grpSpPr>
          <a:xfrm>
            <a:off x="0" y="297370"/>
            <a:ext cx="1054767" cy="469901"/>
            <a:chOff x="0" y="0"/>
            <a:chExt cx="737154" cy="469900"/>
          </a:xfrm>
        </p:grpSpPr>
        <p:pic>
          <p:nvPicPr>
            <p:cNvPr id="12" name="图像" descr="图像">
              <a:extLst>
                <a:ext uri="{FF2B5EF4-FFF2-40B4-BE49-F238E27FC236}">
                  <a16:creationId xmlns:a16="http://schemas.microsoft.com/office/drawing/2014/main" id="{6414A218-2B72-4307-A132-6B3123D399F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2199" y="0"/>
              <a:ext cx="552756" cy="4699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1182F4BC-6F54-462F-849E-C25546BE40DA}"/>
                </a:ext>
              </a:extLst>
            </p:cNvPr>
            <p:cNvSpPr txBox="1"/>
            <p:nvPr/>
          </p:nvSpPr>
          <p:spPr>
            <a:xfrm>
              <a:off x="0" y="19808"/>
              <a:ext cx="737155" cy="43028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>
              <a:lvl1pPr>
                <a:defRPr sz="18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TTTGBMedium"/>
                </a:defRPr>
              </a:lvl1pPr>
            </a:lstStyle>
            <a:p>
              <a:r>
                <a:rPr dirty="0">
                  <a:latin typeface="腾讯体 W7" panose="020C08030202040F0204" pitchFamily="34" charset="-122"/>
                  <a:ea typeface="腾讯体 W7" panose="020C08030202040F0204" pitchFamily="34" charset="-122"/>
                </a:rPr>
                <a:t>1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83AA21F9-205E-46F1-B9FD-F5DCA24F3780}"/>
              </a:ext>
            </a:extLst>
          </p:cNvPr>
          <p:cNvSpPr txBox="1"/>
          <p:nvPr/>
        </p:nvSpPr>
        <p:spPr>
          <a:xfrm>
            <a:off x="3840263" y="4520781"/>
            <a:ext cx="463884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OPPO for crosschecking.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8749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6920</TotalTime>
  <Words>488</Words>
  <Application>Microsoft Office PowerPoint</Application>
  <PresentationFormat>宽屏</PresentationFormat>
  <Paragraphs>141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等线</vt:lpstr>
      <vt:lpstr>等线 Light</vt:lpstr>
      <vt:lpstr>腾讯体 W7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T172725</dc:creator>
  <cp:lastModifiedBy>renjiechang(常仁杰)</cp:lastModifiedBy>
  <cp:revision>253</cp:revision>
  <dcterms:created xsi:type="dcterms:W3CDTF">2022-04-17T07:36:17Z</dcterms:created>
  <dcterms:modified xsi:type="dcterms:W3CDTF">2023-07-13T13:00:27Z</dcterms:modified>
</cp:coreProperties>
</file>