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59" r:id="rId4"/>
    <p:sldId id="325" r:id="rId5"/>
    <p:sldId id="324" r:id="rId6"/>
    <p:sldId id="264" r:id="rId7"/>
    <p:sldId id="267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4345" autoAdjust="0"/>
  </p:normalViewPr>
  <p:slideViewPr>
    <p:cSldViewPr snapToGrid="0">
      <p:cViewPr varScale="1">
        <p:scale>
          <a:sx n="138" d="100"/>
          <a:sy n="138" d="100"/>
        </p:scale>
        <p:origin x="1140" y="1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9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F1582-0358-4010-9FC7-8565DF1DEF7D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7E5A7-A7B4-4169-92CA-DB321E9EB6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278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696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940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4189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467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289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4435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That is all. Thanks.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257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CCC800-0D2D-471A-A7C9-942D2BF3BD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65748E9-D83A-4176-ABAF-945384BE17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AAB789-9D18-40E2-AFE9-61D822FAC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71C60C-B825-434A-94C2-9D351D520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EC4179-5520-424F-8CE3-866573A99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98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8E599F-72CE-425C-A0D2-93CE1A54D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D39E73-1710-44DD-8B8D-5AEBEA225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FBECDF-EEC0-42B4-9FCD-6667BABF4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86C942-E1C5-4916-87DF-E7F48DCB3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6FA814-5355-42C2-A220-4F2EFB9F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7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81F08A-A631-49FA-8A57-A5C91E7DC1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F9B5EE0-3ED7-46FA-9841-425AE1EF8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7502BF-510F-4F88-9497-D8BA732C8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37BE86-58E0-4EF4-8B37-73071C112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36F9E7-21BB-45AB-887A-BA00D6E18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286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结束页-带纹理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1-01.png" descr="1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" y="0"/>
            <a:ext cx="12183415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Thanks"/>
          <p:cNvSpPr txBox="1"/>
          <p:nvPr/>
        </p:nvSpPr>
        <p:spPr>
          <a:xfrm>
            <a:off x="561488" y="1665817"/>
            <a:ext cx="4002699" cy="18210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algn="l">
              <a:defRPr sz="23000" spc="-115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</a:lstStyle>
          <a:p>
            <a:r>
              <a:rPr sz="11500" dirty="0">
                <a:latin typeface="腾讯体 W7" panose="020C08030202040F0204" pitchFamily="34" charset="-122"/>
                <a:ea typeface="腾讯体 W7" panose="020C08030202040F0204" pitchFamily="34" charset="-122"/>
              </a:rPr>
              <a:t>Thanks</a:t>
            </a:r>
          </a:p>
        </p:txBody>
      </p:sp>
      <p:sp>
        <p:nvSpPr>
          <p:cNvPr id="20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1" cy="23495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384509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92F47F-7531-426B-AD1E-B923B0BE6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D5CA16-F567-458A-8002-E828C48902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E2CDB8-7B33-4140-97F0-D39195C2F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4C8507-A176-4C61-9010-B9DE93110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25F6B-49D9-4B72-8284-9D7417B12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16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023461-4119-44A1-9086-2C25E6116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9C81BF-7510-4767-A8C9-EF4C00CA0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642366-5134-4012-BEE1-A9C26AF05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7B8537-C729-429C-AE74-2A99B489F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4D768B-AD57-4C1D-A281-EA92FF30F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866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4871CA-FB5A-463D-9C25-FD4DBD599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B73E7C-1249-4B9D-BE10-AF8A0843F2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024A104-2488-498B-A327-611AF6FA74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4ECE7FE-045D-48F2-AC7B-7AA644613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7C539E-CE2E-46A1-B591-478B8C82C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467333-88A6-4967-8603-4E5081067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135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4EBC47-926A-4A00-BEAE-275D26E00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519079-2F4F-45DC-ABCD-2607567D4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EE1B28-D18F-427B-9A73-3A435724B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379D4C7-F7CC-49CC-BF61-00EC6E4749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C857F7-F405-4B6B-8CA2-52BC311601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138D706-86C2-4E59-920C-17CD073E1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CF99100-87E8-4750-BFAD-FE4CB4E19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569AD54-5588-4555-8530-25C8BA387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46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40A694-91CD-4C46-8605-A9B5CE62F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7404141-FC05-4706-A9FE-351201256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D699C27-C18C-4DDE-841B-3CDF235D6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37C06FC-6E3D-45E6-A4C9-F4650CB42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07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112D74-A6E9-4C75-9CDA-6EEB2D0D4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ED6DCB6-AA77-47DA-8F12-43F0B3EEE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9DAEB16-7376-4C9F-A05F-878918F54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0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7461E9-C746-4AE6-A07F-709B82E58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4681BF-2E0F-4C35-A63F-63D950D3A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299B1D-9F51-46B6-A5EE-536CD9E891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684642-E308-4B2C-9C75-8874C1003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6D69AC-FA5E-4B6D-A978-4772D9A1D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31FC43F-62B3-4A24-A62E-E697AC375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10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CDF3B5-AC1B-4AE2-A060-B960A6295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92185B3-2603-4841-AC05-46640190C1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11FBB3-9A0E-4C7F-8A8C-DBE23FABEC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323C204-D211-415C-AB18-2373CED41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32A80F-3019-469F-A4CD-B36983E1B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DE041DC-553D-44CC-A0A4-E1B38A5BE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52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FC2068-0A92-4091-A340-F9FDBEBB5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B0DFC5-CF2C-431C-906C-05FB48803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9D1C69-F1FE-471B-81F1-7255984531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C7DDED-B498-4228-A7F9-897A31215A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9DF4D4-3E87-4DDE-A795-61C6E7023B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83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6CC871C-4EA4-4D74-AB6A-7989DF8FDF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6283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95F71F7-F86C-4E0F-8A9B-84D00D7C6AAA}"/>
              </a:ext>
            </a:extLst>
          </p:cNvPr>
          <p:cNvSpPr txBox="1"/>
          <p:nvPr/>
        </p:nvSpPr>
        <p:spPr>
          <a:xfrm>
            <a:off x="949212" y="1718720"/>
            <a:ext cx="102935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JVET-AE0160</a:t>
            </a:r>
          </a:p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EE1-1.5: Optimization for complexity-performance trade-off of HOP network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E19660-0C9D-4EBD-AC51-FD24EA7E4928}"/>
              </a:ext>
            </a:extLst>
          </p:cNvPr>
          <p:cNvSpPr txBox="1"/>
          <p:nvPr/>
        </p:nvSpPr>
        <p:spPr>
          <a:xfrm>
            <a:off x="1381354" y="4011777"/>
            <a:ext cx="942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Renjie Chang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Liqiang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Wang,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Xiaozhong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Xu, Shan Liu (Tencent)</a:t>
            </a:r>
          </a:p>
        </p:txBody>
      </p:sp>
    </p:spTree>
    <p:extLst>
      <p:ext uri="{BB962C8B-B14F-4D97-AF65-F5344CB8AC3E}">
        <p14:creationId xmlns:p14="http://schemas.microsoft.com/office/powerpoint/2010/main" val="2094925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B76CA3B9-84D3-4318-9DD0-FD87A0803ECF}"/>
              </a:ext>
            </a:extLst>
          </p:cNvPr>
          <p:cNvSpPr txBox="1"/>
          <p:nvPr/>
        </p:nvSpPr>
        <p:spPr>
          <a:xfrm>
            <a:off x="618653" y="1144075"/>
            <a:ext cx="1095469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contribution reports optimization for complexity-performance trade-off of HOP network.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EE1-1.5.1 (</a:t>
            </a:r>
            <a:r>
              <a:rPr lang="en-US" altLang="zh-CN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resblock</a:t>
            </a: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marL="1200150" lvl="2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Subtest1: 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HOP </a:t>
            </a:r>
            <a:r>
              <a:rPr lang="en-CA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resblock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(as a temporal comparison </a:t>
            </a:r>
            <a:r>
              <a:rPr lang="en-CA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anchor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for EE1-1.5.1)</a:t>
            </a:r>
          </a:p>
          <a:p>
            <a:pPr marL="1200150" lvl="2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Subtest2: 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HOP </a:t>
            </a:r>
            <a:r>
              <a:rPr lang="en-CA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resblock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with </a:t>
            </a:r>
            <a:r>
              <a:rPr lang="en-CA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depthwise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separable convolution</a:t>
            </a:r>
          </a:p>
          <a:p>
            <a:pPr marL="1200150" lvl="2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Subtest3: 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HOP </a:t>
            </a:r>
            <a:r>
              <a:rPr lang="en-CA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resblock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with group convolution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EE1-1.5.2 (split architecture)</a:t>
            </a:r>
          </a:p>
          <a:p>
            <a:pPr marL="1200150" lvl="2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Subtest1: 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HOP network (as a temporal comparison </a:t>
            </a:r>
            <a:r>
              <a:rPr lang="en-CA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anchor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for EE1-1.5.2)</a:t>
            </a:r>
          </a:p>
          <a:p>
            <a:pPr marL="1200150" lvl="2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Subtest2: HOP network with split architecture for luma and chroma</a:t>
            </a:r>
            <a:endParaRPr lang="en-US" altLang="zh-CN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031AA90-8AA4-4553-8B9E-C466BD88B959}"/>
              </a:ext>
            </a:extLst>
          </p:cNvPr>
          <p:cNvSpPr txBox="1"/>
          <p:nvPr/>
        </p:nvSpPr>
        <p:spPr>
          <a:xfrm>
            <a:off x="836187" y="270710"/>
            <a:ext cx="401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9206ADD1-27A3-1FC2-F248-337A4088DCDF}"/>
              </a:ext>
            </a:extLst>
          </p:cNvPr>
          <p:cNvSpPr txBox="1"/>
          <p:nvPr/>
        </p:nvSpPr>
        <p:spPr>
          <a:xfrm>
            <a:off x="836186" y="5843015"/>
            <a:ext cx="10603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All these tests are trained based on </a:t>
            </a:r>
            <a:r>
              <a:rPr lang="en-US" altLang="zh-CN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filter0 training scripts and dataset </a:t>
            </a: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tested on the </a:t>
            </a:r>
            <a:r>
              <a:rPr lang="en-US" altLang="zh-CN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HOP filter interface.</a:t>
            </a:r>
            <a:endParaRPr lang="en-US" altLang="zh-CN" sz="1600" b="1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124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780940B-5370-4E1C-B901-CDFF12FB469D}"/>
              </a:ext>
            </a:extLst>
          </p:cNvPr>
          <p:cNvSpPr txBox="1"/>
          <p:nvPr/>
        </p:nvSpPr>
        <p:spPr>
          <a:xfrm>
            <a:off x="694909" y="4477274"/>
            <a:ext cx="60970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14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Fig. 1: Network architecture 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of EE1-1.5.1</a:t>
            </a:r>
            <a:endParaRPr lang="zh-CN" altLang="zh-CN" sz="105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588B5D6-C9BC-4915-AC9B-99BFE04EB764}"/>
              </a:ext>
            </a:extLst>
          </p:cNvPr>
          <p:cNvSpPr txBox="1"/>
          <p:nvPr/>
        </p:nvSpPr>
        <p:spPr>
          <a:xfrm>
            <a:off x="709721" y="836472"/>
            <a:ext cx="10900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CA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he HOP </a:t>
            </a:r>
            <a:r>
              <a:rPr lang="en-CA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resblock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is integrated into filter0 network to verify the performance of the HOP </a:t>
            </a:r>
            <a:r>
              <a:rPr lang="en-CA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resblock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DF26F2B-F521-499F-8916-43AD3F61EA3B}"/>
              </a:ext>
            </a:extLst>
          </p:cNvPr>
          <p:cNvSpPr txBox="1"/>
          <p:nvPr/>
        </p:nvSpPr>
        <p:spPr>
          <a:xfrm>
            <a:off x="836186" y="270710"/>
            <a:ext cx="4833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Network of EE1-1.5.1</a:t>
            </a:r>
          </a:p>
        </p:txBody>
      </p:sp>
      <p:grpSp>
        <p:nvGrpSpPr>
          <p:cNvPr id="19" name="成组">
            <a:extLst>
              <a:ext uri="{FF2B5EF4-FFF2-40B4-BE49-F238E27FC236}">
                <a16:creationId xmlns:a16="http://schemas.microsoft.com/office/drawing/2014/main" id="{C1287563-07EF-43E7-A062-D2FCA68753C0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20" name="图像" descr="图像">
              <a:extLst>
                <a:ext uri="{FF2B5EF4-FFF2-40B4-BE49-F238E27FC236}">
                  <a16:creationId xmlns:a16="http://schemas.microsoft.com/office/drawing/2014/main" id="{BA134557-340F-443F-AFA1-CF84BC78D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" name="1">
              <a:extLst>
                <a:ext uri="{FF2B5EF4-FFF2-40B4-BE49-F238E27FC236}">
                  <a16:creationId xmlns:a16="http://schemas.microsoft.com/office/drawing/2014/main" id="{6B8761CC-4C7C-4C65-B69B-C9374E1C5C60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CD95EB22-D1C7-E4BD-92F8-E6E9C7F445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529" y="1299101"/>
            <a:ext cx="5943600" cy="314071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CC6F6FAE-D690-6C73-5D1E-EF22BBB4C5C1}"/>
              </a:ext>
            </a:extLst>
          </p:cNvPr>
          <p:cNvSpPr txBox="1"/>
          <p:nvPr/>
        </p:nvSpPr>
        <p:spPr>
          <a:xfrm>
            <a:off x="347838" y="6406741"/>
            <a:ext cx="110344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14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Fig. 2: Different </a:t>
            </a:r>
            <a:r>
              <a:rPr lang="en-US" altLang="zh-CN" sz="140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resblocks</a:t>
            </a:r>
            <a:r>
              <a:rPr lang="en-US" altLang="zh-CN" sz="14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. (a) HOP </a:t>
            </a:r>
            <a:r>
              <a:rPr lang="en-US" altLang="zh-CN" sz="140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resblock</a:t>
            </a:r>
            <a:r>
              <a:rPr lang="en-US" altLang="zh-CN" sz="14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, (b) HOP </a:t>
            </a:r>
            <a:r>
              <a:rPr lang="en-US" altLang="zh-CN" sz="140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resblock</a:t>
            </a:r>
            <a:r>
              <a:rPr lang="en-US" altLang="zh-CN" sz="14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 with </a:t>
            </a:r>
            <a:r>
              <a:rPr lang="en-US" altLang="zh-CN" sz="140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depthwise</a:t>
            </a:r>
            <a:r>
              <a:rPr lang="en-US" altLang="zh-CN" sz="14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 separable convolution, (c) HOP </a:t>
            </a:r>
            <a:r>
              <a:rPr lang="en-US" altLang="zh-CN" sz="140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resblock</a:t>
            </a:r>
            <a:r>
              <a:rPr lang="en-US" altLang="zh-CN" sz="14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 with group convolution.</a:t>
            </a:r>
            <a:endParaRPr lang="zh-CN" altLang="zh-CN" sz="105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Mangal" panose="02040503050203030202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6CD8EA0-2BB4-9951-8ABC-34B8233E7540}"/>
              </a:ext>
            </a:extLst>
          </p:cNvPr>
          <p:cNvSpPr txBox="1"/>
          <p:nvPr/>
        </p:nvSpPr>
        <p:spPr>
          <a:xfrm>
            <a:off x="1682308" y="6215648"/>
            <a:ext cx="11763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10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(a)	</a:t>
            </a:r>
            <a:endParaRPr lang="zh-CN" altLang="zh-CN" sz="100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Mangal" panose="02040503050203030202" pitchFamily="18" charset="0"/>
            </a:endParaRPr>
          </a:p>
        </p:txBody>
      </p:sp>
      <p:graphicFrame>
        <p:nvGraphicFramePr>
          <p:cNvPr id="27" name="表格 26">
            <a:extLst>
              <a:ext uri="{FF2B5EF4-FFF2-40B4-BE49-F238E27FC236}">
                <a16:creationId xmlns:a16="http://schemas.microsoft.com/office/drawing/2014/main" id="{DC8C52AC-AFEE-47BF-E0BE-F5E9D275E0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882885"/>
              </p:ext>
            </p:extLst>
          </p:nvPr>
        </p:nvGraphicFramePr>
        <p:xfrm>
          <a:off x="7682806" y="2268860"/>
          <a:ext cx="3225339" cy="1805940"/>
        </p:xfrm>
        <a:graphic>
          <a:graphicData uri="http://schemas.openxmlformats.org/drawingml/2006/table">
            <a:tbl>
              <a:tblPr/>
              <a:tblGrid>
                <a:gridCol w="2209339">
                  <a:extLst>
                    <a:ext uri="{9D8B030D-6E8A-4147-A177-3AD203B41FA5}">
                      <a16:colId xmlns:a16="http://schemas.microsoft.com/office/drawing/2014/main" val="1515791208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723062211"/>
                    </a:ext>
                  </a:extLst>
                </a:gridCol>
              </a:tblGrid>
              <a:tr h="179070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Total Number of Parameters (All Models)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Subtest 1: 1.42M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0285731"/>
                  </a:ext>
                </a:extLst>
              </a:tr>
              <a:tr h="17907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Subtest 2: 1.23M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4190097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Subtest 3: 1.25M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441677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Parameter Precision (Bits)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int16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3742911"/>
                  </a:ext>
                </a:extLst>
              </a:tr>
              <a:tr h="179070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Memory Parameter (MB)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Subtest 1: 2.8M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218840"/>
                  </a:ext>
                </a:extLst>
              </a:tr>
              <a:tr h="17907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Subtest 2: 2.4M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2863094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Subtest 3: 2.6M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099030"/>
                  </a:ext>
                </a:extLst>
              </a:tr>
              <a:tr h="179070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Multiply Accumulate (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kMAC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/pixel)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Subtest 1: 461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4657757"/>
                  </a:ext>
                </a:extLst>
              </a:tr>
              <a:tr h="17907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Subtest 2: 402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3564344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Subtest 3: 408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271972"/>
                  </a:ext>
                </a:extLst>
              </a:tr>
            </a:tbl>
          </a:graphicData>
        </a:graphic>
      </p:graphicFrame>
      <p:pic>
        <p:nvPicPr>
          <p:cNvPr id="76" name="图片 75">
            <a:extLst>
              <a:ext uri="{FF2B5EF4-FFF2-40B4-BE49-F238E27FC236}">
                <a16:creationId xmlns:a16="http://schemas.microsoft.com/office/drawing/2014/main" id="{D863280F-33B8-7704-9DBA-EB2F5F5A64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5048" y="4912708"/>
            <a:ext cx="2336447" cy="1292382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id="{3458FD23-6D7C-4B51-EDA8-6C39DE9A69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91146" y="4909213"/>
            <a:ext cx="2336447" cy="1292382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id="{CBD33FE9-4A6F-1307-03BB-C2FD88B665D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76702" y="4912617"/>
            <a:ext cx="2336447" cy="1288978"/>
          </a:xfrm>
          <a:prstGeom prst="rect">
            <a:avLst/>
          </a:prstGeom>
        </p:spPr>
      </p:pic>
      <p:sp>
        <p:nvSpPr>
          <p:cNvPr id="121" name="文本框 120">
            <a:extLst>
              <a:ext uri="{FF2B5EF4-FFF2-40B4-BE49-F238E27FC236}">
                <a16:creationId xmlns:a16="http://schemas.microsoft.com/office/drawing/2014/main" id="{36325F23-65E8-D5D6-E20F-5151E1973DB5}"/>
              </a:ext>
            </a:extLst>
          </p:cNvPr>
          <p:cNvSpPr txBox="1"/>
          <p:nvPr/>
        </p:nvSpPr>
        <p:spPr>
          <a:xfrm>
            <a:off x="4688744" y="6220443"/>
            <a:ext cx="11763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10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(b)	</a:t>
            </a:r>
            <a:endParaRPr lang="zh-CN" altLang="zh-CN" sz="100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Mangal" panose="02040503050203030202" pitchFamily="18" charset="0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F63531AC-A627-1F44-DA6B-0E9EE104C235}"/>
              </a:ext>
            </a:extLst>
          </p:cNvPr>
          <p:cNvSpPr txBox="1"/>
          <p:nvPr/>
        </p:nvSpPr>
        <p:spPr>
          <a:xfrm>
            <a:off x="7614768" y="6218017"/>
            <a:ext cx="11763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10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(c)	</a:t>
            </a:r>
            <a:endParaRPr lang="zh-CN" altLang="zh-CN" sz="100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Mangal" panose="02040503050203030202" pitchFamily="18" charset="0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7589E6D4-DB94-9CA3-6119-BBEE694CBFD6}"/>
              </a:ext>
            </a:extLst>
          </p:cNvPr>
          <p:cNvSpPr txBox="1"/>
          <p:nvPr/>
        </p:nvSpPr>
        <p:spPr>
          <a:xfrm>
            <a:off x="6160165" y="1849057"/>
            <a:ext cx="60970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14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etwork information 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of EE1-1.5.1</a:t>
            </a:r>
            <a:endParaRPr lang="zh-CN" altLang="zh-CN" sz="105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556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9588B5D6-C9BC-4915-AC9B-99BFE04EB764}"/>
              </a:ext>
            </a:extLst>
          </p:cNvPr>
          <p:cNvSpPr txBox="1"/>
          <p:nvPr/>
        </p:nvSpPr>
        <p:spPr>
          <a:xfrm>
            <a:off x="709721" y="836472"/>
            <a:ext cx="1090088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Subtest1: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HOP network without split architecture (as basic comparison method for EE1-1.5.2)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Subtest2: HOP network with split architecture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DF26F2B-F521-499F-8916-43AD3F61EA3B}"/>
              </a:ext>
            </a:extLst>
          </p:cNvPr>
          <p:cNvSpPr txBox="1"/>
          <p:nvPr/>
        </p:nvSpPr>
        <p:spPr>
          <a:xfrm>
            <a:off x="836186" y="270710"/>
            <a:ext cx="4833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Network of EE1-1.5.2</a:t>
            </a:r>
          </a:p>
        </p:txBody>
      </p:sp>
      <p:grpSp>
        <p:nvGrpSpPr>
          <p:cNvPr id="19" name="成组">
            <a:extLst>
              <a:ext uri="{FF2B5EF4-FFF2-40B4-BE49-F238E27FC236}">
                <a16:creationId xmlns:a16="http://schemas.microsoft.com/office/drawing/2014/main" id="{C1287563-07EF-43E7-A062-D2FCA68753C0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20" name="图像" descr="图像">
              <a:extLst>
                <a:ext uri="{FF2B5EF4-FFF2-40B4-BE49-F238E27FC236}">
                  <a16:creationId xmlns:a16="http://schemas.microsoft.com/office/drawing/2014/main" id="{BA134557-340F-443F-AFA1-CF84BC78D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" name="1">
              <a:extLst>
                <a:ext uri="{FF2B5EF4-FFF2-40B4-BE49-F238E27FC236}">
                  <a16:creationId xmlns:a16="http://schemas.microsoft.com/office/drawing/2014/main" id="{6B8761CC-4C7C-4C65-B69B-C9374E1C5C60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CC6F6FAE-D690-6C73-5D1E-EF22BBB4C5C1}"/>
              </a:ext>
            </a:extLst>
          </p:cNvPr>
          <p:cNvSpPr txBox="1"/>
          <p:nvPr/>
        </p:nvSpPr>
        <p:spPr>
          <a:xfrm>
            <a:off x="1993010" y="5659866"/>
            <a:ext cx="36238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14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Fig. 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3 HOP architecture with split architecture</a:t>
            </a:r>
            <a:endParaRPr lang="zh-CN" altLang="zh-CN" sz="105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Mangal" panose="02040503050203030202" pitchFamily="18" charset="0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7589E6D4-DB94-9CA3-6119-BBEE694CBFD6}"/>
              </a:ext>
            </a:extLst>
          </p:cNvPr>
          <p:cNvSpPr txBox="1"/>
          <p:nvPr/>
        </p:nvSpPr>
        <p:spPr>
          <a:xfrm>
            <a:off x="6830260" y="3021723"/>
            <a:ext cx="60970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14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etwork information 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of EE1-1.5.2</a:t>
            </a:r>
            <a:endParaRPr lang="zh-CN" altLang="zh-CN" sz="105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D4F1C9E2-EFF5-9DE2-2825-4A088988F2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957005"/>
              </p:ext>
            </p:extLst>
          </p:nvPr>
        </p:nvGraphicFramePr>
        <p:xfrm>
          <a:off x="8177166" y="3646265"/>
          <a:ext cx="3403190" cy="1304925"/>
        </p:xfrm>
        <a:graphic>
          <a:graphicData uri="http://schemas.openxmlformats.org/drawingml/2006/table">
            <a:tbl>
              <a:tblPr/>
              <a:tblGrid>
                <a:gridCol w="2325334">
                  <a:extLst>
                    <a:ext uri="{9D8B030D-6E8A-4147-A177-3AD203B41FA5}">
                      <a16:colId xmlns:a16="http://schemas.microsoft.com/office/drawing/2014/main" val="3651218721"/>
                    </a:ext>
                  </a:extLst>
                </a:gridCol>
                <a:gridCol w="1077856">
                  <a:extLst>
                    <a:ext uri="{9D8B030D-6E8A-4147-A177-3AD203B41FA5}">
                      <a16:colId xmlns:a16="http://schemas.microsoft.com/office/drawing/2014/main" val="709777117"/>
                    </a:ext>
                  </a:extLst>
                </a:gridCol>
              </a:tblGrid>
              <a:tr h="180975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Total Number of Parameters (All Models)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Subtest 1: 1.45M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19027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Subtest 2: 0.93M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039199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Parameter Precision (Bits)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int16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6503065"/>
                  </a:ext>
                </a:extLst>
              </a:tr>
              <a:tr h="180975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Memory Parameter (MB)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Subtest 1: 2.8M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005291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Subtest 2: 1.9M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7337279"/>
                  </a:ext>
                </a:extLst>
              </a:tr>
              <a:tr h="180975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Multiply Accumulate (kMAC/pixel)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Subtest 1: 480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03735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Subtest 2: 316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4140029"/>
                  </a:ext>
                </a:extLst>
              </a:tr>
            </a:tbl>
          </a:graphicData>
        </a:graphic>
      </p:graphicFrame>
      <p:pic>
        <p:nvPicPr>
          <p:cNvPr id="8" name="图片 7">
            <a:extLst>
              <a:ext uri="{FF2B5EF4-FFF2-40B4-BE49-F238E27FC236}">
                <a16:creationId xmlns:a16="http://schemas.microsoft.com/office/drawing/2014/main" id="{9B2CF2AF-9342-29BC-C04C-253D555337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911" y="1980864"/>
            <a:ext cx="6941192" cy="336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508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8DF26F2B-F521-499F-8916-43AD3F61EA3B}"/>
              </a:ext>
            </a:extLst>
          </p:cNvPr>
          <p:cNvSpPr txBox="1"/>
          <p:nvPr/>
        </p:nvSpPr>
        <p:spPr>
          <a:xfrm>
            <a:off x="836186" y="270710"/>
            <a:ext cx="6667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Results compared to NNVC-5.0 anchor</a:t>
            </a:r>
          </a:p>
        </p:txBody>
      </p:sp>
      <p:grpSp>
        <p:nvGrpSpPr>
          <p:cNvPr id="19" name="成组">
            <a:extLst>
              <a:ext uri="{FF2B5EF4-FFF2-40B4-BE49-F238E27FC236}">
                <a16:creationId xmlns:a16="http://schemas.microsoft.com/office/drawing/2014/main" id="{C1287563-07EF-43E7-A062-D2FCA68753C0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20" name="图像" descr="图像">
              <a:extLst>
                <a:ext uri="{FF2B5EF4-FFF2-40B4-BE49-F238E27FC236}">
                  <a16:creationId xmlns:a16="http://schemas.microsoft.com/office/drawing/2014/main" id="{BA134557-340F-443F-AFA1-CF84BC78D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" name="1">
              <a:extLst>
                <a:ext uri="{FF2B5EF4-FFF2-40B4-BE49-F238E27FC236}">
                  <a16:creationId xmlns:a16="http://schemas.microsoft.com/office/drawing/2014/main" id="{6B8761CC-4C7C-4C65-B69B-C9374E1C5C60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graphicFrame>
        <p:nvGraphicFramePr>
          <p:cNvPr id="27" name="表格 26">
            <a:extLst>
              <a:ext uri="{FF2B5EF4-FFF2-40B4-BE49-F238E27FC236}">
                <a16:creationId xmlns:a16="http://schemas.microsoft.com/office/drawing/2014/main" id="{EFBCF162-FAC6-8EB6-D87A-4187C3AF6C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453793"/>
              </p:ext>
            </p:extLst>
          </p:nvPr>
        </p:nvGraphicFramePr>
        <p:xfrm>
          <a:off x="1256145" y="4044508"/>
          <a:ext cx="8931564" cy="2038985"/>
        </p:xfrm>
        <a:graphic>
          <a:graphicData uri="http://schemas.openxmlformats.org/drawingml/2006/table">
            <a:tbl>
              <a:tblPr firstRow="1" firstCol="1" bandRow="1"/>
              <a:tblGrid>
                <a:gridCol w="920307">
                  <a:extLst>
                    <a:ext uri="{9D8B030D-6E8A-4147-A177-3AD203B41FA5}">
                      <a16:colId xmlns:a16="http://schemas.microsoft.com/office/drawing/2014/main" val="800946095"/>
                    </a:ext>
                  </a:extLst>
                </a:gridCol>
                <a:gridCol w="951346">
                  <a:extLst>
                    <a:ext uri="{9D8B030D-6E8A-4147-A177-3AD203B41FA5}">
                      <a16:colId xmlns:a16="http://schemas.microsoft.com/office/drawing/2014/main" val="79609791"/>
                    </a:ext>
                  </a:extLst>
                </a:gridCol>
                <a:gridCol w="955963">
                  <a:extLst>
                    <a:ext uri="{9D8B030D-6E8A-4147-A177-3AD203B41FA5}">
                      <a16:colId xmlns:a16="http://schemas.microsoft.com/office/drawing/2014/main" val="1281623640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0313050"/>
                    </a:ext>
                  </a:extLst>
                </a:gridCol>
                <a:gridCol w="1122218">
                  <a:extLst>
                    <a:ext uri="{9D8B030D-6E8A-4147-A177-3AD203B41FA5}">
                      <a16:colId xmlns:a16="http://schemas.microsoft.com/office/drawing/2014/main" val="2708680557"/>
                    </a:ext>
                  </a:extLst>
                </a:gridCol>
                <a:gridCol w="886691">
                  <a:extLst>
                    <a:ext uri="{9D8B030D-6E8A-4147-A177-3AD203B41FA5}">
                      <a16:colId xmlns:a16="http://schemas.microsoft.com/office/drawing/2014/main" val="3439755601"/>
                    </a:ext>
                  </a:extLst>
                </a:gridCol>
                <a:gridCol w="928255">
                  <a:extLst>
                    <a:ext uri="{9D8B030D-6E8A-4147-A177-3AD203B41FA5}">
                      <a16:colId xmlns:a16="http://schemas.microsoft.com/office/drawing/2014/main" val="470862416"/>
                    </a:ext>
                  </a:extLst>
                </a:gridCol>
                <a:gridCol w="728384">
                  <a:extLst>
                    <a:ext uri="{9D8B030D-6E8A-4147-A177-3AD203B41FA5}">
                      <a16:colId xmlns:a16="http://schemas.microsoft.com/office/drawing/2014/main" val="953437930"/>
                    </a:ext>
                  </a:extLst>
                </a:gridCol>
              </a:tblGrid>
              <a:tr h="277495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Test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Subtest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Architecture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Back Bone Block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Training strategy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Training set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Interface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kMAC/pxl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3005415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EE1-0 (HOP)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HOP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HOP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resblock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HOP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HOP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HOP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477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3673555"/>
                  </a:ext>
                </a:extLst>
              </a:tr>
              <a:tr h="271145">
                <a:tc rowSpan="3">
                  <a:txBody>
                    <a:bodyPr/>
                    <a:lstStyle/>
                    <a:p>
                      <a:pPr algn="l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EE1-1.5.1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subtest1 (*)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Filter set#0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Same as HOP resblock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l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Filter set#0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l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Filter set#0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l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Same as HOP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461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0142902"/>
                  </a:ext>
                </a:extLst>
              </a:tr>
              <a:tr h="2774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subtest2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HOP resblock with depth-wise separable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408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339765"/>
                  </a:ext>
                </a:extLst>
              </a:tr>
              <a:tr h="2774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subtest3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HOP resblock with group convolution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402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3501923"/>
                  </a:ext>
                </a:extLst>
              </a:tr>
              <a:tr h="271145">
                <a:tc rowSpan="2"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EE1-1.5.2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subtest1 (**)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Same as HOP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Same as HOP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resblock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480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579092"/>
                  </a:ext>
                </a:extLst>
              </a:tr>
              <a:tr h="2774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subtest2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HOP with Split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316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0755363"/>
                  </a:ext>
                </a:extLst>
              </a:tr>
            </a:tbl>
          </a:graphicData>
        </a:graphic>
      </p:graphicFrame>
      <p:sp>
        <p:nvSpPr>
          <p:cNvPr id="30" name="文本框 29">
            <a:extLst>
              <a:ext uri="{FF2B5EF4-FFF2-40B4-BE49-F238E27FC236}">
                <a16:creationId xmlns:a16="http://schemas.microsoft.com/office/drawing/2014/main" id="{38219BC1-0C4D-371D-CAA9-F13061608A42}"/>
              </a:ext>
            </a:extLst>
          </p:cNvPr>
          <p:cNvSpPr txBox="1"/>
          <p:nvPr/>
        </p:nvSpPr>
        <p:spPr>
          <a:xfrm>
            <a:off x="3708967" y="3630447"/>
            <a:ext cx="4070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Table 2 Descriptions of different subtests 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A9D6856-2080-83C8-058E-36DEA634F3A1}"/>
              </a:ext>
            </a:extLst>
          </p:cNvPr>
          <p:cNvSpPr txBox="1"/>
          <p:nvPr/>
        </p:nvSpPr>
        <p:spPr>
          <a:xfrm>
            <a:off x="2659000" y="1030557"/>
            <a:ext cx="613921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1. Performance comparison</a:t>
            </a:r>
            <a:endParaRPr lang="zh-CN" altLang="zh-CN" sz="14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89B30CA-0ED5-FDD7-6B8E-68BCB0C7CD18}"/>
              </a:ext>
            </a:extLst>
          </p:cNvPr>
          <p:cNvSpPr txBox="1"/>
          <p:nvPr/>
        </p:nvSpPr>
        <p:spPr>
          <a:xfrm>
            <a:off x="444255" y="6131656"/>
            <a:ext cx="79719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altLang="zh-CN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(*) as the basic comparison anchor for EE1-1.5.1 and </a:t>
            </a:r>
            <a:r>
              <a:rPr lang="en-US" altLang="zh-CN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(**) as the basic comparison anchor for EE1-1</a:t>
            </a:r>
            <a:r>
              <a:rPr lang="en-US" altLang="zh-CN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.5.2</a:t>
            </a:r>
            <a:endParaRPr lang="en-US" altLang="zh-CN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0" name="表格 39">
            <a:extLst>
              <a:ext uri="{FF2B5EF4-FFF2-40B4-BE49-F238E27FC236}">
                <a16:creationId xmlns:a16="http://schemas.microsoft.com/office/drawing/2014/main" id="{33ABC55D-4836-932E-AC84-B4C112CBAB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153393"/>
              </p:ext>
            </p:extLst>
          </p:nvPr>
        </p:nvGraphicFramePr>
        <p:xfrm>
          <a:off x="444255" y="1464922"/>
          <a:ext cx="11133527" cy="1448181"/>
        </p:xfrm>
        <a:graphic>
          <a:graphicData uri="http://schemas.openxmlformats.org/drawingml/2006/table">
            <a:tbl>
              <a:tblPr/>
              <a:tblGrid>
                <a:gridCol w="1935349">
                  <a:extLst>
                    <a:ext uri="{9D8B030D-6E8A-4147-A177-3AD203B41FA5}">
                      <a16:colId xmlns:a16="http://schemas.microsoft.com/office/drawing/2014/main" val="81807432"/>
                    </a:ext>
                  </a:extLst>
                </a:gridCol>
                <a:gridCol w="640308">
                  <a:extLst>
                    <a:ext uri="{9D8B030D-6E8A-4147-A177-3AD203B41FA5}">
                      <a16:colId xmlns:a16="http://schemas.microsoft.com/office/drawing/2014/main" val="1563360690"/>
                    </a:ext>
                  </a:extLst>
                </a:gridCol>
                <a:gridCol w="628665">
                  <a:extLst>
                    <a:ext uri="{9D8B030D-6E8A-4147-A177-3AD203B41FA5}">
                      <a16:colId xmlns:a16="http://schemas.microsoft.com/office/drawing/2014/main" val="1521351998"/>
                    </a:ext>
                  </a:extLst>
                </a:gridCol>
                <a:gridCol w="780011">
                  <a:extLst>
                    <a:ext uri="{9D8B030D-6E8A-4147-A177-3AD203B41FA5}">
                      <a16:colId xmlns:a16="http://schemas.microsoft.com/office/drawing/2014/main" val="4245976945"/>
                    </a:ext>
                  </a:extLst>
                </a:gridCol>
                <a:gridCol w="675234">
                  <a:extLst>
                    <a:ext uri="{9D8B030D-6E8A-4147-A177-3AD203B41FA5}">
                      <a16:colId xmlns:a16="http://schemas.microsoft.com/office/drawing/2014/main" val="2828897698"/>
                    </a:ext>
                  </a:extLst>
                </a:gridCol>
                <a:gridCol w="675234">
                  <a:extLst>
                    <a:ext uri="{9D8B030D-6E8A-4147-A177-3AD203B41FA5}">
                      <a16:colId xmlns:a16="http://schemas.microsoft.com/office/drawing/2014/main" val="205402406"/>
                    </a:ext>
                  </a:extLst>
                </a:gridCol>
                <a:gridCol w="675234">
                  <a:extLst>
                    <a:ext uri="{9D8B030D-6E8A-4147-A177-3AD203B41FA5}">
                      <a16:colId xmlns:a16="http://schemas.microsoft.com/office/drawing/2014/main" val="2069526802"/>
                    </a:ext>
                  </a:extLst>
                </a:gridCol>
                <a:gridCol w="628665">
                  <a:extLst>
                    <a:ext uri="{9D8B030D-6E8A-4147-A177-3AD203B41FA5}">
                      <a16:colId xmlns:a16="http://schemas.microsoft.com/office/drawing/2014/main" val="481002442"/>
                    </a:ext>
                  </a:extLst>
                </a:gridCol>
                <a:gridCol w="628665">
                  <a:extLst>
                    <a:ext uri="{9D8B030D-6E8A-4147-A177-3AD203B41FA5}">
                      <a16:colId xmlns:a16="http://schemas.microsoft.com/office/drawing/2014/main" val="3875941218"/>
                    </a:ext>
                  </a:extLst>
                </a:gridCol>
                <a:gridCol w="3866162">
                  <a:extLst>
                    <a:ext uri="{9D8B030D-6E8A-4147-A177-3AD203B41FA5}">
                      <a16:colId xmlns:a16="http://schemas.microsoft.com/office/drawing/2014/main" val="1228910280"/>
                    </a:ext>
                  </a:extLst>
                </a:gridCol>
              </a:tblGrid>
              <a:tr h="184023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Test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Parameters, M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kMAC /pixel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Random Access vs NNVC-5.0 anchor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 Intra vs NNVC-5.0 anchor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Conclusion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4230653"/>
                  </a:ext>
                </a:extLst>
              </a:tr>
              <a:tr h="1840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Cb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Cr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Cb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Cr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4584452"/>
                  </a:ext>
                </a:extLst>
              </a:tr>
              <a:tr h="18402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NNIntra &amp; EE1-1.5.1-subtest 1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1.4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461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-5.10%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-14.60%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-14.50%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-3.10%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-12.40%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-13.50%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as anchor for EE1-1.5.1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9874501"/>
                  </a:ext>
                </a:extLst>
              </a:tr>
              <a:tr h="18402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NNIntra &amp; EE1-1.5.1-subtest 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1.2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402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-4.80%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-14.90%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-14.10%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-2.80%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-12.00%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-13.00%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13%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kMAC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/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pxl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reduction with only 0.3% luma gain loss for RA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3879743"/>
                  </a:ext>
                </a:extLst>
              </a:tr>
              <a:tr h="18402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NNIntra &amp; EE1-1.5.1-subtest 3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1.3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408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-5.00%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-14.20%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-13.80%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-2.90%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-11.80%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-13.00%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11%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kMAC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/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pxl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reduction with only 0.1% luma gain loss for RA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9376233"/>
                  </a:ext>
                </a:extLst>
              </a:tr>
              <a:tr h="18402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NNIntra &amp; EE1-1.5.2-subtest 1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1.5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480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-3.60%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-12.10%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-13.70%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-2.30%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-11.40%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-12.20%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as anchor for EE1-1.5.2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3681261"/>
                  </a:ext>
                </a:extLst>
              </a:tr>
              <a:tr h="18402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NNIntra &amp; EE1-1.5.2-subtest 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0.9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316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-3.10%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-11.60%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-11.50%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-2.00%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-10.60%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-11.50%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34%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kMAC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/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pxl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reduction with only 0.5% luma gain loss for RA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04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8823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26E3DA7D-7A7B-41BA-938A-4FCB7EBD3E7C}"/>
              </a:ext>
            </a:extLst>
          </p:cNvPr>
          <p:cNvSpPr txBox="1"/>
          <p:nvPr/>
        </p:nvSpPr>
        <p:spPr>
          <a:xfrm>
            <a:off x="872286" y="1154300"/>
            <a:ext cx="104474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this contribution, 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 optimization points including </a:t>
            </a:r>
            <a:r>
              <a:rPr lang="en-CA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resblock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split architecture for HOP network are proposed. </a:t>
            </a:r>
            <a:endParaRPr lang="en-CA" altLang="zh-CN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the proposed HOP </a:t>
            </a:r>
            <a:r>
              <a:rPr lang="en-CA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resblock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group convolution, </a:t>
            </a:r>
            <a:r>
              <a:rPr lang="en-US" altLang="zh-CN" sz="18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11% </a:t>
            </a:r>
            <a:r>
              <a:rPr lang="en-US" altLang="zh-CN" sz="18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kMAC</a:t>
            </a:r>
            <a:r>
              <a:rPr lang="en-US" altLang="zh-CN" sz="18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/</a:t>
            </a:r>
            <a:r>
              <a:rPr lang="en-US" altLang="zh-CN" sz="18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pxl</a:t>
            </a:r>
            <a:r>
              <a:rPr lang="en-US" altLang="zh-CN" sz="18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reduction can be achieved with only 0.1% luma gain loss for RA.</a:t>
            </a:r>
            <a:endParaRPr lang="en-CA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the HOP network with split architecture, </a:t>
            </a:r>
            <a:r>
              <a:rPr lang="en-US" altLang="zh-CN" sz="18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34% </a:t>
            </a:r>
            <a:r>
              <a:rPr lang="en-US" altLang="zh-CN" sz="18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kMAC</a:t>
            </a:r>
            <a:r>
              <a:rPr lang="en-US" altLang="zh-CN" sz="18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/</a:t>
            </a:r>
            <a:r>
              <a:rPr lang="en-US" altLang="zh-CN" sz="18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pxl</a:t>
            </a:r>
            <a:r>
              <a:rPr lang="en-US" altLang="zh-CN" sz="18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reduction can be achieved with only 0.5% luma gain loss for RA.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57D21E7-94E7-4F11-A833-FC93A9F93409}"/>
              </a:ext>
            </a:extLst>
          </p:cNvPr>
          <p:cNvSpPr txBox="1"/>
          <p:nvPr/>
        </p:nvSpPr>
        <p:spPr>
          <a:xfrm>
            <a:off x="836187" y="270710"/>
            <a:ext cx="5802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</a:p>
        </p:txBody>
      </p:sp>
      <p:grpSp>
        <p:nvGrpSpPr>
          <p:cNvPr id="11" name="成组">
            <a:extLst>
              <a:ext uri="{FF2B5EF4-FFF2-40B4-BE49-F238E27FC236}">
                <a16:creationId xmlns:a16="http://schemas.microsoft.com/office/drawing/2014/main" id="{5AC333A3-D645-4FC8-AAF0-E5E6FB0F34A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2" name="图像" descr="图像">
              <a:extLst>
                <a:ext uri="{FF2B5EF4-FFF2-40B4-BE49-F238E27FC236}">
                  <a16:creationId xmlns:a16="http://schemas.microsoft.com/office/drawing/2014/main" id="{6414A218-2B72-4307-A132-6B3123D399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" name="1">
              <a:extLst>
                <a:ext uri="{FF2B5EF4-FFF2-40B4-BE49-F238E27FC236}">
                  <a16:creationId xmlns:a16="http://schemas.microsoft.com/office/drawing/2014/main" id="{1182F4BC-6F54-462F-849E-C25546BE40DA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83AA21F9-205E-46F1-B9FD-F5DCA24F3780}"/>
              </a:ext>
            </a:extLst>
          </p:cNvPr>
          <p:cNvSpPr txBox="1"/>
          <p:nvPr/>
        </p:nvSpPr>
        <p:spPr>
          <a:xfrm>
            <a:off x="3776573" y="4657259"/>
            <a:ext cx="46388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Ericsson for crosschecking.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49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6877</TotalTime>
  <Words>747</Words>
  <Application>Microsoft Office PowerPoint</Application>
  <PresentationFormat>宽屏</PresentationFormat>
  <Paragraphs>172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等线</vt:lpstr>
      <vt:lpstr>等线 Light</vt:lpstr>
      <vt:lpstr>腾讯体 W7</vt:lpstr>
      <vt:lpstr>Arial</vt:lpstr>
      <vt:lpstr>Calibri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T172725</dc:creator>
  <cp:lastModifiedBy>renjiechang(常仁杰)</cp:lastModifiedBy>
  <cp:revision>236</cp:revision>
  <dcterms:created xsi:type="dcterms:W3CDTF">2022-04-17T07:36:17Z</dcterms:created>
  <dcterms:modified xsi:type="dcterms:W3CDTF">2023-07-13T03:37:15Z</dcterms:modified>
</cp:coreProperties>
</file>