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10"/>
  </p:notesMasterIdLst>
  <p:handoutMasterIdLst>
    <p:handoutMasterId r:id="rId11"/>
  </p:handoutMasterIdLst>
  <p:sldIdLst>
    <p:sldId id="267" r:id="rId3"/>
    <p:sldId id="370" r:id="rId4"/>
    <p:sldId id="374" r:id="rId5"/>
    <p:sldId id="372" r:id="rId6"/>
    <p:sldId id="376" r:id="rId7"/>
    <p:sldId id="377" r:id="rId8"/>
    <p:sldId id="373" r:id="rId9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16" d="100"/>
          <a:sy n="116" d="100"/>
        </p:scale>
        <p:origin x="1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2023/7/13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2023/7/13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altLang="zh-CN" sz="4400" dirty="0"/>
              <a:t>Non-EE2:enabling template-based inter tools for scaled reference pictures in the RPR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3569" y="4232771"/>
            <a:ext cx="7903992" cy="1239894"/>
          </a:xfrm>
        </p:spPr>
        <p:txBody>
          <a:bodyPr>
            <a:normAutofit fontScale="92500"/>
          </a:bodyPr>
          <a:lstStyle/>
          <a:p>
            <a:r>
              <a:rPr lang="en-US" altLang="zh-CN" sz="2800" dirty="0"/>
              <a:t>Xiaoyu Xiu, Hong-</a:t>
            </a:r>
            <a:r>
              <a:rPr lang="en-US" altLang="zh-CN" sz="2800" dirty="0" err="1"/>
              <a:t>Jheng</a:t>
            </a:r>
            <a:r>
              <a:rPr lang="en-US" altLang="zh-CN" sz="2800" dirty="0"/>
              <a:t> </a:t>
            </a:r>
            <a:r>
              <a:rPr lang="en-US" altLang="zh-CN" sz="2800" dirty="0" err="1"/>
              <a:t>Jhu</a:t>
            </a:r>
            <a:r>
              <a:rPr lang="en-US" altLang="zh-CN" sz="2800" dirty="0"/>
              <a:t>, Che-Wei Kuo, </a:t>
            </a:r>
            <a:r>
              <a:rPr lang="en-US" altLang="zh-CN" sz="2800" dirty="0" err="1"/>
              <a:t>Changyue</a:t>
            </a:r>
            <a:r>
              <a:rPr lang="en-US" altLang="zh-CN" sz="2800" dirty="0"/>
              <a:t> Ma, Ning Yan, Wei Chen, Xianglin Wang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7"/>
            <a:ext cx="11519787" cy="4573149"/>
          </a:xfrm>
        </p:spPr>
        <p:txBody>
          <a:bodyPr/>
          <a:lstStyle/>
          <a:p>
            <a:r>
              <a:rPr lang="en-US" sz="2400" dirty="0"/>
              <a:t>Template-based reordering methods</a:t>
            </a:r>
          </a:p>
          <a:p>
            <a:pPr lvl="1"/>
            <a:r>
              <a:rPr lang="en-CA" sz="2000" dirty="0"/>
              <a:t>ARMC, MMVD, affine MMVD, template-based BCW derivation, </a:t>
            </a:r>
            <a:r>
              <a:rPr lang="en-CA" sz="2000" dirty="0" err="1"/>
              <a:t>refIdx</a:t>
            </a:r>
            <a:r>
              <a:rPr lang="en-CA" sz="2000" dirty="0"/>
              <a:t> list reordering, MVD sign and magnitude-suffix prediction </a:t>
            </a:r>
            <a:endParaRPr lang="en-US" sz="2000" dirty="0"/>
          </a:p>
          <a:p>
            <a:pPr lvl="1"/>
            <a:r>
              <a:rPr lang="en-US" sz="2000" dirty="0"/>
              <a:t>Template-based reordering methods are not applied to the scaled reference pictures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Template prediction is bypassed with the corresponding cost being set to maximum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Candidates associated with scaled reference pictures are located at the end of the list</a:t>
            </a:r>
          </a:p>
          <a:p>
            <a:pPr marL="228600" lvl="1"/>
            <a:r>
              <a:rPr lang="en-US" sz="2400" dirty="0"/>
              <a:t>LIC</a:t>
            </a:r>
          </a:p>
          <a:p>
            <a:pPr lvl="1"/>
            <a:r>
              <a:rPr lang="en-US" sz="2000" dirty="0"/>
              <a:t>LIC is always skipped in case any of the reference pictures is scaled</a:t>
            </a:r>
          </a:p>
          <a:p>
            <a:pPr lvl="1"/>
            <a:r>
              <a:rPr lang="en-US" sz="2000" dirty="0"/>
              <a:t>LIC flag is not signaled and inferred to be 0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54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7"/>
            <a:ext cx="11278249" cy="3667375"/>
          </a:xfrm>
        </p:spPr>
        <p:txBody>
          <a:bodyPr>
            <a:normAutofit fontScale="92500"/>
          </a:bodyPr>
          <a:lstStyle/>
          <a:p>
            <a:pPr marL="228600" lvl="1"/>
            <a:r>
              <a:rPr lang="en-US" sz="2400" dirty="0"/>
              <a:t>Enabling template-based reordering and LIC for scaled reference pictures in the RPR</a:t>
            </a:r>
          </a:p>
          <a:p>
            <a:pPr lvl="1"/>
            <a:r>
              <a:rPr lang="en-CA" sz="2000" dirty="0"/>
              <a:t>The main aspects of all the related tools are kept exactly the same as the existing designs </a:t>
            </a:r>
            <a:endParaRPr lang="en-US" sz="2000" dirty="0"/>
          </a:p>
          <a:p>
            <a:pPr lvl="1"/>
            <a:r>
              <a:rPr lang="en-US" sz="2000" dirty="0"/>
              <a:t>MC filters are replaced with the corresponding RPR down-sampling/up-sampling filters to generate template prediction samples</a:t>
            </a:r>
          </a:p>
          <a:p>
            <a:pPr marL="228600" lvl="1"/>
            <a:r>
              <a:rPr lang="en-US" sz="2400" dirty="0"/>
              <a:t>One fix is provided to fix the encoder crash for the RA configuration in ECM-9.0 RPR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The crash is caused by encoder assertion due to unfilled AMVP lists for the SMVD at encoder for scaled pictures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The fix is submitted as MR447</a:t>
            </a:r>
          </a:p>
        </p:txBody>
      </p:sp>
    </p:spTree>
    <p:extLst>
      <p:ext uri="{BB962C8B-B14F-4D97-AF65-F5344CB8AC3E}">
        <p14:creationId xmlns:p14="http://schemas.microsoft.com/office/powerpoint/2010/main" val="2634020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B3A48A-7DBC-4601-9A50-EFFC46E8C5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929296"/>
              </p:ext>
            </p:extLst>
          </p:nvPr>
        </p:nvGraphicFramePr>
        <p:xfrm>
          <a:off x="1371600" y="2395841"/>
          <a:ext cx="9972040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2493010">
                  <a:extLst>
                    <a:ext uri="{9D8B030D-6E8A-4147-A177-3AD203B41FA5}">
                      <a16:colId xmlns:a16="http://schemas.microsoft.com/office/drawing/2014/main" val="2016056792"/>
                    </a:ext>
                  </a:extLst>
                </a:gridCol>
                <a:gridCol w="2493010">
                  <a:extLst>
                    <a:ext uri="{9D8B030D-6E8A-4147-A177-3AD203B41FA5}">
                      <a16:colId xmlns:a16="http://schemas.microsoft.com/office/drawing/2014/main" val="657461614"/>
                    </a:ext>
                  </a:extLst>
                </a:gridCol>
                <a:gridCol w="2493010">
                  <a:extLst>
                    <a:ext uri="{9D8B030D-6E8A-4147-A177-3AD203B41FA5}">
                      <a16:colId xmlns:a16="http://schemas.microsoft.com/office/drawing/2014/main" val="431760934"/>
                    </a:ext>
                  </a:extLst>
                </a:gridCol>
                <a:gridCol w="2493010">
                  <a:extLst>
                    <a:ext uri="{9D8B030D-6E8A-4147-A177-3AD203B41FA5}">
                      <a16:colId xmlns:a16="http://schemas.microsoft.com/office/drawing/2014/main" val="3193072272"/>
                    </a:ext>
                  </a:extLst>
                </a:gridCol>
              </a:tblGrid>
              <a:tr h="252366"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RPR-1.5x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RPR-2.0x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752448"/>
                  </a:ext>
                </a:extLst>
              </a:tr>
              <a:tr h="25236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LDB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LDB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347083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ScalingRatioHor: 1.5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ScalingRatioHor: 1.5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ScalingRatioHor: 2.0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ScalingRatioHor: 2.0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2923187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ScalingRatioVer: 1.5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ScalingRatioVer: 1.5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ScalingRatioVer: 2.0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ScalingRatioVer: 2.0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805254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FractionNumFrames: 1.0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FractionNumFrames: 1.0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FractionNumFrames: 1.0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FractionNumFrames: 1.0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39769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269625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UpscaledOutput: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UpscaledOutput: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UpscaledOutput: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UpscaledOutput: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68458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SwitchPocPeriod: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SwitchPocPeriod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: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SwitchPocPeriod: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SwitchPocPeriod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: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317809"/>
                  </a:ext>
                </a:extLst>
              </a:tr>
            </a:tbl>
          </a:graphicData>
        </a:graphic>
      </p:graphicFrame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1B2FC6DD-F74C-EFE6-070E-3F216C3C0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8"/>
            <a:ext cx="11278249" cy="889670"/>
          </a:xfrm>
        </p:spPr>
        <p:txBody>
          <a:bodyPr>
            <a:normAutofit/>
          </a:bodyPr>
          <a:lstStyle/>
          <a:p>
            <a:pPr marL="228600" lvl="1"/>
            <a:r>
              <a:rPr lang="en-US" sz="2000" dirty="0"/>
              <a:t>Anchor: ECM-9.0 + MR437 + MR447</a:t>
            </a:r>
          </a:p>
          <a:p>
            <a:pPr marL="228600" lvl="1"/>
            <a:r>
              <a:rPr lang="en-US" sz="2000" dirty="0"/>
              <a:t>Test: anchor + the proposed change</a:t>
            </a:r>
          </a:p>
        </p:txBody>
      </p:sp>
    </p:spTree>
    <p:extLst>
      <p:ext uri="{BB962C8B-B14F-4D97-AF65-F5344CB8AC3E}">
        <p14:creationId xmlns:p14="http://schemas.microsoft.com/office/powerpoint/2010/main" val="3297131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475603"/>
          </a:xfrm>
        </p:spPr>
        <p:txBody>
          <a:bodyPr>
            <a:normAutofit/>
          </a:bodyPr>
          <a:lstStyle/>
          <a:p>
            <a:r>
              <a:rPr lang="en-US" sz="2400" dirty="0"/>
              <a:t>RPR-1.5x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91BB402-99CD-5AE9-EF0D-BF3E150A7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89889"/>
              </p:ext>
            </p:extLst>
          </p:nvPr>
        </p:nvGraphicFramePr>
        <p:xfrm>
          <a:off x="2032028" y="1613140"/>
          <a:ext cx="9100183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845185">
                  <a:extLst>
                    <a:ext uri="{9D8B030D-6E8A-4147-A177-3AD203B41FA5}">
                      <a16:colId xmlns:a16="http://schemas.microsoft.com/office/drawing/2014/main" val="1818952336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1117567516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4155635834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1369744588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388889993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757463497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014143121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75440598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104170292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4257767222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377310325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Low-delay B PSNR1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Low-delay B PSNR2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9925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 ECM-9.0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 ECM-9.0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8697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2882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-0.83%*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-0.77%*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-0.66%*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8018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568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-1.42%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-1.50%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101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1431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6937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-1.26%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-1.32%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445341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563379B-8991-C2B3-88A9-99F6A5C917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300181"/>
              </p:ext>
            </p:extLst>
          </p:nvPr>
        </p:nvGraphicFramePr>
        <p:xfrm>
          <a:off x="4019577" y="4001182"/>
          <a:ext cx="4820284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845185">
                  <a:extLst>
                    <a:ext uri="{9D8B030D-6E8A-4147-A177-3AD203B41FA5}">
                      <a16:colId xmlns:a16="http://schemas.microsoft.com/office/drawing/2014/main" val="2280589620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2888693097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1221462195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478620089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763866670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22983661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61038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 ECM-9.0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06527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8183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-1.80%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-1.25%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-1.45%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81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138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98634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-1.50%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-1.31%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64865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67876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-1.70%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-1.48%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-1.41%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914104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C0DBDF0E-CEBC-7C6F-5C1D-40716C6A06FD}"/>
              </a:ext>
            </a:extLst>
          </p:cNvPr>
          <p:cNvSpPr txBox="1"/>
          <p:nvPr/>
        </p:nvSpPr>
        <p:spPr>
          <a:xfrm>
            <a:off x="1759789" y="6377648"/>
            <a:ext cx="90232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/>
              <a:t>* represents the data including unavailable test points which are pasted from the anchors</a:t>
            </a:r>
          </a:p>
        </p:txBody>
      </p:sp>
    </p:spTree>
    <p:extLst>
      <p:ext uri="{BB962C8B-B14F-4D97-AF65-F5344CB8AC3E}">
        <p14:creationId xmlns:p14="http://schemas.microsoft.com/office/powerpoint/2010/main" val="1842328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475603"/>
          </a:xfrm>
        </p:spPr>
        <p:txBody>
          <a:bodyPr>
            <a:normAutofit/>
          </a:bodyPr>
          <a:lstStyle/>
          <a:p>
            <a:r>
              <a:rPr lang="en-US" sz="2400" dirty="0"/>
              <a:t>RPR-2.0x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FBAD74B-9A35-6C2D-3C0C-4DE16C477E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613872"/>
              </p:ext>
            </p:extLst>
          </p:nvPr>
        </p:nvGraphicFramePr>
        <p:xfrm>
          <a:off x="1894006" y="1787226"/>
          <a:ext cx="9100183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845185">
                  <a:extLst>
                    <a:ext uri="{9D8B030D-6E8A-4147-A177-3AD203B41FA5}">
                      <a16:colId xmlns:a16="http://schemas.microsoft.com/office/drawing/2014/main" val="3605187491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610477778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1556642093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1300910605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497655606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2512815792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913821946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53052867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049920378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2906275466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427452694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Low-delay B PSNR1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Low-delay B PSNR2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73473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 ECM-9.0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 ECM-9.0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9544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621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-0.68%*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-0.69%*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-0.67%*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035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2128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466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2029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3009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-1.30%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5108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EB055A6-6D82-23A8-7101-FE9731283B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031355"/>
              </p:ext>
            </p:extLst>
          </p:nvPr>
        </p:nvGraphicFramePr>
        <p:xfrm>
          <a:off x="4033955" y="4245755"/>
          <a:ext cx="4820284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845185">
                  <a:extLst>
                    <a:ext uri="{9D8B030D-6E8A-4147-A177-3AD203B41FA5}">
                      <a16:colId xmlns:a16="http://schemas.microsoft.com/office/drawing/2014/main" val="1893429747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1441608281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3025920958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3686320085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1127654683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137218420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06896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 ECM-9.0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3353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6477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-1.76%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-1.24%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-1.29%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7038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2242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81399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-1.46%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2157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51229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-1.54%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-1.28%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51544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8DEDB48-245E-49D1-BBB5-8795DD4CE5E3}"/>
              </a:ext>
            </a:extLst>
          </p:cNvPr>
          <p:cNvSpPr txBox="1"/>
          <p:nvPr/>
        </p:nvSpPr>
        <p:spPr>
          <a:xfrm>
            <a:off x="1932482" y="6443042"/>
            <a:ext cx="90232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/>
              <a:t>* represents the data including unavailable test points which are pasted from the anchors</a:t>
            </a:r>
          </a:p>
        </p:txBody>
      </p:sp>
    </p:spTree>
    <p:extLst>
      <p:ext uri="{BB962C8B-B14F-4D97-AF65-F5344CB8AC3E}">
        <p14:creationId xmlns:p14="http://schemas.microsoft.com/office/powerpoint/2010/main" val="3003655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8"/>
            <a:ext cx="9651352" cy="2606326"/>
          </a:xfrm>
        </p:spPr>
        <p:txBody>
          <a:bodyPr>
            <a:normAutofit/>
          </a:bodyPr>
          <a:lstStyle/>
          <a:p>
            <a:r>
              <a:rPr lang="en-US" sz="2000" dirty="0"/>
              <a:t>Proposal</a:t>
            </a:r>
          </a:p>
          <a:p>
            <a:pPr lvl="1"/>
            <a:r>
              <a:rPr lang="en-US" dirty="0"/>
              <a:t>Enabling template-based reordering tools and LIC for the RPR</a:t>
            </a:r>
          </a:p>
          <a:p>
            <a:pPr lvl="1"/>
            <a:r>
              <a:rPr lang="en-US" dirty="0"/>
              <a:t>RA: -1.50%, LDB: -0.89% for RPR-1.5x</a:t>
            </a:r>
          </a:p>
          <a:p>
            <a:pPr lvl="1"/>
            <a:r>
              <a:rPr lang="en-US" dirty="0"/>
              <a:t>RA: -1.46%, LDB: -0.77% for RPR-2.0x</a:t>
            </a:r>
          </a:p>
          <a:p>
            <a:pPr marL="228600" lvl="1"/>
            <a:r>
              <a:rPr lang="en-US" sz="2000" dirty="0"/>
              <a:t>Recommendation</a:t>
            </a:r>
          </a:p>
          <a:p>
            <a:pPr lvl="1"/>
            <a:r>
              <a:rPr lang="en-US" dirty="0"/>
              <a:t>Study the proposed method in the context of EE2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637767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70899</TotalTime>
  <Words>935</Words>
  <Application>Microsoft Office PowerPoint</Application>
  <PresentationFormat>Widescreen</PresentationFormat>
  <Paragraphs>319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DengXian</vt:lpstr>
      <vt:lpstr>KaiTi</vt:lpstr>
      <vt:lpstr>Arial</vt:lpstr>
      <vt:lpstr>Calibri</vt:lpstr>
      <vt:lpstr>Calibri Light</vt:lpstr>
      <vt:lpstr>Times New Roman</vt:lpstr>
      <vt:lpstr>Wingdings</vt:lpstr>
      <vt:lpstr>包裹</vt:lpstr>
      <vt:lpstr>Custom Design</vt:lpstr>
      <vt:lpstr>Non-EE2:enabling template-based inter tools for scaled reference pictures in the RPR</vt:lpstr>
      <vt:lpstr>Introduction</vt:lpstr>
      <vt:lpstr>Proposal</vt:lpstr>
      <vt:lpstr>Performance evaluation</vt:lpstr>
      <vt:lpstr>Performance evaluation</vt:lpstr>
      <vt:lpstr>Performance evaluation</vt:lpstr>
      <vt:lpstr>Closing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Xiaoyu Xiu</cp:lastModifiedBy>
  <cp:revision>1061</cp:revision>
  <cp:lastPrinted>2018-10-23T07:47:24Z</cp:lastPrinted>
  <dcterms:created xsi:type="dcterms:W3CDTF">2018-07-10T02:40:16Z</dcterms:created>
  <dcterms:modified xsi:type="dcterms:W3CDTF">2023-07-13T09:36:15Z</dcterms:modified>
</cp:coreProperties>
</file>