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9"/>
  </p:notesMasterIdLst>
  <p:handoutMasterIdLst>
    <p:handoutMasterId r:id="rId10"/>
  </p:handoutMasterIdLst>
  <p:sldIdLst>
    <p:sldId id="1116" r:id="rId5"/>
    <p:sldId id="1427" r:id="rId6"/>
    <p:sldId id="1418" r:id="rId7"/>
    <p:sldId id="884"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 id="2" name="Zhi Zhang" initials="ZZ" lastIdx="2" clrIdx="1">
    <p:extLst>
      <p:ext uri="{19B8F6BF-5375-455C-9EA6-DF929625EA0E}">
        <p15:presenceInfo xmlns:p15="http://schemas.microsoft.com/office/powerpoint/2012/main" userId="S::zhizhang@qti.qualcomm.com::1f2f647b-25e8-4aaa-85c3-2c0a4a69d44c" providerId="AD"/>
      </p:ext>
    </p:extLst>
  </p:cmAuthor>
  <p:cmAuthor id="3" name="Han Huang" initials="HH" lastIdx="2" clrIdx="2">
    <p:extLst>
      <p:ext uri="{19B8F6BF-5375-455C-9EA6-DF929625EA0E}">
        <p15:presenceInfo xmlns:p15="http://schemas.microsoft.com/office/powerpoint/2012/main" userId="S::hanhuang@qti.qualcomm.com::9ddf1114-4bee-4044-9a2d-1282884f7d4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CBACF"/>
    <a:srgbClr val="F2F3F5"/>
    <a:srgbClr val="4C5B6E"/>
    <a:srgbClr val="496471"/>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B0B5F88-B226-400A-BDF8-4DC0B63654F1}" v="6" dt="2022-04-20T17:11:10.63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4750" autoAdjust="0"/>
    <p:restoredTop sz="94660"/>
  </p:normalViewPr>
  <p:slideViewPr>
    <p:cSldViewPr snapToGrid="0">
      <p:cViewPr varScale="1">
        <p:scale>
          <a:sx n="120" d="100"/>
          <a:sy n="120" d="100"/>
        </p:scale>
        <p:origin x="822" y="10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abrice Le Leannec" userId="a85ca242-9e1c-4cd3-8567-4cbd72e914bf" providerId="ADAL" clId="{DB0B5F88-B226-400A-BDF8-4DC0B63654F1}"/>
    <pc:docChg chg="modSld">
      <pc:chgData name="Fabrice Le Leannec" userId="a85ca242-9e1c-4cd3-8567-4cbd72e914bf" providerId="ADAL" clId="{DB0B5F88-B226-400A-BDF8-4DC0B63654F1}" dt="2022-04-20T17:11:10.633" v="5" actId="1076"/>
      <pc:docMkLst>
        <pc:docMk/>
      </pc:docMkLst>
      <pc:sldChg chg="addSp modSp">
        <pc:chgData name="Fabrice Le Leannec" userId="a85ca242-9e1c-4cd3-8567-4cbd72e914bf" providerId="ADAL" clId="{DB0B5F88-B226-400A-BDF8-4DC0B63654F1}" dt="2022-04-20T17:11:10.633" v="5" actId="1076"/>
        <pc:sldMkLst>
          <pc:docMk/>
          <pc:sldMk cId="1371011236" sldId="1116"/>
        </pc:sldMkLst>
        <pc:picChg chg="add mod">
          <ac:chgData name="Fabrice Le Leannec" userId="a85ca242-9e1c-4cd3-8567-4cbd72e914bf" providerId="ADAL" clId="{DB0B5F88-B226-400A-BDF8-4DC0B63654F1}" dt="2022-04-20T17:11:10.633" v="5" actId="1076"/>
          <ac:picMkLst>
            <pc:docMk/>
            <pc:sldMk cId="1371011236" sldId="1116"/>
            <ac:picMk id="3074" creationId="{ABD59C01-8427-49C8-9D71-C86010EFC492}"/>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7/12/2023</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12.07.2023</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170656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C75E7E4-6857-4F03-A780-9887AA86825E}" type="slidenum">
              <a:rPr lang="de-DE" smtClean="0"/>
              <a:t>3</a:t>
            </a:fld>
            <a:endParaRPr lang="de-DE"/>
          </a:p>
        </p:txBody>
      </p:sp>
    </p:spTree>
    <p:extLst>
      <p:ext uri="{BB962C8B-B14F-4D97-AF65-F5344CB8AC3E}">
        <p14:creationId xmlns:p14="http://schemas.microsoft.com/office/powerpoint/2010/main" val="30043610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endParaRPr lang="en-US"/>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endParaRPr lang="en-US"/>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endParaRPr lang="en-US"/>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endParaRPr lang="en-US"/>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endParaRPr lang="en-US"/>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1BBFAAC6-E06B-C74C-A467-BC88626AAE54}"/>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09CCF517-B68B-5F48-A691-33CE4DBDE9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F2222AFD-0CBF-8243-B676-CA738970C263}"/>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C206C87A-8BF9-3648-94EC-1F790D730DB3}"/>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E6895FC1-2374-754F-91A0-8E84D6EDD07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1" name="TextBox 20">
            <a:extLst>
              <a:ext uri="{FF2B5EF4-FFF2-40B4-BE49-F238E27FC236}">
                <a16:creationId xmlns:a16="http://schemas.microsoft.com/office/drawing/2014/main" id="{91774D6F-B47A-8040-85E7-4783F532851B}"/>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extBox 25">
            <a:extLst>
              <a:ext uri="{FF2B5EF4-FFF2-40B4-BE49-F238E27FC236}">
                <a16:creationId xmlns:a16="http://schemas.microsoft.com/office/drawing/2014/main" id="{1332D5EF-0B87-2441-A8D2-15FC67610C42}"/>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7" name="TextBox 26">
            <a:extLst>
              <a:ext uri="{FF2B5EF4-FFF2-40B4-BE49-F238E27FC236}">
                <a16:creationId xmlns:a16="http://schemas.microsoft.com/office/drawing/2014/main" id="{220136A9-10B0-484B-B43C-1C5D81399F7F}"/>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EC8C761A-7658-7849-96A2-FD27800E6D59}"/>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61E0F077-22C5-9C4D-AB1E-4CDF5BE7E8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a:xfrm>
            <a:off x="245782" y="4551877"/>
            <a:ext cx="7931779" cy="919514"/>
          </a:xfrm>
        </p:spPr>
        <p:txBody>
          <a:bodyPr/>
          <a:lstStyle/>
          <a:p>
            <a:r>
              <a:rPr lang="en-US" sz="2000" dirty="0"/>
              <a:t>Zhi Zhang, Han Huang, Jian-Liang Lin,</a:t>
            </a:r>
          </a:p>
          <a:p>
            <a:r>
              <a:rPr lang="en-US" sz="2000" dirty="0"/>
              <a:t>Vadim Seregin, Marta Karczewicz (Qualcomm)</a:t>
            </a:r>
          </a:p>
          <a:p>
            <a:pPr>
              <a:buNone/>
            </a:pPr>
            <a:endParaRPr lang="en-US" sz="2000" dirty="0"/>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245782" y="2267671"/>
            <a:ext cx="8266315" cy="910442"/>
          </a:xfrm>
        </p:spPr>
        <p:txBody>
          <a:bodyPr/>
          <a:lstStyle/>
          <a:p>
            <a:r>
              <a:rPr lang="en-US" sz="3600" dirty="0"/>
              <a:t>JVET-AE0148</a:t>
            </a:r>
            <a:br>
              <a:rPr lang="en-US" sz="3200" dirty="0"/>
            </a:br>
            <a:r>
              <a:rPr lang="en-CA" sz="3200" dirty="0"/>
              <a:t>Non-EE2: Affine subblock BDOF refinement</a:t>
            </a:r>
            <a:endParaRPr lang="en-US" sz="3200" dirty="0"/>
          </a:p>
        </p:txBody>
      </p:sp>
      <p:sp>
        <p:nvSpPr>
          <p:cNvPr id="4" name="Text Placeholder 46">
            <a:extLst>
              <a:ext uri="{FF2B5EF4-FFF2-40B4-BE49-F238E27FC236}">
                <a16:creationId xmlns:a16="http://schemas.microsoft.com/office/drawing/2014/main" id="{56EAAE06-FB3C-46BF-BB50-2B474DE6B704}"/>
              </a:ext>
            </a:extLst>
          </p:cNvPr>
          <p:cNvSpPr txBox="1">
            <a:spLocks/>
          </p:cNvSpPr>
          <p:nvPr/>
        </p:nvSpPr>
        <p:spPr bwMode="gray">
          <a:xfrm>
            <a:off x="245783" y="4985140"/>
            <a:ext cx="6684434" cy="972502"/>
          </a:xfrm>
          <a:prstGeom prst="rect">
            <a:avLst/>
          </a:prstGeom>
        </p:spPr>
        <p:txBody>
          <a:bodyPr vert="horz" lIns="0" tIns="0" rIns="0" bIns="0" rtlCol="0">
            <a:noAutofit/>
          </a:bodyPr>
          <a:lstStyle>
            <a:lvl1pPr marL="0" indent="0" algn="l" defTabSz="914400" rtl="0" eaLnBrk="1" latinLnBrk="0" hangingPunct="1">
              <a:lnSpc>
                <a:spcPct val="107000"/>
              </a:lnSpc>
              <a:spcBef>
                <a:spcPts val="0"/>
              </a:spcBef>
              <a:spcAft>
                <a:spcPts val="600"/>
              </a:spcAft>
              <a:buClr>
                <a:schemeClr val="accent1"/>
              </a:buClr>
              <a:buFont typeface="Microsoft Sans Serif" panose="020B0604020202020204" pitchFamily="34" charset="0"/>
              <a:buChar char="​"/>
              <a:defRPr sz="2100" b="1" kern="1200" spc="30" baseline="0">
                <a:solidFill>
                  <a:schemeClr val="bg1"/>
                </a:solidFill>
                <a:latin typeface="+mn-lt"/>
                <a:ea typeface="+mn-ea"/>
                <a:cs typeface="+mn-cs"/>
              </a:defRPr>
            </a:lvl1pPr>
            <a:lvl2pPr marL="0" indent="0" algn="l" defTabSz="914400" rtl="0" eaLnBrk="1" latinLnBrk="0" hangingPunct="1">
              <a:lnSpc>
                <a:spcPct val="96000"/>
              </a:lnSpc>
              <a:spcBef>
                <a:spcPts val="0"/>
              </a:spcBef>
              <a:buClr>
                <a:schemeClr val="tx1">
                  <a:lumMod val="85000"/>
                  <a:lumOff val="15000"/>
                </a:schemeClr>
              </a:buClr>
              <a:buFont typeface="Microsoft Sans Serif" panose="020B0604020202020204" pitchFamily="34" charset="0"/>
              <a:buNone/>
              <a:defRPr sz="18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baseline="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Char char="​"/>
              <a:tabLst/>
              <a:defRPr sz="1800" kern="1200" baseline="0">
                <a:solidFill>
                  <a:schemeClr val="bg1"/>
                </a:solidFill>
                <a:latin typeface="+mn-lt"/>
                <a:ea typeface="+mn-ea"/>
                <a:cs typeface="+mn-cs"/>
              </a:defRPr>
            </a:lvl5pPr>
            <a:lvl6pPr marL="0" indent="0" algn="l" defTabSz="914400" rtl="0" eaLnBrk="1" latinLnBrk="0" hangingPunct="1">
              <a:lnSpc>
                <a:spcPct val="98000"/>
              </a:lnSpc>
              <a:spcBef>
                <a:spcPts val="0"/>
              </a:spcBef>
              <a:buFont typeface="Microsoft Sans Serif" panose="020B0604020202020204" pitchFamily="34" charset="0"/>
              <a:buChar char="​"/>
              <a:defRPr sz="1800" kern="1200">
                <a:solidFill>
                  <a:schemeClr val="bg1"/>
                </a:solidFill>
                <a:latin typeface="+mn-lt"/>
                <a:ea typeface="+mn-ea"/>
                <a:cs typeface="+mn-cs"/>
              </a:defRPr>
            </a:lvl6pPr>
            <a:lvl7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7pPr>
            <a:lvl8pPr marL="0" indent="0" algn="l" defTabSz="914400" rtl="0" eaLnBrk="1" latinLnBrk="0" hangingPunct="1">
              <a:lnSpc>
                <a:spcPct val="98000"/>
              </a:lnSpc>
              <a:spcBef>
                <a:spcPts val="0"/>
              </a:spcBef>
              <a:buSzPct val="100000"/>
              <a:buFont typeface="Microsoft Sans Serif" panose="020B0604020202020204" pitchFamily="34" charset="0"/>
              <a:buChar char="​"/>
              <a:defRPr lang="en-US" sz="1800" kern="1200" baseline="0">
                <a:solidFill>
                  <a:schemeClr val="bg1"/>
                </a:solidFill>
                <a:latin typeface="+mn-lt"/>
                <a:ea typeface="+mn-ea"/>
                <a:cs typeface="+mn-cs"/>
              </a:defRPr>
            </a:lvl8pPr>
            <a:lvl9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9pPr>
          </a:lstStyle>
          <a:p>
            <a:endParaRPr lang="en-US" sz="2800" dirty="0"/>
          </a:p>
        </p:txBody>
      </p:sp>
      <p:sp>
        <p:nvSpPr>
          <p:cNvPr id="7" name="Text Placeholder 46">
            <a:extLst>
              <a:ext uri="{FF2B5EF4-FFF2-40B4-BE49-F238E27FC236}">
                <a16:creationId xmlns:a16="http://schemas.microsoft.com/office/drawing/2014/main" id="{B090013D-6D85-4807-84DB-44806D84F20A}"/>
              </a:ext>
            </a:extLst>
          </p:cNvPr>
          <p:cNvSpPr txBox="1">
            <a:spLocks/>
          </p:cNvSpPr>
          <p:nvPr/>
        </p:nvSpPr>
        <p:spPr bwMode="gray">
          <a:xfrm>
            <a:off x="245783" y="5018998"/>
            <a:ext cx="6684434" cy="471523"/>
          </a:xfrm>
          <a:prstGeom prst="rect">
            <a:avLst/>
          </a:prstGeom>
        </p:spPr>
        <p:txBody>
          <a:bodyPr vert="horz" lIns="0" tIns="0" rIns="0" bIns="0" rtlCol="0">
            <a:noAutofit/>
          </a:bodyPr>
          <a:lstStyle>
            <a:lvl1pPr marL="0" indent="0" algn="l" defTabSz="914400" rtl="0" eaLnBrk="1" latinLnBrk="0" hangingPunct="1">
              <a:lnSpc>
                <a:spcPct val="107000"/>
              </a:lnSpc>
              <a:spcBef>
                <a:spcPts val="0"/>
              </a:spcBef>
              <a:spcAft>
                <a:spcPts val="600"/>
              </a:spcAft>
              <a:buClr>
                <a:schemeClr val="accent1"/>
              </a:buClr>
              <a:buFont typeface="Microsoft Sans Serif" panose="020B0604020202020204" pitchFamily="34" charset="0"/>
              <a:buChar char="​"/>
              <a:defRPr sz="2100" b="1" kern="1200" spc="30" baseline="0">
                <a:solidFill>
                  <a:schemeClr val="bg1"/>
                </a:solidFill>
                <a:latin typeface="+mn-lt"/>
                <a:ea typeface="+mn-ea"/>
                <a:cs typeface="+mn-cs"/>
              </a:defRPr>
            </a:lvl1pPr>
            <a:lvl2pPr marL="0" indent="0" algn="l" defTabSz="914400" rtl="0" eaLnBrk="1" latinLnBrk="0" hangingPunct="1">
              <a:lnSpc>
                <a:spcPct val="96000"/>
              </a:lnSpc>
              <a:spcBef>
                <a:spcPts val="0"/>
              </a:spcBef>
              <a:buClr>
                <a:schemeClr val="tx1">
                  <a:lumMod val="85000"/>
                  <a:lumOff val="15000"/>
                </a:schemeClr>
              </a:buClr>
              <a:buFont typeface="Microsoft Sans Serif" panose="020B0604020202020204" pitchFamily="34" charset="0"/>
              <a:buNone/>
              <a:defRPr sz="18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baseline="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Char char="​"/>
              <a:tabLst/>
              <a:defRPr sz="1800" kern="1200" baseline="0">
                <a:solidFill>
                  <a:schemeClr val="bg1"/>
                </a:solidFill>
                <a:latin typeface="+mn-lt"/>
                <a:ea typeface="+mn-ea"/>
                <a:cs typeface="+mn-cs"/>
              </a:defRPr>
            </a:lvl5pPr>
            <a:lvl6pPr marL="0" indent="0" algn="l" defTabSz="914400" rtl="0" eaLnBrk="1" latinLnBrk="0" hangingPunct="1">
              <a:lnSpc>
                <a:spcPct val="98000"/>
              </a:lnSpc>
              <a:spcBef>
                <a:spcPts val="0"/>
              </a:spcBef>
              <a:buFont typeface="Microsoft Sans Serif" panose="020B0604020202020204" pitchFamily="34" charset="0"/>
              <a:buChar char="​"/>
              <a:defRPr sz="1800" kern="1200">
                <a:solidFill>
                  <a:schemeClr val="bg1"/>
                </a:solidFill>
                <a:latin typeface="+mn-lt"/>
                <a:ea typeface="+mn-ea"/>
                <a:cs typeface="+mn-cs"/>
              </a:defRPr>
            </a:lvl6pPr>
            <a:lvl7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7pPr>
            <a:lvl8pPr marL="0" indent="0" algn="l" defTabSz="914400" rtl="0" eaLnBrk="1" latinLnBrk="0" hangingPunct="1">
              <a:lnSpc>
                <a:spcPct val="98000"/>
              </a:lnSpc>
              <a:spcBef>
                <a:spcPts val="0"/>
              </a:spcBef>
              <a:buSzPct val="100000"/>
              <a:buFont typeface="Microsoft Sans Serif" panose="020B0604020202020204" pitchFamily="34" charset="0"/>
              <a:buChar char="​"/>
              <a:defRPr lang="en-US" sz="1800" kern="1200" baseline="0">
                <a:solidFill>
                  <a:schemeClr val="bg1"/>
                </a:solidFill>
                <a:latin typeface="+mn-lt"/>
                <a:ea typeface="+mn-ea"/>
                <a:cs typeface="+mn-cs"/>
              </a:defRPr>
            </a:lvl8pPr>
            <a:lvl9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9pPr>
          </a:lstStyle>
          <a:p>
            <a:endParaRPr lang="en-US" sz="2800" dirty="0"/>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300" y="565125"/>
            <a:ext cx="11187112" cy="439479"/>
          </a:xfrm>
        </p:spPr>
        <p:txBody>
          <a:bodyPr/>
          <a:lstStyle/>
          <a:p>
            <a:r>
              <a:rPr lang="en-US" dirty="0"/>
              <a:t>Introduction and Proposal</a:t>
            </a:r>
          </a:p>
        </p:txBody>
      </p:sp>
      <p:sp>
        <p:nvSpPr>
          <p:cNvPr id="8" name="Content Placeholder 4">
            <a:extLst>
              <a:ext uri="{FF2B5EF4-FFF2-40B4-BE49-F238E27FC236}">
                <a16:creationId xmlns:a16="http://schemas.microsoft.com/office/drawing/2014/main" id="{83F2DC78-505E-2D36-35E8-70569B3027A9}"/>
              </a:ext>
            </a:extLst>
          </p:cNvPr>
          <p:cNvSpPr txBox="1">
            <a:spLocks/>
          </p:cNvSpPr>
          <p:nvPr/>
        </p:nvSpPr>
        <p:spPr>
          <a:xfrm>
            <a:off x="543980" y="1295101"/>
            <a:ext cx="11089751" cy="2060349"/>
          </a:xfrm>
          <a:prstGeom prst="rect">
            <a:avLst/>
          </a:prstGeom>
        </p:spPr>
        <p:txBody>
          <a:bodyPr vert="horz" lIns="0" tIns="0" rIns="0" bIns="0" rtlCol="0">
            <a:noAutofit/>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342900" lvl="4" indent="-342900">
              <a:buFont typeface="Wingdings" panose="05000000000000000000" pitchFamily="2" charset="2"/>
              <a:buChar char="Ø"/>
            </a:pPr>
            <a:r>
              <a:rPr lang="sv-SE" sz="2400" dirty="0"/>
              <a:t>In ECM9, BDOF is applied to non-affine blocks when </a:t>
            </a:r>
            <a:r>
              <a:rPr lang="en-US" sz="2400" dirty="0"/>
              <a:t>meets BDOF condition, e.g., equal weighted Bi-pred and equal POC distance.</a:t>
            </a:r>
          </a:p>
          <a:p>
            <a:pPr marL="342900" lvl="4" indent="-342900">
              <a:buFont typeface="Wingdings" panose="05000000000000000000" pitchFamily="2" charset="2"/>
              <a:buChar char="Ø"/>
            </a:pPr>
            <a:r>
              <a:rPr lang="sv-SE" sz="2400" dirty="0"/>
              <a:t>In ECM9, AMVP-merge mode is applied to non-affine blocks</a:t>
            </a:r>
          </a:p>
          <a:p>
            <a:pPr marL="342900" lvl="4" indent="-342900">
              <a:spcBef>
                <a:spcPts val="600"/>
              </a:spcBef>
              <a:buClr>
                <a:schemeClr val="accent1"/>
              </a:buClr>
              <a:buFont typeface="Arial" panose="020B0604020202020204" pitchFamily="34" charset="0"/>
              <a:buChar char="•"/>
            </a:pPr>
            <a:r>
              <a:rPr lang="en-US" sz="1800" dirty="0"/>
              <a:t>AMVP predictor is signalled, e.g., refList index, refPic index, mvp index,</a:t>
            </a:r>
          </a:p>
          <a:p>
            <a:pPr marL="342900" lvl="4" indent="-342900">
              <a:spcBef>
                <a:spcPts val="600"/>
              </a:spcBef>
              <a:buClr>
                <a:schemeClr val="accent1"/>
              </a:buClr>
              <a:buFont typeface="Arial" panose="020B0604020202020204" pitchFamily="34" charset="0"/>
              <a:buChar char="•"/>
            </a:pPr>
            <a:r>
              <a:rPr lang="en-US" sz="1800" dirty="0"/>
              <a:t>Merge predictor is derived without signaling</a:t>
            </a:r>
            <a:endParaRPr lang="en-US" sz="2000" dirty="0"/>
          </a:p>
        </p:txBody>
      </p:sp>
      <p:sp>
        <p:nvSpPr>
          <p:cNvPr id="3" name="Content Placeholder 4">
            <a:extLst>
              <a:ext uri="{FF2B5EF4-FFF2-40B4-BE49-F238E27FC236}">
                <a16:creationId xmlns:a16="http://schemas.microsoft.com/office/drawing/2014/main" id="{A6DDF2AE-E572-BBE6-FD6E-B084E4F5B782}"/>
              </a:ext>
            </a:extLst>
          </p:cNvPr>
          <p:cNvSpPr txBox="1">
            <a:spLocks/>
          </p:cNvSpPr>
          <p:nvPr/>
        </p:nvSpPr>
        <p:spPr>
          <a:xfrm>
            <a:off x="558269" y="2949007"/>
            <a:ext cx="11089751" cy="1568659"/>
          </a:xfrm>
          <a:prstGeom prst="rect">
            <a:avLst/>
          </a:prstGeom>
        </p:spPr>
        <p:txBody>
          <a:bodyPr vert="horz" lIns="0" tIns="0" rIns="0" bIns="0" rtlCol="0">
            <a:noAutofit/>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342900" lvl="4" indent="-342900">
              <a:buFont typeface="Wingdings" panose="05000000000000000000" pitchFamily="2" charset="2"/>
              <a:buChar char="v"/>
            </a:pPr>
            <a:endParaRPr lang="en-US" sz="2000" dirty="0"/>
          </a:p>
        </p:txBody>
      </p:sp>
      <p:sp>
        <p:nvSpPr>
          <p:cNvPr id="2" name="Content Placeholder 4">
            <a:extLst>
              <a:ext uri="{FF2B5EF4-FFF2-40B4-BE49-F238E27FC236}">
                <a16:creationId xmlns:a16="http://schemas.microsoft.com/office/drawing/2014/main" id="{4850C1EA-CA17-213F-A274-116954859B55}"/>
              </a:ext>
            </a:extLst>
          </p:cNvPr>
          <p:cNvSpPr>
            <a:spLocks noGrp="1"/>
          </p:cNvSpPr>
          <p:nvPr>
            <p:ph idx="14"/>
          </p:nvPr>
        </p:nvSpPr>
        <p:spPr>
          <a:xfrm>
            <a:off x="502445" y="3752088"/>
            <a:ext cx="11179967" cy="2630958"/>
          </a:xfrm>
        </p:spPr>
        <p:txBody>
          <a:bodyPr/>
          <a:lstStyle/>
          <a:p>
            <a:pPr lvl="4">
              <a:buNone/>
            </a:pPr>
            <a:r>
              <a:rPr lang="en-US" dirty="0"/>
              <a:t>It is proposed to apply those modes to affine blocks as follows:</a:t>
            </a:r>
          </a:p>
          <a:p>
            <a:pPr marL="342900" lvl="4" indent="-342900">
              <a:buFont typeface="Wingdings" panose="05000000000000000000" pitchFamily="2" charset="2"/>
              <a:buChar char="v"/>
            </a:pPr>
            <a:r>
              <a:rPr lang="en-US" sz="2400" dirty="0"/>
              <a:t>BDOF is applied to affine subblock MC mode:</a:t>
            </a:r>
          </a:p>
          <a:p>
            <a:pPr marL="342900" lvl="4" indent="-342900">
              <a:buFont typeface="Courier New" panose="02070309020205020404" pitchFamily="49" charset="0"/>
              <a:buChar char="o"/>
            </a:pPr>
            <a:r>
              <a:rPr lang="sv-SE" sz="1800" dirty="0"/>
              <a:t>Subblock MVs derived from affine model are used as initial MV</a:t>
            </a:r>
            <a:endParaRPr lang="en-US" sz="1800" dirty="0"/>
          </a:p>
          <a:p>
            <a:pPr marL="342900" lvl="4" indent="-342900">
              <a:buFont typeface="Courier New" panose="02070309020205020404" pitchFamily="49" charset="0"/>
              <a:buChar char="o"/>
            </a:pPr>
            <a:r>
              <a:rPr lang="en-US" sz="1800" dirty="0"/>
              <a:t>Apply to affine merge mode, affine BM merge mode and SbTMVP mode</a:t>
            </a:r>
          </a:p>
          <a:p>
            <a:pPr marL="342900" lvl="4" indent="-342900">
              <a:buFont typeface="Wingdings" panose="05000000000000000000" pitchFamily="2" charset="2"/>
              <a:buChar char="v"/>
            </a:pPr>
            <a:r>
              <a:rPr lang="en-US" sz="2400" dirty="0"/>
              <a:t>AMVP-merge is applied to affine blocks, a flag is signalled to indicate the mode</a:t>
            </a:r>
          </a:p>
        </p:txBody>
      </p:sp>
    </p:spTree>
    <p:extLst>
      <p:ext uri="{BB962C8B-B14F-4D97-AF65-F5344CB8AC3E}">
        <p14:creationId xmlns:p14="http://schemas.microsoft.com/office/powerpoint/2010/main" val="1760058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3776" y="566928"/>
            <a:ext cx="11187112" cy="439479"/>
          </a:xfrm>
        </p:spPr>
        <p:txBody>
          <a:bodyPr/>
          <a:lstStyle/>
          <a:p>
            <a:r>
              <a:rPr lang="en-US" dirty="0"/>
              <a:t>Simulation Results</a:t>
            </a:r>
          </a:p>
        </p:txBody>
      </p:sp>
      <p:graphicFrame>
        <p:nvGraphicFramePr>
          <p:cNvPr id="3" name="Table 2">
            <a:extLst>
              <a:ext uri="{FF2B5EF4-FFF2-40B4-BE49-F238E27FC236}">
                <a16:creationId xmlns:a16="http://schemas.microsoft.com/office/drawing/2014/main" id="{3EFF776F-04FA-1990-4F87-9485330CB41C}"/>
              </a:ext>
            </a:extLst>
          </p:cNvPr>
          <p:cNvGraphicFramePr>
            <a:graphicFrameLocks noGrp="1"/>
          </p:cNvGraphicFramePr>
          <p:nvPr>
            <p:extLst>
              <p:ext uri="{D42A27DB-BD31-4B8C-83A1-F6EECF244321}">
                <p14:modId xmlns:p14="http://schemas.microsoft.com/office/powerpoint/2010/main" val="3361120299"/>
              </p:ext>
            </p:extLst>
          </p:nvPr>
        </p:nvGraphicFramePr>
        <p:xfrm>
          <a:off x="493776" y="2274919"/>
          <a:ext cx="4999266" cy="2560320"/>
        </p:xfrm>
        <a:graphic>
          <a:graphicData uri="http://schemas.openxmlformats.org/drawingml/2006/table">
            <a:tbl>
              <a:tblPr firstRow="1" firstCol="1" bandRow="1">
                <a:tableStyleId>{5C22544A-7EE6-4342-B048-85BDC9FD1C3A}</a:tableStyleId>
              </a:tblPr>
              <a:tblGrid>
                <a:gridCol w="833211">
                  <a:extLst>
                    <a:ext uri="{9D8B030D-6E8A-4147-A177-3AD203B41FA5}">
                      <a16:colId xmlns:a16="http://schemas.microsoft.com/office/drawing/2014/main" val="3719965633"/>
                    </a:ext>
                  </a:extLst>
                </a:gridCol>
                <a:gridCol w="833211">
                  <a:extLst>
                    <a:ext uri="{9D8B030D-6E8A-4147-A177-3AD203B41FA5}">
                      <a16:colId xmlns:a16="http://schemas.microsoft.com/office/drawing/2014/main" val="3719450363"/>
                    </a:ext>
                  </a:extLst>
                </a:gridCol>
                <a:gridCol w="833211">
                  <a:extLst>
                    <a:ext uri="{9D8B030D-6E8A-4147-A177-3AD203B41FA5}">
                      <a16:colId xmlns:a16="http://schemas.microsoft.com/office/drawing/2014/main" val="208528840"/>
                    </a:ext>
                  </a:extLst>
                </a:gridCol>
                <a:gridCol w="833211">
                  <a:extLst>
                    <a:ext uri="{9D8B030D-6E8A-4147-A177-3AD203B41FA5}">
                      <a16:colId xmlns:a16="http://schemas.microsoft.com/office/drawing/2014/main" val="940210283"/>
                    </a:ext>
                  </a:extLst>
                </a:gridCol>
                <a:gridCol w="833211">
                  <a:extLst>
                    <a:ext uri="{9D8B030D-6E8A-4147-A177-3AD203B41FA5}">
                      <a16:colId xmlns:a16="http://schemas.microsoft.com/office/drawing/2014/main" val="497160144"/>
                    </a:ext>
                  </a:extLst>
                </a:gridCol>
                <a:gridCol w="833211">
                  <a:extLst>
                    <a:ext uri="{9D8B030D-6E8A-4147-A177-3AD203B41FA5}">
                      <a16:colId xmlns:a16="http://schemas.microsoft.com/office/drawing/2014/main" val="2091764721"/>
                    </a:ext>
                  </a:extLst>
                </a:gridCol>
              </a:tblGrid>
              <a:tr h="182880">
                <a:tc>
                  <a:txBody>
                    <a:bodyPr/>
                    <a:lstStyle/>
                    <a:p>
                      <a:endParaRPr lang="en-US" sz="1400" dirty="0">
                        <a:effectLst/>
                        <a:latin typeface="Times New Roman" panose="02020603050405020304" pitchFamily="18" charset="0"/>
                        <a:cs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effectLst/>
                          <a:latin typeface="Times New Roman" panose="02020603050405020304" pitchFamily="18" charset="0"/>
                          <a:cs typeface="Times New Roman" panose="02020603050405020304" pitchFamily="18" charset="0"/>
                        </a:rPr>
                        <a:t> Random access Main10  </a:t>
                      </a:r>
                      <a:endParaRPr lang="en-US" sz="14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288546"/>
                  </a:ext>
                </a:extLst>
              </a:tr>
              <a:tr h="161925">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Times New Roman" panose="02020603050405020304" pitchFamily="18" charset="0"/>
                          <a:cs typeface="Times New Roman" panose="02020603050405020304" pitchFamily="18" charset="0"/>
                        </a:rPr>
                        <a:t> </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effectLst/>
                          <a:latin typeface="Times New Roman" panose="02020603050405020304" pitchFamily="18" charset="0"/>
                          <a:cs typeface="Times New Roman" panose="02020603050405020304" pitchFamily="18" charset="0"/>
                        </a:rPr>
                        <a:t>Over ECM-9.0</a:t>
                      </a:r>
                      <a:endParaRPr lang="en-US" sz="14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732192602"/>
                  </a:ext>
                </a:extLst>
              </a:tr>
              <a:tr h="161925">
                <a:tc>
                  <a:txBody>
                    <a:bodyPr/>
                    <a:lstStyle/>
                    <a:p>
                      <a:endParaRPr lang="en-US" sz="1400">
                        <a:effectLst/>
                        <a:latin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Times New Roman" panose="02020603050405020304" pitchFamily="18" charset="0"/>
                          <a:cs typeface="Times New Roman" panose="02020603050405020304" pitchFamily="18" charset="0"/>
                        </a:rPr>
                        <a:t>Y</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Times New Roman" panose="02020603050405020304" pitchFamily="18" charset="0"/>
                          <a:cs typeface="Times New Roman" panose="02020603050405020304" pitchFamily="18" charset="0"/>
                        </a:rPr>
                        <a:t>U</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Times New Roman" panose="02020603050405020304" pitchFamily="18" charset="0"/>
                          <a:cs typeface="Times New Roman" panose="02020603050405020304" pitchFamily="18" charset="0"/>
                        </a:rPr>
                        <a:t>V</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Times New Roman" panose="02020603050405020304" pitchFamily="18" charset="0"/>
                          <a:cs typeface="Times New Roman" panose="02020603050405020304" pitchFamily="18" charset="0"/>
                        </a:rPr>
                        <a:t>EncT</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Times New Roman" panose="02020603050405020304" pitchFamily="18" charset="0"/>
                          <a:cs typeface="Times New Roman" panose="02020603050405020304" pitchFamily="18" charset="0"/>
                        </a:rPr>
                        <a:t>DecT</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844525705"/>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Times New Roman" panose="02020603050405020304" pitchFamily="18" charset="0"/>
                          <a:cs typeface="Times New Roman" panose="02020603050405020304" pitchFamily="18" charset="0"/>
                        </a:rPr>
                        <a:t>Class A1</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Times New Roman" panose="02020603050405020304" pitchFamily="18" charset="0"/>
                          <a:cs typeface="Times New Roman" panose="02020603050405020304" pitchFamily="18" charset="0"/>
                        </a:rPr>
                        <a:t>-0.01%</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Times New Roman" panose="02020603050405020304" pitchFamily="18" charset="0"/>
                          <a:cs typeface="Times New Roman" panose="02020603050405020304" pitchFamily="18" charset="0"/>
                        </a:rPr>
                        <a:t>-0.19%</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Times New Roman" panose="02020603050405020304" pitchFamily="18" charset="0"/>
                          <a:cs typeface="Times New Roman" panose="02020603050405020304" pitchFamily="18" charset="0"/>
                        </a:rPr>
                        <a:t>-0.04%</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Times New Roman" panose="02020603050405020304" pitchFamily="18" charset="0"/>
                          <a:cs typeface="Times New Roman" panose="02020603050405020304" pitchFamily="18" charset="0"/>
                        </a:rPr>
                        <a:t>103.2%</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Times New Roman" panose="02020603050405020304" pitchFamily="18" charset="0"/>
                          <a:cs typeface="Times New Roman" panose="02020603050405020304" pitchFamily="18" charset="0"/>
                        </a:rPr>
                        <a:t>102.4%</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72444720"/>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Times New Roman" panose="02020603050405020304" pitchFamily="18" charset="0"/>
                          <a:cs typeface="Times New Roman" panose="02020603050405020304" pitchFamily="18" charset="0"/>
                        </a:rPr>
                        <a:t>Class A2</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Times New Roman" panose="02020603050405020304" pitchFamily="18" charset="0"/>
                          <a:cs typeface="Times New Roman" panose="02020603050405020304" pitchFamily="18" charset="0"/>
                        </a:rPr>
                        <a:t>-0.30%</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Times New Roman" panose="02020603050405020304" pitchFamily="18" charset="0"/>
                          <a:cs typeface="Times New Roman" panose="02020603050405020304" pitchFamily="18" charset="0"/>
                        </a:rPr>
                        <a:t>-0.23%</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Times New Roman" panose="02020603050405020304" pitchFamily="18" charset="0"/>
                          <a:cs typeface="Times New Roman" panose="02020603050405020304" pitchFamily="18" charset="0"/>
                        </a:rPr>
                        <a:t>-0.20%</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Times New Roman" panose="02020603050405020304" pitchFamily="18" charset="0"/>
                          <a:cs typeface="Times New Roman" panose="02020603050405020304" pitchFamily="18" charset="0"/>
                        </a:rPr>
                        <a:t>103.7%</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Times New Roman" panose="02020603050405020304" pitchFamily="18" charset="0"/>
                          <a:cs typeface="Times New Roman" panose="02020603050405020304" pitchFamily="18" charset="0"/>
                        </a:rPr>
                        <a:t>106.6%</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376124511"/>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Times New Roman" panose="02020603050405020304" pitchFamily="18" charset="0"/>
                          <a:cs typeface="Times New Roman" panose="02020603050405020304" pitchFamily="18" charset="0"/>
                        </a:rPr>
                        <a:t>Class B</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Times New Roman" panose="02020603050405020304" pitchFamily="18" charset="0"/>
                          <a:cs typeface="Times New Roman" panose="02020603050405020304" pitchFamily="18" charset="0"/>
                        </a:rPr>
                        <a:t>-0.10%</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Times New Roman" panose="02020603050405020304" pitchFamily="18" charset="0"/>
                          <a:cs typeface="Times New Roman" panose="02020603050405020304" pitchFamily="18" charset="0"/>
                        </a:rPr>
                        <a:t>-0.08%</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Times New Roman" panose="02020603050405020304" pitchFamily="18" charset="0"/>
                          <a:cs typeface="Times New Roman" panose="02020603050405020304" pitchFamily="18" charset="0"/>
                        </a:rPr>
                        <a:t>-0.03%</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Times New Roman" panose="02020603050405020304" pitchFamily="18" charset="0"/>
                          <a:cs typeface="Times New Roman" panose="02020603050405020304" pitchFamily="18" charset="0"/>
                        </a:rPr>
                        <a:t>102.9%</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Times New Roman" panose="02020603050405020304" pitchFamily="18" charset="0"/>
                          <a:cs typeface="Times New Roman" panose="02020603050405020304" pitchFamily="18" charset="0"/>
                        </a:rPr>
                        <a:t>104.5%</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83873602"/>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Times New Roman" panose="02020603050405020304" pitchFamily="18" charset="0"/>
                          <a:cs typeface="Times New Roman" panose="02020603050405020304" pitchFamily="18" charset="0"/>
                        </a:rPr>
                        <a:t>Class C</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Times New Roman" panose="02020603050405020304" pitchFamily="18" charset="0"/>
                          <a:cs typeface="Times New Roman" panose="02020603050405020304" pitchFamily="18" charset="0"/>
                        </a:rPr>
                        <a:t>-0.18%</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Times New Roman" panose="02020603050405020304" pitchFamily="18" charset="0"/>
                          <a:cs typeface="Times New Roman" panose="02020603050405020304" pitchFamily="18" charset="0"/>
                        </a:rPr>
                        <a:t>-0.22%</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Times New Roman" panose="02020603050405020304" pitchFamily="18" charset="0"/>
                          <a:cs typeface="Times New Roman" panose="02020603050405020304" pitchFamily="18" charset="0"/>
                        </a:rPr>
                        <a:t>-0.05%</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Times New Roman" panose="02020603050405020304" pitchFamily="18" charset="0"/>
                          <a:cs typeface="Times New Roman" panose="02020603050405020304" pitchFamily="18" charset="0"/>
                        </a:rPr>
                        <a:t>102.5%</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Times New Roman" panose="02020603050405020304" pitchFamily="18" charset="0"/>
                          <a:cs typeface="Times New Roman" panose="02020603050405020304" pitchFamily="18" charset="0"/>
                        </a:rPr>
                        <a:t>104.2%</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37072709"/>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Times New Roman" panose="02020603050405020304" pitchFamily="18" charset="0"/>
                          <a:cs typeface="Times New Roman" panose="02020603050405020304" pitchFamily="18" charset="0"/>
                        </a:rPr>
                        <a:t>Class E</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Times New Roman" panose="02020603050405020304" pitchFamily="18" charset="0"/>
                          <a:cs typeface="Times New Roman" panose="02020603050405020304" pitchFamily="18" charset="0"/>
                        </a:rPr>
                        <a:t> </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Times New Roman" panose="02020603050405020304" pitchFamily="18" charset="0"/>
                          <a:cs typeface="Times New Roman" panose="02020603050405020304" pitchFamily="18" charset="0"/>
                        </a:rPr>
                        <a:t> </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Times New Roman" panose="02020603050405020304" pitchFamily="18" charset="0"/>
                          <a:cs typeface="Times New Roman" panose="02020603050405020304" pitchFamily="18" charset="0"/>
                        </a:rPr>
                        <a:t> </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Times New Roman" panose="02020603050405020304" pitchFamily="18" charset="0"/>
                          <a:cs typeface="Times New Roman" panose="02020603050405020304" pitchFamily="18" charset="0"/>
                        </a:rPr>
                        <a:t> </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Times New Roman" panose="02020603050405020304" pitchFamily="18" charset="0"/>
                          <a:cs typeface="Times New Roman" panose="02020603050405020304" pitchFamily="18" charset="0"/>
                        </a:rPr>
                        <a:t> </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256550951"/>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effectLst/>
                          <a:latin typeface="Times New Roman" panose="02020603050405020304" pitchFamily="18" charset="0"/>
                          <a:cs typeface="Times New Roman" panose="02020603050405020304" pitchFamily="18" charset="0"/>
                        </a:rPr>
                        <a:t>Overall</a:t>
                      </a:r>
                      <a:endParaRPr lang="en-US" sz="14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effectLst/>
                          <a:latin typeface="Times New Roman" panose="02020603050405020304" pitchFamily="18" charset="0"/>
                          <a:cs typeface="Times New Roman" panose="02020603050405020304" pitchFamily="18" charset="0"/>
                        </a:rPr>
                        <a:t>-0.14%</a:t>
                      </a:r>
                      <a:endParaRPr lang="en-US" sz="14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effectLst/>
                          <a:latin typeface="Times New Roman" panose="02020603050405020304" pitchFamily="18" charset="0"/>
                          <a:cs typeface="Times New Roman" panose="02020603050405020304" pitchFamily="18" charset="0"/>
                        </a:rPr>
                        <a:t>-0.17%</a:t>
                      </a:r>
                      <a:endParaRPr lang="en-US" sz="14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effectLst/>
                          <a:latin typeface="Times New Roman" panose="02020603050405020304" pitchFamily="18" charset="0"/>
                          <a:cs typeface="Times New Roman" panose="02020603050405020304" pitchFamily="18" charset="0"/>
                        </a:rPr>
                        <a:t>-0.07%</a:t>
                      </a:r>
                      <a:endParaRPr lang="en-US" sz="14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effectLst/>
                          <a:latin typeface="Times New Roman" panose="02020603050405020304" pitchFamily="18" charset="0"/>
                          <a:cs typeface="Times New Roman" panose="02020603050405020304" pitchFamily="18" charset="0"/>
                        </a:rPr>
                        <a:t>103.0%</a:t>
                      </a:r>
                      <a:endParaRPr lang="en-US" sz="14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effectLst/>
                          <a:latin typeface="Times New Roman" panose="02020603050405020304" pitchFamily="18" charset="0"/>
                          <a:cs typeface="Times New Roman" panose="02020603050405020304" pitchFamily="18" charset="0"/>
                        </a:rPr>
                        <a:t>104.4%</a:t>
                      </a:r>
                      <a:endParaRPr lang="en-US" sz="14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599861636"/>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Times New Roman" panose="02020603050405020304" pitchFamily="18" charset="0"/>
                          <a:cs typeface="Times New Roman" panose="02020603050405020304" pitchFamily="18" charset="0"/>
                        </a:rPr>
                        <a:t>Class D</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Times New Roman" panose="02020603050405020304" pitchFamily="18" charset="0"/>
                          <a:cs typeface="Times New Roman" panose="02020603050405020304" pitchFamily="18" charset="0"/>
                        </a:rPr>
                        <a:t>-0.18%</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Times New Roman" panose="02020603050405020304" pitchFamily="18" charset="0"/>
                          <a:cs typeface="Times New Roman" panose="02020603050405020304" pitchFamily="18" charset="0"/>
                        </a:rPr>
                        <a:t>-0.35%</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Times New Roman" panose="02020603050405020304" pitchFamily="18" charset="0"/>
                          <a:cs typeface="Times New Roman" panose="02020603050405020304" pitchFamily="18" charset="0"/>
                        </a:rPr>
                        <a:t>-0.22%</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Times New Roman" panose="02020603050405020304" pitchFamily="18" charset="0"/>
                          <a:cs typeface="Times New Roman" panose="02020603050405020304" pitchFamily="18" charset="0"/>
                        </a:rPr>
                        <a:t>102.4%</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Times New Roman" panose="02020603050405020304" pitchFamily="18" charset="0"/>
                          <a:cs typeface="Times New Roman" panose="02020603050405020304" pitchFamily="18" charset="0"/>
                        </a:rPr>
                        <a:t>105.3%</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46955575"/>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Times New Roman" panose="02020603050405020304" pitchFamily="18" charset="0"/>
                          <a:cs typeface="Times New Roman" panose="02020603050405020304" pitchFamily="18" charset="0"/>
                        </a:rPr>
                        <a:t>Class F</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Times New Roman" panose="02020603050405020304" pitchFamily="18" charset="0"/>
                          <a:cs typeface="Times New Roman" panose="02020603050405020304" pitchFamily="18" charset="0"/>
                        </a:rPr>
                        <a:t>-0.07%</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Times New Roman" panose="02020603050405020304" pitchFamily="18" charset="0"/>
                          <a:cs typeface="Times New Roman" panose="02020603050405020304" pitchFamily="18" charset="0"/>
                        </a:rPr>
                        <a:t>-0.11%</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Times New Roman" panose="02020603050405020304" pitchFamily="18" charset="0"/>
                          <a:cs typeface="Times New Roman" panose="02020603050405020304" pitchFamily="18" charset="0"/>
                        </a:rPr>
                        <a:t>0.01%</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Times New Roman" panose="02020603050405020304" pitchFamily="18" charset="0"/>
                          <a:cs typeface="Times New Roman" panose="02020603050405020304" pitchFamily="18" charset="0"/>
                        </a:rPr>
                        <a:t>102.6%</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Times New Roman" panose="02020603050405020304" pitchFamily="18" charset="0"/>
                          <a:cs typeface="Times New Roman" panose="02020603050405020304" pitchFamily="18" charset="0"/>
                        </a:rPr>
                        <a:t>103.1%</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95127619"/>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Times New Roman" panose="02020603050405020304" pitchFamily="18" charset="0"/>
                          <a:cs typeface="Times New Roman" panose="02020603050405020304" pitchFamily="18" charset="0"/>
                        </a:rPr>
                        <a:t>TGM</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Times New Roman" panose="02020603050405020304" pitchFamily="18" charset="0"/>
                          <a:cs typeface="Times New Roman" panose="02020603050405020304" pitchFamily="18" charset="0"/>
                        </a:rPr>
                        <a:t>0.02%</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Times New Roman" panose="02020603050405020304" pitchFamily="18" charset="0"/>
                          <a:cs typeface="Times New Roman" panose="02020603050405020304" pitchFamily="18" charset="0"/>
                        </a:rPr>
                        <a:t>0.00%</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Times New Roman" panose="02020603050405020304" pitchFamily="18" charset="0"/>
                          <a:cs typeface="Times New Roman" panose="02020603050405020304" pitchFamily="18" charset="0"/>
                        </a:rPr>
                        <a:t>-0.04%</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Times New Roman" panose="02020603050405020304" pitchFamily="18" charset="0"/>
                          <a:cs typeface="Times New Roman" panose="02020603050405020304" pitchFamily="18" charset="0"/>
                        </a:rPr>
                        <a:t>101.7%</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Times New Roman" panose="02020603050405020304" pitchFamily="18" charset="0"/>
                          <a:cs typeface="Times New Roman" panose="02020603050405020304" pitchFamily="18" charset="0"/>
                        </a:rPr>
                        <a:t>100.6%</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4284683100"/>
                  </a:ext>
                </a:extLst>
              </a:tr>
            </a:tbl>
          </a:graphicData>
        </a:graphic>
      </p:graphicFrame>
      <p:sp>
        <p:nvSpPr>
          <p:cNvPr id="8" name="TextBox 7">
            <a:extLst>
              <a:ext uri="{FF2B5EF4-FFF2-40B4-BE49-F238E27FC236}">
                <a16:creationId xmlns:a16="http://schemas.microsoft.com/office/drawing/2014/main" id="{EE3C4B48-87B8-1D5F-21DE-2118A2ED4A70}"/>
              </a:ext>
            </a:extLst>
          </p:cNvPr>
          <p:cNvSpPr txBox="1"/>
          <p:nvPr/>
        </p:nvSpPr>
        <p:spPr>
          <a:xfrm>
            <a:off x="867565" y="1396865"/>
            <a:ext cx="4251687" cy="400110"/>
          </a:xfrm>
          <a:prstGeom prst="rect">
            <a:avLst/>
          </a:prstGeom>
          <a:noFill/>
        </p:spPr>
        <p:txBody>
          <a:bodyPr wrap="square">
            <a:spAutoFit/>
          </a:bodyPr>
          <a:lstStyle/>
          <a:p>
            <a:pPr algn="ctr"/>
            <a:r>
              <a:rPr lang="en-US" sz="2000" dirty="0"/>
              <a:t>Affine subblock BDOF refinement</a:t>
            </a:r>
          </a:p>
        </p:txBody>
      </p:sp>
      <p:sp>
        <p:nvSpPr>
          <p:cNvPr id="10" name="TextBox 9">
            <a:extLst>
              <a:ext uri="{FF2B5EF4-FFF2-40B4-BE49-F238E27FC236}">
                <a16:creationId xmlns:a16="http://schemas.microsoft.com/office/drawing/2014/main" id="{543DC245-BBFA-AD2A-01E8-FF9D97A2A836}"/>
              </a:ext>
            </a:extLst>
          </p:cNvPr>
          <p:cNvSpPr txBox="1"/>
          <p:nvPr/>
        </p:nvSpPr>
        <p:spPr>
          <a:xfrm>
            <a:off x="7055412" y="1396865"/>
            <a:ext cx="4251686" cy="707886"/>
          </a:xfrm>
          <a:prstGeom prst="rect">
            <a:avLst/>
          </a:prstGeom>
          <a:noFill/>
        </p:spPr>
        <p:txBody>
          <a:bodyPr wrap="square">
            <a:spAutoFit/>
          </a:bodyPr>
          <a:lstStyle/>
          <a:p>
            <a:pPr algn="ctr"/>
            <a:r>
              <a:rPr lang="en-US" sz="2000" dirty="0"/>
              <a:t>Affine subblock BDOF refinement</a:t>
            </a:r>
          </a:p>
          <a:p>
            <a:pPr algn="ctr"/>
            <a:r>
              <a:rPr lang="en-US" sz="2000" dirty="0"/>
              <a:t>+ AMVP-merge mode for affine</a:t>
            </a:r>
            <a:endParaRPr lang="en-US" dirty="0"/>
          </a:p>
        </p:txBody>
      </p:sp>
      <p:graphicFrame>
        <p:nvGraphicFramePr>
          <p:cNvPr id="12" name="Table 11">
            <a:extLst>
              <a:ext uri="{FF2B5EF4-FFF2-40B4-BE49-F238E27FC236}">
                <a16:creationId xmlns:a16="http://schemas.microsoft.com/office/drawing/2014/main" id="{6608B62E-6480-E193-776B-C9A1940F4DB6}"/>
              </a:ext>
            </a:extLst>
          </p:cNvPr>
          <p:cNvGraphicFramePr>
            <a:graphicFrameLocks noGrp="1"/>
          </p:cNvGraphicFramePr>
          <p:nvPr>
            <p:extLst>
              <p:ext uri="{D42A27DB-BD31-4B8C-83A1-F6EECF244321}">
                <p14:modId xmlns:p14="http://schemas.microsoft.com/office/powerpoint/2010/main" val="2253083384"/>
              </p:ext>
            </p:extLst>
          </p:nvPr>
        </p:nvGraphicFramePr>
        <p:xfrm>
          <a:off x="6681622" y="2274919"/>
          <a:ext cx="4999266" cy="2560320"/>
        </p:xfrm>
        <a:graphic>
          <a:graphicData uri="http://schemas.openxmlformats.org/drawingml/2006/table">
            <a:tbl>
              <a:tblPr firstRow="1" firstCol="1" bandRow="1">
                <a:tableStyleId>{5C22544A-7EE6-4342-B048-85BDC9FD1C3A}</a:tableStyleId>
              </a:tblPr>
              <a:tblGrid>
                <a:gridCol w="833211">
                  <a:extLst>
                    <a:ext uri="{9D8B030D-6E8A-4147-A177-3AD203B41FA5}">
                      <a16:colId xmlns:a16="http://schemas.microsoft.com/office/drawing/2014/main" val="3719965633"/>
                    </a:ext>
                  </a:extLst>
                </a:gridCol>
                <a:gridCol w="833211">
                  <a:extLst>
                    <a:ext uri="{9D8B030D-6E8A-4147-A177-3AD203B41FA5}">
                      <a16:colId xmlns:a16="http://schemas.microsoft.com/office/drawing/2014/main" val="3719450363"/>
                    </a:ext>
                  </a:extLst>
                </a:gridCol>
                <a:gridCol w="833211">
                  <a:extLst>
                    <a:ext uri="{9D8B030D-6E8A-4147-A177-3AD203B41FA5}">
                      <a16:colId xmlns:a16="http://schemas.microsoft.com/office/drawing/2014/main" val="208528840"/>
                    </a:ext>
                  </a:extLst>
                </a:gridCol>
                <a:gridCol w="833211">
                  <a:extLst>
                    <a:ext uri="{9D8B030D-6E8A-4147-A177-3AD203B41FA5}">
                      <a16:colId xmlns:a16="http://schemas.microsoft.com/office/drawing/2014/main" val="940210283"/>
                    </a:ext>
                  </a:extLst>
                </a:gridCol>
                <a:gridCol w="833211">
                  <a:extLst>
                    <a:ext uri="{9D8B030D-6E8A-4147-A177-3AD203B41FA5}">
                      <a16:colId xmlns:a16="http://schemas.microsoft.com/office/drawing/2014/main" val="497160144"/>
                    </a:ext>
                  </a:extLst>
                </a:gridCol>
                <a:gridCol w="833211">
                  <a:extLst>
                    <a:ext uri="{9D8B030D-6E8A-4147-A177-3AD203B41FA5}">
                      <a16:colId xmlns:a16="http://schemas.microsoft.com/office/drawing/2014/main" val="2091764721"/>
                    </a:ext>
                  </a:extLst>
                </a:gridCol>
              </a:tblGrid>
              <a:tr h="182880">
                <a:tc>
                  <a:txBody>
                    <a:bodyPr/>
                    <a:lstStyle/>
                    <a:p>
                      <a:endParaRPr lang="en-US" sz="1400" dirty="0">
                        <a:effectLst/>
                        <a:latin typeface="Times New Roman" panose="02020603050405020304" pitchFamily="18" charset="0"/>
                        <a:cs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effectLst/>
                          <a:latin typeface="Times New Roman" panose="02020603050405020304" pitchFamily="18" charset="0"/>
                          <a:cs typeface="Times New Roman" panose="02020603050405020304" pitchFamily="18" charset="0"/>
                        </a:rPr>
                        <a:t> Random access Main10  </a:t>
                      </a:r>
                      <a:endParaRPr lang="en-US" sz="14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288546"/>
                  </a:ext>
                </a:extLst>
              </a:tr>
              <a:tr h="161925">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Times New Roman" panose="02020603050405020304" pitchFamily="18" charset="0"/>
                          <a:cs typeface="Times New Roman" panose="02020603050405020304" pitchFamily="18" charset="0"/>
                        </a:rPr>
                        <a:t> </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effectLst/>
                          <a:latin typeface="Times New Roman" panose="02020603050405020304" pitchFamily="18" charset="0"/>
                          <a:cs typeface="Times New Roman" panose="02020603050405020304" pitchFamily="18" charset="0"/>
                        </a:rPr>
                        <a:t>Over ECM-9.0</a:t>
                      </a:r>
                      <a:endParaRPr lang="en-US" sz="14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732192602"/>
                  </a:ext>
                </a:extLst>
              </a:tr>
              <a:tr h="161925">
                <a:tc>
                  <a:txBody>
                    <a:bodyPr/>
                    <a:lstStyle/>
                    <a:p>
                      <a:endParaRPr lang="en-US" sz="1400">
                        <a:effectLst/>
                        <a:latin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Times New Roman" panose="02020603050405020304" pitchFamily="18" charset="0"/>
                          <a:cs typeface="Times New Roman" panose="02020603050405020304" pitchFamily="18" charset="0"/>
                        </a:rPr>
                        <a:t>Y</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Times New Roman" panose="02020603050405020304" pitchFamily="18" charset="0"/>
                          <a:cs typeface="Times New Roman" panose="02020603050405020304" pitchFamily="18" charset="0"/>
                        </a:rPr>
                        <a:t>U</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Times New Roman" panose="02020603050405020304" pitchFamily="18" charset="0"/>
                          <a:cs typeface="Times New Roman" panose="02020603050405020304" pitchFamily="18" charset="0"/>
                        </a:rPr>
                        <a:t>V</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Times New Roman" panose="02020603050405020304" pitchFamily="18" charset="0"/>
                          <a:cs typeface="Times New Roman" panose="02020603050405020304" pitchFamily="18" charset="0"/>
                        </a:rPr>
                        <a:t>EncT</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Times New Roman" panose="02020603050405020304" pitchFamily="18" charset="0"/>
                          <a:cs typeface="Times New Roman" panose="02020603050405020304" pitchFamily="18" charset="0"/>
                        </a:rPr>
                        <a:t>DecT</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844525705"/>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Times New Roman" panose="02020603050405020304" pitchFamily="18" charset="0"/>
                          <a:cs typeface="Times New Roman" panose="02020603050405020304" pitchFamily="18" charset="0"/>
                        </a:rPr>
                        <a:t>Class A1</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Times New Roman" panose="02020603050405020304" pitchFamily="18" charset="0"/>
                          <a:ea typeface="+mn-ea"/>
                          <a:cs typeface="Times New Roman" panose="02020603050405020304" pitchFamily="18" charset="0"/>
                        </a:rPr>
                        <a:t>-0.06%</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Times New Roman" panose="02020603050405020304" pitchFamily="18" charset="0"/>
                          <a:ea typeface="+mn-ea"/>
                          <a:cs typeface="Times New Roman" panose="02020603050405020304" pitchFamily="18" charset="0"/>
                        </a:rPr>
                        <a:t>-0.14%</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Times New Roman" panose="02020603050405020304" pitchFamily="18" charset="0"/>
                          <a:ea typeface="+mn-ea"/>
                          <a:cs typeface="Times New Roman" panose="02020603050405020304" pitchFamily="18" charset="0"/>
                        </a:rPr>
                        <a:t>-0.11%</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Times New Roman" panose="02020603050405020304" pitchFamily="18" charset="0"/>
                          <a:ea typeface="+mn-ea"/>
                          <a:cs typeface="Times New Roman" panose="02020603050405020304" pitchFamily="18" charset="0"/>
                        </a:rPr>
                        <a:t>107.8%</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Times New Roman" panose="02020603050405020304" pitchFamily="18" charset="0"/>
                          <a:ea typeface="+mn-ea"/>
                          <a:cs typeface="Times New Roman" panose="02020603050405020304" pitchFamily="18" charset="0"/>
                        </a:rPr>
                        <a:t>102.7%</a:t>
                      </a:r>
                    </a:p>
                  </a:txBody>
                  <a:tcPr marL="68580" marR="68580" marT="0" marB="0" anchor="ctr"/>
                </a:tc>
                <a:extLst>
                  <a:ext uri="{0D108BD9-81ED-4DB2-BD59-A6C34878D82A}">
                    <a16:rowId xmlns:a16="http://schemas.microsoft.com/office/drawing/2014/main" val="1072444720"/>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Times New Roman" panose="02020603050405020304" pitchFamily="18" charset="0"/>
                          <a:cs typeface="Times New Roman" panose="02020603050405020304" pitchFamily="18" charset="0"/>
                        </a:rPr>
                        <a:t>Class A2</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i="0" kern="1200" dirty="0">
                          <a:solidFill>
                            <a:schemeClr val="dk1"/>
                          </a:solidFill>
                          <a:effectLst/>
                          <a:latin typeface="Times New Roman" panose="02020603050405020304" pitchFamily="18" charset="0"/>
                          <a:ea typeface="+mn-ea"/>
                          <a:cs typeface="Times New Roman" panose="02020603050405020304" pitchFamily="18" charset="0"/>
                        </a:rPr>
                        <a:t>-0.34%</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i="0" kern="1200" dirty="0">
                          <a:solidFill>
                            <a:schemeClr val="dk1"/>
                          </a:solidFill>
                          <a:effectLst/>
                          <a:latin typeface="Times New Roman" panose="02020603050405020304" pitchFamily="18" charset="0"/>
                          <a:ea typeface="+mn-ea"/>
                          <a:cs typeface="Times New Roman" panose="02020603050405020304" pitchFamily="18" charset="0"/>
                        </a:rPr>
                        <a:t>-0.29%</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i="0" kern="1200" dirty="0">
                          <a:solidFill>
                            <a:schemeClr val="dk1"/>
                          </a:solidFill>
                          <a:effectLst/>
                          <a:latin typeface="Times New Roman" panose="02020603050405020304" pitchFamily="18" charset="0"/>
                          <a:ea typeface="+mn-ea"/>
                          <a:cs typeface="Times New Roman" panose="02020603050405020304" pitchFamily="18" charset="0"/>
                        </a:rPr>
                        <a:t>-0.28%</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i="0" kern="1200" dirty="0">
                          <a:solidFill>
                            <a:schemeClr val="dk1"/>
                          </a:solidFill>
                          <a:effectLst/>
                          <a:latin typeface="Times New Roman" panose="02020603050405020304" pitchFamily="18" charset="0"/>
                          <a:ea typeface="+mn-ea"/>
                          <a:cs typeface="Times New Roman" panose="02020603050405020304" pitchFamily="18" charset="0"/>
                        </a:rPr>
                        <a:t>107.3%</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i="0" kern="1200" dirty="0">
                          <a:solidFill>
                            <a:schemeClr val="dk1"/>
                          </a:solidFill>
                          <a:effectLst/>
                          <a:latin typeface="Times New Roman" panose="02020603050405020304" pitchFamily="18" charset="0"/>
                          <a:ea typeface="+mn-ea"/>
                          <a:cs typeface="Times New Roman" panose="02020603050405020304" pitchFamily="18" charset="0"/>
                        </a:rPr>
                        <a:t>106.9%</a:t>
                      </a:r>
                    </a:p>
                  </a:txBody>
                  <a:tcPr marL="68580" marR="68580" marT="0" marB="0" anchor="ctr"/>
                </a:tc>
                <a:extLst>
                  <a:ext uri="{0D108BD9-81ED-4DB2-BD59-A6C34878D82A}">
                    <a16:rowId xmlns:a16="http://schemas.microsoft.com/office/drawing/2014/main" val="2376124511"/>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Times New Roman" panose="02020603050405020304" pitchFamily="18" charset="0"/>
                          <a:cs typeface="Times New Roman" panose="02020603050405020304" pitchFamily="18" charset="0"/>
                        </a:rPr>
                        <a:t>Class B</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Times New Roman" panose="02020603050405020304" pitchFamily="18" charset="0"/>
                          <a:ea typeface="+mn-ea"/>
                          <a:cs typeface="Times New Roman" panose="02020603050405020304" pitchFamily="18" charset="0"/>
                        </a:rPr>
                        <a:t>-0.16%</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Times New Roman" panose="02020603050405020304" pitchFamily="18" charset="0"/>
                          <a:ea typeface="+mn-ea"/>
                          <a:cs typeface="Times New Roman" panose="02020603050405020304" pitchFamily="18" charset="0"/>
                        </a:rPr>
                        <a:t>-0.17%</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Times New Roman" panose="02020603050405020304" pitchFamily="18" charset="0"/>
                          <a:ea typeface="+mn-ea"/>
                          <a:cs typeface="Times New Roman" panose="02020603050405020304" pitchFamily="18" charset="0"/>
                        </a:rPr>
                        <a:t>-0.04%</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Times New Roman" panose="02020603050405020304" pitchFamily="18" charset="0"/>
                          <a:ea typeface="+mn-ea"/>
                          <a:cs typeface="Times New Roman" panose="02020603050405020304" pitchFamily="18" charset="0"/>
                        </a:rPr>
                        <a:t>107.5%</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Times New Roman" panose="02020603050405020304" pitchFamily="18" charset="0"/>
                          <a:ea typeface="+mn-ea"/>
                          <a:cs typeface="Times New Roman" panose="02020603050405020304" pitchFamily="18" charset="0"/>
                        </a:rPr>
                        <a:t>104.6%</a:t>
                      </a:r>
                    </a:p>
                  </a:txBody>
                  <a:tcPr marL="68580" marR="68580" marT="0" marB="0" anchor="ctr"/>
                </a:tc>
                <a:extLst>
                  <a:ext uri="{0D108BD9-81ED-4DB2-BD59-A6C34878D82A}">
                    <a16:rowId xmlns:a16="http://schemas.microsoft.com/office/drawing/2014/main" val="183873602"/>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Times New Roman" panose="02020603050405020304" pitchFamily="18" charset="0"/>
                          <a:cs typeface="Times New Roman" panose="02020603050405020304" pitchFamily="18" charset="0"/>
                        </a:rPr>
                        <a:t>Class C</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Times New Roman" panose="02020603050405020304" pitchFamily="18" charset="0"/>
                          <a:ea typeface="+mn-ea"/>
                          <a:cs typeface="Times New Roman" panose="02020603050405020304" pitchFamily="18" charset="0"/>
                        </a:rPr>
                        <a:t>-0.21%</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Times New Roman" panose="02020603050405020304" pitchFamily="18" charset="0"/>
                          <a:ea typeface="+mn-ea"/>
                          <a:cs typeface="Times New Roman" panose="02020603050405020304" pitchFamily="18" charset="0"/>
                        </a:rPr>
                        <a:t>-0.25%</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Times New Roman" panose="02020603050405020304" pitchFamily="18" charset="0"/>
                          <a:ea typeface="+mn-ea"/>
                          <a:cs typeface="Times New Roman" panose="02020603050405020304" pitchFamily="18" charset="0"/>
                        </a:rPr>
                        <a:t>-0.15%</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Times New Roman" panose="02020603050405020304" pitchFamily="18" charset="0"/>
                          <a:ea typeface="+mn-ea"/>
                          <a:cs typeface="Times New Roman" panose="02020603050405020304" pitchFamily="18" charset="0"/>
                        </a:rPr>
                        <a:t>107.0%</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Times New Roman" panose="02020603050405020304" pitchFamily="18" charset="0"/>
                          <a:ea typeface="+mn-ea"/>
                          <a:cs typeface="Times New Roman" panose="02020603050405020304" pitchFamily="18" charset="0"/>
                        </a:rPr>
                        <a:t>103.1%</a:t>
                      </a:r>
                    </a:p>
                  </a:txBody>
                  <a:tcPr marL="68580" marR="68580" marT="0" marB="0" anchor="ctr"/>
                </a:tc>
                <a:extLst>
                  <a:ext uri="{0D108BD9-81ED-4DB2-BD59-A6C34878D82A}">
                    <a16:rowId xmlns:a16="http://schemas.microsoft.com/office/drawing/2014/main" val="237072709"/>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Times New Roman" panose="02020603050405020304" pitchFamily="18" charset="0"/>
                          <a:cs typeface="Times New Roman" panose="02020603050405020304" pitchFamily="18" charset="0"/>
                        </a:rPr>
                        <a:t>Class E</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Times New Roman" panose="02020603050405020304" pitchFamily="18" charset="0"/>
                          <a:cs typeface="Times New Roman" panose="02020603050405020304" pitchFamily="18" charset="0"/>
                        </a:rPr>
                        <a:t> </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Times New Roman" panose="02020603050405020304" pitchFamily="18" charset="0"/>
                          <a:cs typeface="Times New Roman" panose="02020603050405020304" pitchFamily="18" charset="0"/>
                        </a:rPr>
                        <a:t> </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Times New Roman" panose="02020603050405020304" pitchFamily="18" charset="0"/>
                          <a:cs typeface="Times New Roman" panose="02020603050405020304" pitchFamily="18" charset="0"/>
                        </a:rPr>
                        <a:t> </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Times New Roman" panose="02020603050405020304" pitchFamily="18" charset="0"/>
                          <a:cs typeface="Times New Roman" panose="02020603050405020304" pitchFamily="18" charset="0"/>
                        </a:rPr>
                        <a:t> </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Times New Roman" panose="02020603050405020304" pitchFamily="18" charset="0"/>
                          <a:cs typeface="Times New Roman" panose="02020603050405020304" pitchFamily="18" charset="0"/>
                        </a:rPr>
                        <a:t> </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256550951"/>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effectLst/>
                          <a:latin typeface="Times New Roman" panose="02020603050405020304" pitchFamily="18" charset="0"/>
                          <a:cs typeface="Times New Roman" panose="02020603050405020304" pitchFamily="18" charset="0"/>
                        </a:rPr>
                        <a:t>Overall</a:t>
                      </a:r>
                      <a:endParaRPr lang="en-US" sz="14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effectLst/>
                          <a:latin typeface="Times New Roman" panose="02020603050405020304" pitchFamily="18" charset="0"/>
                          <a:cs typeface="Times New Roman" panose="02020603050405020304" pitchFamily="18" charset="0"/>
                        </a:rPr>
                        <a:t>-0.19%</a:t>
                      </a:r>
                      <a:endParaRPr lang="en-US" sz="14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effectLst/>
                          <a:latin typeface="Times New Roman" panose="02020603050405020304" pitchFamily="18" charset="0"/>
                          <a:cs typeface="Times New Roman" panose="02020603050405020304" pitchFamily="18" charset="0"/>
                        </a:rPr>
                        <a:t>-0.21%</a:t>
                      </a:r>
                      <a:endParaRPr lang="en-US" sz="14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effectLst/>
                          <a:latin typeface="Times New Roman" panose="02020603050405020304" pitchFamily="18" charset="0"/>
                          <a:cs typeface="Times New Roman" panose="02020603050405020304" pitchFamily="18" charset="0"/>
                        </a:rPr>
                        <a:t>-0.13%</a:t>
                      </a:r>
                      <a:endParaRPr lang="en-US" sz="14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effectLst/>
                          <a:latin typeface="Times New Roman" panose="02020603050405020304" pitchFamily="18" charset="0"/>
                          <a:cs typeface="Times New Roman" panose="02020603050405020304" pitchFamily="18" charset="0"/>
                        </a:rPr>
                        <a:t>107.4%</a:t>
                      </a:r>
                      <a:endParaRPr lang="en-US" sz="14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effectLst/>
                          <a:latin typeface="Times New Roman" panose="02020603050405020304" pitchFamily="18" charset="0"/>
                          <a:cs typeface="Times New Roman" panose="02020603050405020304" pitchFamily="18" charset="0"/>
                        </a:rPr>
                        <a:t>104.3%</a:t>
                      </a:r>
                      <a:endParaRPr lang="en-US" sz="14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599861636"/>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Times New Roman" panose="02020603050405020304" pitchFamily="18" charset="0"/>
                          <a:cs typeface="Times New Roman" panose="02020603050405020304" pitchFamily="18" charset="0"/>
                        </a:rPr>
                        <a:t>Class D</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Times New Roman" panose="02020603050405020304" pitchFamily="18" charset="0"/>
                          <a:ea typeface="+mn-ea"/>
                          <a:cs typeface="Times New Roman" panose="02020603050405020304" pitchFamily="18" charset="0"/>
                        </a:rPr>
                        <a:t>-0.26%</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Times New Roman" panose="02020603050405020304" pitchFamily="18" charset="0"/>
                          <a:ea typeface="+mn-ea"/>
                          <a:cs typeface="Times New Roman" panose="02020603050405020304" pitchFamily="18" charset="0"/>
                        </a:rPr>
                        <a:t>-0.18%</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Times New Roman" panose="02020603050405020304" pitchFamily="18" charset="0"/>
                          <a:ea typeface="+mn-ea"/>
                          <a:cs typeface="Times New Roman" panose="02020603050405020304" pitchFamily="18" charset="0"/>
                        </a:rPr>
                        <a:t>-0.32%</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Times New Roman" panose="02020603050405020304" pitchFamily="18" charset="0"/>
                          <a:ea typeface="+mn-ea"/>
                          <a:cs typeface="Times New Roman" panose="02020603050405020304" pitchFamily="18" charset="0"/>
                        </a:rPr>
                        <a:t>106.5%</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Times New Roman" panose="02020603050405020304" pitchFamily="18" charset="0"/>
                          <a:ea typeface="+mn-ea"/>
                          <a:cs typeface="Times New Roman" panose="02020603050405020304" pitchFamily="18" charset="0"/>
                        </a:rPr>
                        <a:t>104.7%</a:t>
                      </a:r>
                    </a:p>
                  </a:txBody>
                  <a:tcPr marL="68580" marR="68580" marT="0" marB="0" anchor="ctr"/>
                </a:tc>
                <a:extLst>
                  <a:ext uri="{0D108BD9-81ED-4DB2-BD59-A6C34878D82A}">
                    <a16:rowId xmlns:a16="http://schemas.microsoft.com/office/drawing/2014/main" val="1046955575"/>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Times New Roman" panose="02020603050405020304" pitchFamily="18" charset="0"/>
                          <a:cs typeface="Times New Roman" panose="02020603050405020304" pitchFamily="18" charset="0"/>
                        </a:rPr>
                        <a:t>Class F</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Times New Roman" panose="02020603050405020304" pitchFamily="18" charset="0"/>
                          <a:ea typeface="+mn-ea"/>
                          <a:cs typeface="Times New Roman" panose="02020603050405020304" pitchFamily="18" charset="0"/>
                        </a:rPr>
                        <a:t>-0.13%</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Times New Roman" panose="02020603050405020304" pitchFamily="18" charset="0"/>
                          <a:ea typeface="+mn-ea"/>
                          <a:cs typeface="Times New Roman" panose="02020603050405020304" pitchFamily="18" charset="0"/>
                        </a:rPr>
                        <a:t>-0.13%</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Times New Roman" panose="02020603050405020304" pitchFamily="18" charset="0"/>
                          <a:ea typeface="+mn-ea"/>
                          <a:cs typeface="Times New Roman" panose="02020603050405020304" pitchFamily="18" charset="0"/>
                        </a:rPr>
                        <a:t>-0.09%</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Times New Roman" panose="02020603050405020304" pitchFamily="18" charset="0"/>
                          <a:ea typeface="+mn-ea"/>
                          <a:cs typeface="Times New Roman" panose="02020603050405020304" pitchFamily="18" charset="0"/>
                        </a:rPr>
                        <a:t>106.1%</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Times New Roman" panose="02020603050405020304" pitchFamily="18" charset="0"/>
                          <a:ea typeface="+mn-ea"/>
                          <a:cs typeface="Times New Roman" panose="02020603050405020304" pitchFamily="18" charset="0"/>
                        </a:rPr>
                        <a:t>103.5%</a:t>
                      </a:r>
                    </a:p>
                  </a:txBody>
                  <a:tcPr marL="68580" marR="68580" marT="0" marB="0" anchor="ctr"/>
                </a:tc>
                <a:extLst>
                  <a:ext uri="{0D108BD9-81ED-4DB2-BD59-A6C34878D82A}">
                    <a16:rowId xmlns:a16="http://schemas.microsoft.com/office/drawing/2014/main" val="395127619"/>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Times New Roman" panose="02020603050405020304" pitchFamily="18" charset="0"/>
                          <a:cs typeface="Times New Roman" panose="02020603050405020304" pitchFamily="18" charset="0"/>
                        </a:rPr>
                        <a:t>TGM</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Times New Roman" panose="02020603050405020304" pitchFamily="18" charset="0"/>
                          <a:ea typeface="+mn-ea"/>
                          <a:cs typeface="Times New Roman" panose="02020603050405020304" pitchFamily="18" charset="0"/>
                        </a:rPr>
                        <a:t>0.00%</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Times New Roman" panose="02020603050405020304" pitchFamily="18" charset="0"/>
                          <a:ea typeface="+mn-ea"/>
                          <a:cs typeface="Times New Roman" panose="02020603050405020304" pitchFamily="18" charset="0"/>
                        </a:rPr>
                        <a:t>-0.06%</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Times New Roman" panose="02020603050405020304" pitchFamily="18" charset="0"/>
                          <a:ea typeface="+mn-ea"/>
                          <a:cs typeface="Times New Roman" panose="02020603050405020304" pitchFamily="18" charset="0"/>
                        </a:rPr>
                        <a:t>-0.08%</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Times New Roman" panose="02020603050405020304" pitchFamily="18" charset="0"/>
                          <a:ea typeface="+mn-ea"/>
                          <a:cs typeface="Times New Roman" panose="02020603050405020304" pitchFamily="18" charset="0"/>
                        </a:rPr>
                        <a:t>104.3%</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Times New Roman" panose="02020603050405020304" pitchFamily="18" charset="0"/>
                          <a:ea typeface="+mn-ea"/>
                          <a:cs typeface="Times New Roman" panose="02020603050405020304" pitchFamily="18" charset="0"/>
                        </a:rPr>
                        <a:t>100.8%</a:t>
                      </a:r>
                    </a:p>
                  </a:txBody>
                  <a:tcPr marL="68580" marR="68580" marT="0" marB="0" anchor="ctr"/>
                </a:tc>
                <a:extLst>
                  <a:ext uri="{0D108BD9-81ED-4DB2-BD59-A6C34878D82A}">
                    <a16:rowId xmlns:a16="http://schemas.microsoft.com/office/drawing/2014/main" val="4284683100"/>
                  </a:ext>
                </a:extLst>
              </a:tr>
            </a:tbl>
          </a:graphicData>
        </a:graphic>
      </p:graphicFrame>
      <p:sp>
        <p:nvSpPr>
          <p:cNvPr id="2" name="TextBox 1">
            <a:extLst>
              <a:ext uri="{FF2B5EF4-FFF2-40B4-BE49-F238E27FC236}">
                <a16:creationId xmlns:a16="http://schemas.microsoft.com/office/drawing/2014/main" id="{F02C0AA1-4BF4-C5B4-BB80-799F17844698}"/>
              </a:ext>
            </a:extLst>
          </p:cNvPr>
          <p:cNvSpPr txBox="1"/>
          <p:nvPr/>
        </p:nvSpPr>
        <p:spPr>
          <a:xfrm>
            <a:off x="6681622" y="5188291"/>
            <a:ext cx="5110162" cy="923330"/>
          </a:xfrm>
          <a:prstGeom prst="rect">
            <a:avLst/>
          </a:prstGeom>
          <a:noFill/>
        </p:spPr>
        <p:txBody>
          <a:bodyPr wrap="square">
            <a:spAutoFit/>
          </a:bodyPr>
          <a:lstStyle/>
          <a:p>
            <a:r>
              <a:rPr lang="en-US" sz="2000" dirty="0"/>
              <a:t>If iterative BDOF from EE2-3.5 is applied to refine affine subblocks</a:t>
            </a:r>
          </a:p>
          <a:p>
            <a:r>
              <a:rPr lang="en-US" sz="1400" dirty="0"/>
              <a:t>-0.22% (Y), -0.26% (U), -0.22% (V)</a:t>
            </a:r>
          </a:p>
        </p:txBody>
      </p:sp>
    </p:spTree>
    <p:extLst>
      <p:ext uri="{BB962C8B-B14F-4D97-AF65-F5344CB8AC3E}">
        <p14:creationId xmlns:p14="http://schemas.microsoft.com/office/powerpoint/2010/main" val="2900160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68022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vert="horz" lIns="0" tIns="0" rIns="0" bIns="0" rtlCol="0">
        <a:noAutofit/>
      </a:bodyPr>
      <a:lstStyle>
        <a:defPPr algn="l">
          <a:buNone/>
          <a:defRPr sz="2000" dirty="0" smtClean="0"/>
        </a:defPPr>
      </a:lstStyle>
    </a:txDef>
  </a:objectDefaults>
  <a:extraClrSchemeLst/>
  <a:extLst>
    <a:ext uri="{05A4C25C-085E-4340-85A3-A5531E510DB2}">
      <thm15:themeFamily xmlns:thm15="http://schemas.microsoft.com/office/thememl/2012/main" name="QC_16x9_Public_Template_Nov2019" id="{901E9F88-CC1D-CD45-8BC6-A2C2CE7A9AF8}" vid="{2D62E465-8D86-A648-A219-742F0A440BC4}"/>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98371A9B2F58942932503DC52E58014" ma:contentTypeVersion="12" ma:contentTypeDescription="Create a new document." ma:contentTypeScope="" ma:versionID="f9aa544ba4a5d2e79678c2cfd19ca944">
  <xsd:schema xmlns:xsd="http://www.w3.org/2001/XMLSchema" xmlns:xs="http://www.w3.org/2001/XMLSchema" xmlns:p="http://schemas.microsoft.com/office/2006/metadata/properties" xmlns:ns2="c872df49-ebad-488d-a324-025e4f6ab39d" xmlns:ns3="229579ab-57a9-4bef-bc1b-2624410c5e1c" targetNamespace="http://schemas.microsoft.com/office/2006/metadata/properties" ma:root="true" ma:fieldsID="ecec9b7bf50a9b6035bdc9ed154c7434" ns2:_="" ns3:_="">
    <xsd:import namespace="c872df49-ebad-488d-a324-025e4f6ab39d"/>
    <xsd:import namespace="229579ab-57a9-4bef-bc1b-2624410c5e1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872df49-ebad-488d-a324-025e4f6ab39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229579ab-57a9-4bef-bc1b-2624410c5e1c"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FA71D21-F9D6-49FE-A6FD-837C99BE0BB1}">
  <ds:schemaRefs>
    <ds:schemaRef ds:uri="http://schemas.microsoft.com/sharepoint/v3/contenttype/forms"/>
  </ds:schemaRefs>
</ds:datastoreItem>
</file>

<file path=customXml/itemProps2.xml><?xml version="1.0" encoding="utf-8"?>
<ds:datastoreItem xmlns:ds="http://schemas.openxmlformats.org/officeDocument/2006/customXml" ds:itemID="{C46A4419-6CF8-47A5-B40E-C7F0890DB23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872df49-ebad-488d-a324-025e4f6ab39d"/>
    <ds:schemaRef ds:uri="229579ab-57a9-4bef-bc1b-2624410c5e1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9CB3369-829B-4A78-B8A1-1016D068BF47}">
  <ds:schemaRefs>
    <ds:schemaRef ds:uri="http://schemas.microsoft.com/office/infopath/2007/PartnerControls"/>
    <ds:schemaRef ds:uri="http://purl.org/dc/terms/"/>
    <ds:schemaRef ds:uri="http://purl.org/dc/dcmitype/"/>
    <ds:schemaRef ds:uri="http://schemas.microsoft.com/office/2006/documentManagement/types"/>
    <ds:schemaRef ds:uri="http://purl.org/dc/elements/1.1/"/>
    <ds:schemaRef ds:uri="http://schemas.microsoft.com/office/2006/metadata/properties"/>
    <ds:schemaRef ds:uri="http://schemas.openxmlformats.org/package/2006/metadata/core-properties"/>
    <ds:schemaRef ds:uri="229579ab-57a9-4bef-bc1b-2624410c5e1c"/>
    <ds:schemaRef ds:uri="c872df49-ebad-488d-a324-025e4f6ab39d"/>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blank</Template>
  <TotalTime>9677</TotalTime>
  <Words>465</Words>
  <Application>Microsoft Office PowerPoint</Application>
  <PresentationFormat>Widescreen</PresentationFormat>
  <Paragraphs>145</Paragraphs>
  <Slides>4</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vt:i4>
      </vt:variant>
    </vt:vector>
  </HeadingPairs>
  <TitlesOfParts>
    <vt:vector size="11" baseType="lpstr">
      <vt:lpstr>Arial</vt:lpstr>
      <vt:lpstr>Century Gothic</vt:lpstr>
      <vt:lpstr>Courier New</vt:lpstr>
      <vt:lpstr>Microsoft Sans Serif</vt:lpstr>
      <vt:lpstr>Times New Roman</vt:lpstr>
      <vt:lpstr>Wingdings</vt:lpstr>
      <vt:lpstr>Qualcomm Executive External</vt:lpstr>
      <vt:lpstr>JVET-AE0148 Non-EE2: Affine subblock BDOF refinement</vt:lpstr>
      <vt:lpstr>Introduction and Proposal</vt:lpstr>
      <vt:lpstr>Simulation Results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JVET-Z0130</dc:title>
  <dc:creator>Zhi Zhang</dc:creator>
  <cp:lastModifiedBy>Zhi Zhang</cp:lastModifiedBy>
  <cp:revision>286</cp:revision>
  <dcterms:created xsi:type="dcterms:W3CDTF">2020-07-21T14:31:43Z</dcterms:created>
  <dcterms:modified xsi:type="dcterms:W3CDTF">2023-07-13T06:56:09Z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0x010100598371A9B2F58942932503DC52E58014</vt:lpwstr>
  </property>
</Properties>
</file>