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  <p:sldMasterId id="2147483795" r:id="rId5"/>
    <p:sldMasterId id="2147483781" r:id="rId6"/>
  </p:sldMasterIdLst>
  <p:notesMasterIdLst>
    <p:notesMasterId r:id="rId14"/>
  </p:notesMasterIdLst>
  <p:sldIdLst>
    <p:sldId id="260" r:id="rId7"/>
    <p:sldId id="265" r:id="rId8"/>
    <p:sldId id="302" r:id="rId9"/>
    <p:sldId id="303" r:id="rId10"/>
    <p:sldId id="305" r:id="rId11"/>
    <p:sldId id="290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3B20D56-4260-43C2-A1B3-23A5253E0983}">
          <p14:sldIdLst>
            <p14:sldId id="260"/>
          </p14:sldIdLst>
        </p14:section>
        <p14:section name="Untitled Section" id="{95F13F91-25C0-415A-BE87-12E25599D0AA}">
          <p14:sldIdLst>
            <p14:sldId id="265"/>
            <p14:sldId id="302"/>
            <p14:sldId id="303"/>
            <p14:sldId id="305"/>
            <p14:sldId id="290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2E30"/>
    <a:srgbClr val="E75524"/>
    <a:srgbClr val="002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31" autoAdjust="0"/>
    <p:restoredTop sz="90238" autoAdjust="0"/>
  </p:normalViewPr>
  <p:slideViewPr>
    <p:cSldViewPr snapToGrid="0">
      <p:cViewPr varScale="1">
        <p:scale>
          <a:sx n="76" d="100"/>
          <a:sy n="76" d="100"/>
        </p:scale>
        <p:origin x="977" y="3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1" d="100"/>
          <a:sy n="111" d="100"/>
        </p:scale>
        <p:origin x="3904" y="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15943-9F9A-47F5-80D9-A6E8D49E2BF2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9F225-4562-4913-B20E-FDC70360E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208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C9F225-4562-4913-B20E-FDC70360EA8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513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03B7F-EFF7-4ABD-8779-51A07988E3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FD51CD-E9BB-4F15-91D6-CDE5AE4347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18A01-662B-4644-AD83-B2C0D10F9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60140B-2A6A-45D7-BD14-0A7FFEA3A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D72F-5B2A-4FED-ADC9-B5E202D307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62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ECF9F-2F39-47A8-93D4-124E901D9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88F1A2-D9A9-49B4-AA41-0DD9D193BE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46CF0-466C-4BC3-A578-8B5BF82871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F42B25-6A04-43D9-B95A-6BA00ED6612E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69C6ED-6AA7-4E6D-BFC3-DC035D8AB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7329A1-235A-41BA-AF66-FBCB0C8EA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D72F-5B2A-4FED-ADC9-B5E202D307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739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7E54C2-0DE4-42F8-9AE9-18D4A1D2EB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A5B154-0384-4482-A421-8C4DC92CA1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A017E-24B4-410C-97D1-177DD1B53B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F42B25-6A04-43D9-B95A-6BA00ED6612E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66BED9-8698-4248-9FEC-F60014764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7073B-12A4-431A-B2F1-00ACE9C02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D72F-5B2A-4FED-ADC9-B5E202D307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970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78E5F-BFF2-44CB-BC7C-27D5AEC27D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C4B659-024F-4685-93D4-B4EBFFF19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7B53A-C31B-44F3-A6DC-A34E1F3DF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9F9E-0875-4B5D-8CB7-90870ABF854F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62FD69-D091-4E4D-9C17-E682EE731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F53D3-437C-4F53-9188-6143EEFB3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D319-47E8-4451-A1E7-016AEAF3A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127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CF0B6-C79B-4359-B7E5-7F8467AF4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9D9E17-3A51-4778-94FD-A3A461D343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78FCB3-8D19-441C-BC28-AF4759E79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9F9E-0875-4B5D-8CB7-90870ABF854F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FD9269-F072-4F17-AB93-3778E25EF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6F698-5AA2-44AC-B61C-7A4266F4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D319-47E8-4451-A1E7-016AEAF3A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142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A421E-A398-41DE-B296-95214081A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30339F-3352-4B91-94D0-2FAC995D2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2D9D7-0287-4012-949B-A9A002634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9F9E-0875-4B5D-8CB7-90870ABF854F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04B3D0-27DA-48CD-98C9-34D908083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57A2D7-81A2-48AC-B10E-AFAA3E00B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D319-47E8-4451-A1E7-016AEAF3A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932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9BC60-EAE5-4AFE-AAE7-1F603BCDD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1B076-CD91-435B-8791-B0A8918B10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4BEA17-C1E5-4368-9F05-A5CF3B6580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251594-70FC-4B2C-BE19-8A19EBDE7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9F9E-0875-4B5D-8CB7-90870ABF854F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73B20D-E80E-4D5E-A0E7-745C7EF83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375C38-955E-49A4-8A62-370B14597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D319-47E8-4451-A1E7-016AEAF3A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2784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95424-8DC7-4C83-B7A5-5A460172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54399F-E519-44FB-835E-B24F31D46C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73E203-A8FF-48E3-9E0A-312FE531DE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55D51B-6B44-4FDD-8B2C-C849BA3866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78FF8-9BFF-44BE-9A8D-EC870B7B3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AA0429-0A3F-40E0-AA17-2D93E0011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9F9E-0875-4B5D-8CB7-90870ABF854F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4F1F9E-7A58-4A32-AF4F-494E0B223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A889AF-32EB-45A1-B108-06D8C99FA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D319-47E8-4451-A1E7-016AEAF3A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2507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48F0D-73A3-454F-BF44-A709DF7A1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71A119-4482-4F87-BB84-7E7989E5A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9F9E-0875-4B5D-8CB7-90870ABF854F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3F65E5-A80E-42D2-8CD1-A71A56A04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C264DF-FD9A-406D-85FE-FD5848454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D319-47E8-4451-A1E7-016AEAF3A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918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ACC6D0-EC7A-4459-BA8F-47B13C235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9F9E-0875-4B5D-8CB7-90870ABF854F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93C107-16AC-4700-9818-662A24F52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3C286F-996A-4D75-83B9-5E91C4A8A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D319-47E8-4451-A1E7-016AEAF3A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2064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34AFB-2E14-4714-BFA4-38F169226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B4B34D-295E-4BB9-8B9D-21F713128B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E5A5F-C2FA-4BC0-A735-1B78CB6368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FB4DB1-3962-48D7-AD99-13848FF21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9F9E-0875-4B5D-8CB7-90870ABF854F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CC833C-A7BD-44AE-8833-1E97EC7D6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11BA37-6280-4ECB-832C-5FCB43FDC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D319-47E8-4451-A1E7-016AEAF3A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748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74E57-4649-4E18-891B-D5C0F49E9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D404B0-8183-4B92-AED7-9280430402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A52CAE-7E35-4CCB-A647-80D14B32F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957B7-AADF-4185-9850-7E3A97F24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D72F-5B2A-4FED-ADC9-B5E202D307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878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BB32E-DB76-4E1C-9F96-2B503B4EA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7ADE3B-F4CC-4A1D-9600-C64144C5B0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E03128-3051-462B-99AE-68018E52B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3C72ED-7418-4BEA-8A4C-67EBA8716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9F9E-0875-4B5D-8CB7-90870ABF854F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81D345-C88F-4679-9D13-1FC6DD2B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CA5903-02A4-4CE1-9379-6A3C853EC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D319-47E8-4451-A1E7-016AEAF3A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7012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A751D-F68D-4114-94F6-8074324C0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56D5BE-2A58-4471-BB5B-EEE24E81DA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446D2-4ADA-4056-A4DE-109824C3B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9F9E-0875-4B5D-8CB7-90870ABF854F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EFE923-6C53-4531-8843-C0B063485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EC9943-8DA4-4BC7-B9E5-6548E9DDE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D319-47E8-4451-A1E7-016AEAF3A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0789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253988-E9E2-4867-A479-0942F0D38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A140F9-64DE-40E1-B398-6938DB667C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4DA612-B558-4D00-A84B-648A69E64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9F9E-0875-4B5D-8CB7-90870ABF854F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9E0D3-EC02-4E7A-B6A4-F88EAFC12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4CF52C-7B99-4756-9FFC-968D13E92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D319-47E8-4451-A1E7-016AEAF3A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0146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33E51-F34D-447B-9FAA-FD27B3596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5" y="1629909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3917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67B84-AC41-4FD9-81FD-21C8BD3AB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2AFB3E-4F2E-4035-A674-F966B76E4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59DDB5-EE40-4EB3-9FA9-53C81025E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6BBF3A-B02C-460C-8608-B627564C7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D72F-5B2A-4FED-ADC9-B5E202D307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545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E2688-C794-4B35-8729-A611645EF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862A6-E097-4B5F-9FF7-8714B26D9B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B729ED-B005-4424-AE57-0DF959267B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F5BF35-9C0E-4842-A4FD-EF89199E44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F42B25-6A04-43D9-B95A-6BA00ED6612E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833027-6F83-47E4-9E38-C8873D45B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08933E-06D8-4111-8440-13E8F003C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D72F-5B2A-4FED-ADC9-B5E202D307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4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FF89D-1F7C-4C5B-84E1-166338D30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E19DB3-FF4B-4E22-BB9F-8FE768A87A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F1FC8C-BF4F-463C-838C-2F6BCB442E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1BDFFB-7718-47A1-AF6A-6E5EAC6FF2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B23D60-C8A3-44AD-A8AF-01904AD90E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B4CA4B-8FEE-4FFD-B39C-9B5C0EFCD7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F42B25-6A04-43D9-B95A-6BA00ED6612E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861060A-C745-4734-AE16-1254051A3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7D8D9D-63B0-4E96-88E0-0E845432F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D72F-5B2A-4FED-ADC9-B5E202D307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478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244FE-73F4-45D8-A9D6-AA79E99F3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02" y="65867"/>
            <a:ext cx="11952317" cy="72107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D85200-FB09-4D29-BD15-C9E5D59E59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F42B25-6A04-43D9-B95A-6BA00ED6612E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F6F93A-D761-4AAA-AEFD-6FF603BB9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475687-C6E0-489B-9A30-E34A6DB99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0515" y="6312016"/>
            <a:ext cx="689758" cy="365125"/>
          </a:xfrm>
        </p:spPr>
        <p:txBody>
          <a:bodyPr/>
          <a:lstStyle>
            <a:lvl1pPr>
              <a:defRPr sz="1800"/>
            </a:lvl1pPr>
          </a:lstStyle>
          <a:p>
            <a:fld id="{CE11D72F-5B2A-4FED-ADC9-B5E202D307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682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52F65F-98B2-442B-8EF4-2B2AAD7FC8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F42B25-6A04-43D9-B95A-6BA00ED6612E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0A3185-B0CB-4927-8619-0FD683510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4DC01-B126-448E-A894-78476CBD7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D72F-5B2A-4FED-ADC9-B5E202D307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557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6344B-68C3-42EC-AE9C-FB101B8CC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E669A-BAC7-4881-A52D-76D0888F7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711EF7-5795-4880-9463-327683DF29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889F80-3351-42CE-A463-40802382E7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F42B25-6A04-43D9-B95A-6BA00ED6612E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3AA457-6182-43DA-A745-8BFCA4B7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8D250B-B786-4C08-AE67-40116B345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D72F-5B2A-4FED-ADC9-B5E202D307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38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152B9-3074-4E75-8C03-71CFBD708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3C2BD5-103E-45D8-AE1F-182585A069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896403-65BA-4835-AB06-9D5EAE71D6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AEA36-8D52-4B5B-8AD0-547E2B6829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F42B25-6A04-43D9-B95A-6BA00ED6612E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250E32-DE94-442C-8C51-90444F6A1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4E9BC7-438F-4179-A0A1-A082B251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D72F-5B2A-4FED-ADC9-B5E202D307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14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83F5060-8EE1-4967-A447-7295485B369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" y="6227321"/>
            <a:ext cx="12192000" cy="74169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9E0665-9105-49B7-91C9-2523B852E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3345D0-8718-41AA-A71B-6B49A6F0A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B8E6C-C90A-48DC-A73A-62598A643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70723-9325-41EB-AFAD-42A4215B78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23519" y="6428393"/>
            <a:ext cx="6897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CE11D72F-5B2A-4FED-ADC9-B5E202D3079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784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ü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3AF121-F81F-44AA-B19A-6415418AE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F4C026-7D23-40B7-A4FF-2803DBC44B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4FA1E2-5D5D-474A-AD4D-5E2321EFC5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89F9E-0875-4B5D-8CB7-90870ABF854F}" type="datetimeFigureOut">
              <a:rPr lang="ru-RU" smtClean="0"/>
              <a:t>13.07.2023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84B88D-1050-4FEF-A533-E2E8047166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85F90D-0E29-45F5-A78B-CAEAB11BC3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CD319-47E8-4451-A1E7-016AEAF3A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034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4696AA4-5A59-498B-A979-B780911E7C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1111" t="23377" r="14074" b="13636"/>
          <a:stretch/>
        </p:blipFill>
        <p:spPr>
          <a:xfrm>
            <a:off x="9753599" y="5708216"/>
            <a:ext cx="2052324" cy="98641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9B95BB-B73F-44E8-8445-840DF5E55A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4927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030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270652B-E166-43DD-AE81-DF1A55BA86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11" t="23377" r="14074" b="13636"/>
          <a:stretch/>
        </p:blipFill>
        <p:spPr>
          <a:xfrm>
            <a:off x="9753599" y="5704134"/>
            <a:ext cx="2052324" cy="9864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51241C-248A-4014-A34A-E5E990F11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5" y="1629909"/>
            <a:ext cx="10915118" cy="1325563"/>
          </a:xfrm>
        </p:spPr>
        <p:txBody>
          <a:bodyPr/>
          <a:lstStyle/>
          <a:p>
            <a:r>
              <a:rPr lang="en-US" dirty="0"/>
              <a:t>JVET-AE0140</a:t>
            </a:r>
            <a:br>
              <a:rPr lang="en-US" dirty="0"/>
            </a:br>
            <a:br>
              <a:rPr lang="en-US" dirty="0"/>
            </a:br>
            <a:r>
              <a:rPr lang="en-US" sz="3600" dirty="0"/>
              <a:t>LIC extensions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1C7059-A1E6-4669-890D-8BA519F52D6B}"/>
              </a:ext>
            </a:extLst>
          </p:cNvPr>
          <p:cNvSpPr txBox="1"/>
          <p:nvPr/>
        </p:nvSpPr>
        <p:spPr>
          <a:xfrm>
            <a:off x="941560" y="4121501"/>
            <a:ext cx="1078318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>
              <a:spcBef>
                <a:spcPts val="300"/>
              </a:spcBef>
              <a:spcAft>
                <a:spcPts val="300"/>
              </a:spcAft>
            </a:pPr>
            <a:r>
              <a:rPr lang="en-CA" dirty="0">
                <a:effectLst/>
                <a:latin typeface="Calibri Light (Headings)"/>
                <a:ea typeface="Times New Roman" panose="02020603050405020304" pitchFamily="18" charset="0"/>
              </a:rPr>
              <a:t>Alexey Filippov </a:t>
            </a:r>
          </a:p>
          <a:p>
            <a:pPr marL="0" marR="0" algn="r">
              <a:spcBef>
                <a:spcPts val="300"/>
              </a:spcBef>
              <a:spcAft>
                <a:spcPts val="300"/>
              </a:spcAft>
            </a:pPr>
            <a:r>
              <a:rPr lang="en-CA" dirty="0">
                <a:effectLst/>
                <a:latin typeface="Calibri Light (Headings)"/>
                <a:ea typeface="Times New Roman" panose="02020603050405020304" pitchFamily="18" charset="0"/>
              </a:rPr>
              <a:t>Vasily Rufitskiy</a:t>
            </a:r>
          </a:p>
          <a:p>
            <a:pPr marL="0" marR="0" algn="r">
              <a:spcBef>
                <a:spcPts val="300"/>
              </a:spcBef>
              <a:spcAft>
                <a:spcPts val="300"/>
              </a:spcAft>
            </a:pPr>
            <a:r>
              <a:rPr lang="en-CA" dirty="0">
                <a:latin typeface="Calibri Light (Headings)"/>
              </a:rPr>
              <a:t>Kirill Suverov</a:t>
            </a:r>
            <a:endParaRPr lang="en-US" dirty="0">
              <a:latin typeface="Calibri Light (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2336537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4DF37-F5A4-47A7-9D7D-2349BFEB5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3E530BB-7196-42C0-835D-82FD687D8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1228" y="6433936"/>
            <a:ext cx="689758" cy="365125"/>
          </a:xfrm>
        </p:spPr>
        <p:txBody>
          <a:bodyPr/>
          <a:lstStyle/>
          <a:p>
            <a:fld id="{CE11D72F-5B2A-4FED-ADC9-B5E202D3079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6F80BB8-98BA-47AF-A093-C0764A6390D6}"/>
              </a:ext>
            </a:extLst>
          </p:cNvPr>
          <p:cNvSpPr txBox="1">
            <a:spLocks/>
          </p:cNvSpPr>
          <p:nvPr/>
        </p:nvSpPr>
        <p:spPr>
          <a:xfrm>
            <a:off x="293745" y="999811"/>
            <a:ext cx="5156346" cy="49537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LIC parameter derivation in ECM-9.0:</a:t>
            </a:r>
          </a:p>
          <a:p>
            <a:r>
              <a:rPr lang="en-US" sz="2000" b="1" dirty="0"/>
              <a:t> </a:t>
            </a:r>
          </a:p>
          <a:p>
            <a:pPr marL="625475" indent="-263525" defTabSz="896938">
              <a:buFont typeface="Wingdings" panose="05000000000000000000" pitchFamily="2" charset="2"/>
              <a:buChar char="ü"/>
            </a:pPr>
            <a:r>
              <a:rPr lang="en-US" sz="2000" b="1" dirty="0"/>
              <a:t>2-parametric linear model</a:t>
            </a:r>
            <a:r>
              <a:rPr lang="en-US" sz="2000" dirty="0"/>
              <a:t> is derived using the adjacent line of a block</a:t>
            </a:r>
          </a:p>
          <a:p>
            <a:pPr marL="968375" indent="-342900" defTabSz="896938">
              <a:buFont typeface="Wingdings" panose="05000000000000000000" pitchFamily="2" charset="2"/>
              <a:buChar char="Ø"/>
            </a:pPr>
            <a:r>
              <a:rPr lang="en-US" sz="2000" dirty="0"/>
              <a:t>Some samples are decimated</a:t>
            </a:r>
          </a:p>
          <a:p>
            <a:pPr marL="968375" indent="-342900" defTabSz="896938">
              <a:buFont typeface="Wingdings" panose="05000000000000000000" pitchFamily="2" charset="2"/>
              <a:buChar char="Ø"/>
            </a:pPr>
            <a:endParaRPr lang="en-US" sz="2000" b="1" dirty="0"/>
          </a:p>
          <a:p>
            <a:pPr marL="625475" indent="-263525" defTabSz="896938">
              <a:buFont typeface="Wingdings" panose="05000000000000000000" pitchFamily="2" charset="2"/>
              <a:buChar char="ü"/>
            </a:pPr>
            <a:r>
              <a:rPr lang="en-US" sz="2000" b="1" dirty="0"/>
              <a:t>Parameters of the linear model used in LIC:</a:t>
            </a:r>
            <a:endParaRPr lang="en-US" sz="2000" dirty="0"/>
          </a:p>
          <a:p>
            <a:pPr marL="968375" indent="-342900" defTabSz="896938">
              <a:buFont typeface="Wingdings" panose="05000000000000000000" pitchFamily="2" charset="2"/>
              <a:buChar char="Ø"/>
            </a:pPr>
            <a:r>
              <a:rPr lang="en-US" sz="2000" i="1" dirty="0"/>
              <a:t>Scale</a:t>
            </a:r>
          </a:p>
          <a:p>
            <a:pPr marL="968375" indent="-342900" defTabSz="896938">
              <a:buFont typeface="Wingdings" panose="05000000000000000000" pitchFamily="2" charset="2"/>
              <a:buChar char="Ø"/>
            </a:pPr>
            <a:r>
              <a:rPr lang="en-US" sz="2000" i="1" dirty="0"/>
              <a:t>Shift</a:t>
            </a:r>
            <a:r>
              <a:rPr lang="en-US" sz="2000" dirty="0"/>
              <a:t> (set to 5 in ECM-9.0)</a:t>
            </a:r>
          </a:p>
          <a:p>
            <a:pPr marL="968375" indent="-342900" defTabSz="896938">
              <a:buFont typeface="Wingdings" panose="05000000000000000000" pitchFamily="2" charset="2"/>
              <a:buChar char="Ø"/>
            </a:pPr>
            <a:r>
              <a:rPr lang="en-US" sz="2000" i="1" dirty="0"/>
              <a:t>Offset</a:t>
            </a:r>
          </a:p>
          <a:p>
            <a:pPr marL="968375" indent="-342900" defTabSz="896938">
              <a:buFont typeface="Wingdings" panose="05000000000000000000" pitchFamily="2" charset="2"/>
              <a:buChar char="Ø"/>
            </a:pPr>
            <a:endParaRPr lang="en-US" sz="2000" dirty="0"/>
          </a:p>
          <a:p>
            <a:pPr marL="968375" indent="-342900" defTabSz="896938">
              <a:buFont typeface="Wingdings" panose="05000000000000000000" pitchFamily="2" charset="2"/>
              <a:buChar char="Ø"/>
            </a:pPr>
            <a:r>
              <a:rPr lang="en-US" sz="2000" b="1" dirty="0"/>
              <a:t>Pred</a:t>
            </a:r>
            <a:r>
              <a:rPr lang="en-US" sz="2000" dirty="0"/>
              <a:t> = ((</a:t>
            </a:r>
            <a:r>
              <a:rPr lang="en-US" sz="2000" i="1" dirty="0"/>
              <a:t>Scale</a:t>
            </a:r>
            <a:r>
              <a:rPr lang="en-US" sz="2000" dirty="0"/>
              <a:t> * </a:t>
            </a:r>
            <a:r>
              <a:rPr lang="en-US" sz="2000" b="1" dirty="0"/>
              <a:t>Ref</a:t>
            </a:r>
            <a:r>
              <a:rPr lang="en-US" sz="2000" dirty="0"/>
              <a:t>) &gt;&gt; </a:t>
            </a:r>
            <a:r>
              <a:rPr lang="en-US" sz="2000" i="1" dirty="0"/>
              <a:t>Shift</a:t>
            </a:r>
            <a:r>
              <a:rPr lang="en-US" sz="2000" dirty="0"/>
              <a:t>) + </a:t>
            </a:r>
            <a:r>
              <a:rPr lang="en-US" sz="2000" i="1" dirty="0"/>
              <a:t>Offset,</a:t>
            </a:r>
          </a:p>
          <a:p>
            <a:pPr marL="2339975" lvl="3" indent="-342900" defTabSz="896938">
              <a:buFont typeface="Wingdings" panose="05000000000000000000" pitchFamily="2" charset="2"/>
              <a:buChar char="Ø"/>
            </a:pPr>
            <a:r>
              <a:rPr lang="en-US" sz="100" dirty="0"/>
              <a:t>Scale</a:t>
            </a:r>
          </a:p>
          <a:p>
            <a:pPr marL="1425575" lvl="1" indent="-342900" defTabSz="896938">
              <a:buFont typeface="Wingdings" panose="05000000000000000000" pitchFamily="2" charset="2"/>
              <a:buChar char="Ø"/>
            </a:pPr>
            <a:r>
              <a:rPr lang="en-US" sz="100" dirty="0"/>
              <a:t>Shift (set to 5 in ECM-9.0)</a:t>
            </a:r>
          </a:p>
          <a:p>
            <a:pPr marL="625475" defTabSz="182880">
              <a:tabLst>
                <a:tab pos="182880" algn="l"/>
              </a:tabLst>
            </a:pPr>
            <a:r>
              <a:rPr lang="en-US" sz="2000" dirty="0"/>
              <a:t>where </a:t>
            </a:r>
            <a:r>
              <a:rPr lang="en-US" sz="2000" b="1" dirty="0"/>
              <a:t>Ref</a:t>
            </a:r>
            <a:r>
              <a:rPr lang="en-US" sz="2000" dirty="0"/>
              <a:t> and </a:t>
            </a:r>
            <a:r>
              <a:rPr lang="en-US" sz="2000" b="1" dirty="0"/>
              <a:t>Pred</a:t>
            </a:r>
            <a:r>
              <a:rPr lang="en-US" sz="2000" dirty="0"/>
              <a:t> stand for reference and predicted samples</a:t>
            </a:r>
          </a:p>
          <a:p>
            <a:pPr marL="625475" defTabSz="182880">
              <a:tabLst>
                <a:tab pos="182880" algn="l"/>
              </a:tabLst>
            </a:pPr>
            <a:endParaRPr lang="en-US" sz="2700" i="1" dirty="0"/>
          </a:p>
          <a:p>
            <a:pPr marL="1425575" lvl="1" indent="-342900" defTabSz="896938">
              <a:buFont typeface="Wingdings" panose="05000000000000000000" pitchFamily="2" charset="2"/>
              <a:buChar char="§"/>
            </a:pPr>
            <a:endParaRPr lang="en-US" sz="100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F4157E-0D88-ABBB-DC43-94FF0391A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0091" y="827026"/>
            <a:ext cx="6559028" cy="484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539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F25E2-E00E-39BB-67FA-980D78C23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ru-RU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B188CA-B3FF-6BDB-353C-CDA886B3FC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736" y="1170390"/>
            <a:ext cx="4155826" cy="367421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A8402E-0B79-C7D7-C104-8B30FA2897F6}"/>
              </a:ext>
            </a:extLst>
          </p:cNvPr>
          <p:cNvSpPr txBox="1"/>
          <p:nvPr/>
        </p:nvSpPr>
        <p:spPr>
          <a:xfrm>
            <a:off x="427055" y="1283677"/>
            <a:ext cx="52552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Extend the set of models applicable to inter-predicted blocks:</a:t>
            </a:r>
          </a:p>
          <a:p>
            <a:r>
              <a:rPr lang="en-US" sz="2000" b="1" dirty="0">
                <a:latin typeface="+mj-lt"/>
              </a:rPr>
              <a:t> </a:t>
            </a:r>
          </a:p>
          <a:p>
            <a:pPr marL="625475" indent="-263525" defTabSz="896938">
              <a:buFont typeface="Wingdings" panose="05000000000000000000" pitchFamily="2" charset="2"/>
              <a:buChar char="ü"/>
            </a:pPr>
            <a:r>
              <a:rPr lang="en-US" sz="2000" dirty="0">
                <a:latin typeface="+mj-lt"/>
              </a:rPr>
              <a:t>In addition to the current 2-parametric LIC model, higher-order models can be used to filter reference blocks to get prediction blocks</a:t>
            </a:r>
          </a:p>
          <a:p>
            <a:pPr marL="625475" indent="-263525" defTabSz="896938">
              <a:buFont typeface="Wingdings" panose="05000000000000000000" pitchFamily="2" charset="2"/>
              <a:buChar char="ü"/>
            </a:pPr>
            <a:endParaRPr lang="en-US" sz="2000" dirty="0">
              <a:latin typeface="+mj-lt"/>
            </a:endParaRPr>
          </a:p>
          <a:p>
            <a:pPr marL="625475" indent="-263525" defTabSz="896938">
              <a:buFont typeface="Wingdings" panose="05000000000000000000" pitchFamily="2" charset="2"/>
              <a:buChar char="ü"/>
            </a:pPr>
            <a:r>
              <a:rPr lang="en-US" sz="2000" dirty="0">
                <a:latin typeface="+mj-lt"/>
              </a:rPr>
              <a:t>Switching between models using </a:t>
            </a:r>
          </a:p>
          <a:p>
            <a:pPr marL="1162050" lvl="1" indent="-342900" defTabSz="896938"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a flag</a:t>
            </a:r>
          </a:p>
          <a:p>
            <a:pPr marL="1162050" lvl="1" indent="-342900" defTabSz="896938">
              <a:buFont typeface="Wingdings" panose="05000000000000000000" pitchFamily="2" charset="2"/>
              <a:buChar char="Ø"/>
            </a:pPr>
            <a:r>
              <a:rPr lang="en-US" sz="2000" dirty="0">
                <a:latin typeface="+mj-lt"/>
              </a:rPr>
              <a:t>TM cost value obtained for a probe (adjacent) line</a:t>
            </a:r>
          </a:p>
        </p:txBody>
      </p:sp>
    </p:spTree>
    <p:extLst>
      <p:ext uri="{BB962C8B-B14F-4D97-AF65-F5344CB8AC3E}">
        <p14:creationId xmlns:p14="http://schemas.microsoft.com/office/powerpoint/2010/main" val="1621133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0C1E9-DA07-640A-A860-F8326E7AB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Multiparametric Reference Filtering</a:t>
            </a:r>
            <a:endParaRPr lang="ru-R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7B78A9-89B6-2F53-E564-EC5E0046B805}"/>
              </a:ext>
            </a:extLst>
          </p:cNvPr>
          <p:cNvSpPr/>
          <p:nvPr/>
        </p:nvSpPr>
        <p:spPr>
          <a:xfrm>
            <a:off x="2226590" y="2313122"/>
            <a:ext cx="2438400" cy="111587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L-Shape 4">
            <a:extLst>
              <a:ext uri="{FF2B5EF4-FFF2-40B4-BE49-F238E27FC236}">
                <a16:creationId xmlns:a16="http://schemas.microsoft.com/office/drawing/2014/main" id="{28985C44-5149-3036-072D-22EF18C6A617}"/>
              </a:ext>
            </a:extLst>
          </p:cNvPr>
          <p:cNvSpPr/>
          <p:nvPr/>
        </p:nvSpPr>
        <p:spPr>
          <a:xfrm flipV="1">
            <a:off x="1270860" y="1409054"/>
            <a:ext cx="3394129" cy="2019946"/>
          </a:xfrm>
          <a:prstGeom prst="corner">
            <a:avLst>
              <a:gd name="adj1" fmla="val 33950"/>
              <a:gd name="adj2" fmla="val 37991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EBDE6C05-9C21-3187-AA58-6E8F4A0EE8D1}"/>
              </a:ext>
            </a:extLst>
          </p:cNvPr>
          <p:cNvSpPr/>
          <p:nvPr/>
        </p:nvSpPr>
        <p:spPr>
          <a:xfrm flipV="1">
            <a:off x="2035444" y="2099575"/>
            <a:ext cx="2629546" cy="1329424"/>
          </a:xfrm>
          <a:prstGeom prst="corner">
            <a:avLst>
              <a:gd name="adj1" fmla="val 16673"/>
              <a:gd name="adj2" fmla="val 14439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ADB67C-9E50-BF5F-47D8-4C1E8970CA6E}"/>
              </a:ext>
            </a:extLst>
          </p:cNvPr>
          <p:cNvSpPr/>
          <p:nvPr/>
        </p:nvSpPr>
        <p:spPr>
          <a:xfrm>
            <a:off x="2226590" y="1425399"/>
            <a:ext cx="2412084" cy="6405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BA0ECD-74A8-7DC1-4B83-22003D27631E}"/>
              </a:ext>
            </a:extLst>
          </p:cNvPr>
          <p:cNvSpPr/>
          <p:nvPr/>
        </p:nvSpPr>
        <p:spPr>
          <a:xfrm rot="16200000">
            <a:off x="1107767" y="2495279"/>
            <a:ext cx="1095214" cy="7309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7C8A26-F8DB-1842-6E96-BDCC4B407E77}"/>
              </a:ext>
            </a:extLst>
          </p:cNvPr>
          <p:cNvSpPr/>
          <p:nvPr/>
        </p:nvSpPr>
        <p:spPr>
          <a:xfrm rot="16200000">
            <a:off x="1583411" y="2796152"/>
            <a:ext cx="1095214" cy="14981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4A278E-EF9B-4632-5CC8-5DCD1DB29F55}"/>
              </a:ext>
            </a:extLst>
          </p:cNvPr>
          <p:cNvSpPr/>
          <p:nvPr/>
        </p:nvSpPr>
        <p:spPr>
          <a:xfrm>
            <a:off x="2220520" y="2118624"/>
            <a:ext cx="2412084" cy="1833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936B1C-1C7E-4412-8A66-824B2FFC3793}"/>
              </a:ext>
            </a:extLst>
          </p:cNvPr>
          <p:cNvSpPr/>
          <p:nvPr/>
        </p:nvSpPr>
        <p:spPr>
          <a:xfrm rot="16200000">
            <a:off x="840907" y="3719227"/>
            <a:ext cx="455455" cy="7309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33AE19-4D11-9CB3-5F80-B02E7962651C}"/>
              </a:ext>
            </a:extLst>
          </p:cNvPr>
          <p:cNvSpPr txBox="1"/>
          <p:nvPr/>
        </p:nvSpPr>
        <p:spPr>
          <a:xfrm>
            <a:off x="1485900" y="3934503"/>
            <a:ext cx="2844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 samples template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51B9A9-24B7-97EE-633A-B3273655D5BC}"/>
              </a:ext>
            </a:extLst>
          </p:cNvPr>
          <p:cNvSpPr txBox="1"/>
          <p:nvPr/>
        </p:nvSpPr>
        <p:spPr>
          <a:xfrm>
            <a:off x="1485900" y="4507085"/>
            <a:ext cx="2456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Probe samples template</a:t>
            </a:r>
            <a:endParaRPr lang="ru-RU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1EFA70E-023D-52AB-B10C-765FBB0B76E8}"/>
              </a:ext>
            </a:extLst>
          </p:cNvPr>
          <p:cNvSpPr/>
          <p:nvPr/>
        </p:nvSpPr>
        <p:spPr>
          <a:xfrm rot="16200000">
            <a:off x="883970" y="4326299"/>
            <a:ext cx="369333" cy="7309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3002171-EB8E-6223-FE01-0A0178066DB6}"/>
              </a:ext>
            </a:extLst>
          </p:cNvPr>
          <p:cNvSpPr/>
          <p:nvPr/>
        </p:nvSpPr>
        <p:spPr>
          <a:xfrm>
            <a:off x="703184" y="5152130"/>
            <a:ext cx="730901" cy="3693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D88D4E-FA78-A3A1-D4E8-A0F8CC0397D8}"/>
              </a:ext>
            </a:extLst>
          </p:cNvPr>
          <p:cNvSpPr txBox="1"/>
          <p:nvPr/>
        </p:nvSpPr>
        <p:spPr>
          <a:xfrm>
            <a:off x="1485900" y="5152130"/>
            <a:ext cx="344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Reference samples corresponding to the current block</a:t>
            </a:r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98BE7E-670A-E00A-AC45-F9494084376B}"/>
              </a:ext>
            </a:extLst>
          </p:cNvPr>
          <p:cNvSpPr txBox="1"/>
          <p:nvPr/>
        </p:nvSpPr>
        <p:spPr>
          <a:xfrm>
            <a:off x="2191791" y="941193"/>
            <a:ext cx="1735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 frame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803DF9-B77D-181A-181D-B727877997DC}"/>
              </a:ext>
            </a:extLst>
          </p:cNvPr>
          <p:cNvSpPr txBox="1"/>
          <p:nvPr/>
        </p:nvSpPr>
        <p:spPr>
          <a:xfrm>
            <a:off x="9178976" y="941193"/>
            <a:ext cx="1508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Current frame</a:t>
            </a:r>
            <a:endParaRPr lang="ru-RU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260D1B7-ED6D-D700-64F0-CB5CF5BC2275}"/>
              </a:ext>
            </a:extLst>
          </p:cNvPr>
          <p:cNvSpPr/>
          <p:nvPr/>
        </p:nvSpPr>
        <p:spPr>
          <a:xfrm>
            <a:off x="9130309" y="2324222"/>
            <a:ext cx="2438400" cy="111587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Current block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L-Shape 20">
            <a:extLst>
              <a:ext uri="{FF2B5EF4-FFF2-40B4-BE49-F238E27FC236}">
                <a16:creationId xmlns:a16="http://schemas.microsoft.com/office/drawing/2014/main" id="{EE836CFE-923A-442F-2789-B5519E190907}"/>
              </a:ext>
            </a:extLst>
          </p:cNvPr>
          <p:cNvSpPr/>
          <p:nvPr/>
        </p:nvSpPr>
        <p:spPr>
          <a:xfrm flipV="1">
            <a:off x="8165054" y="1425399"/>
            <a:ext cx="3394129" cy="2003600"/>
          </a:xfrm>
          <a:prstGeom prst="corner">
            <a:avLst>
              <a:gd name="adj1" fmla="val 43675"/>
              <a:gd name="adj2" fmla="val 46766"/>
            </a:avLst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9AC8431-FC0D-DCAE-F48A-D4FA1A36FE9B}"/>
              </a:ext>
            </a:extLst>
          </p:cNvPr>
          <p:cNvSpPr/>
          <p:nvPr/>
        </p:nvSpPr>
        <p:spPr>
          <a:xfrm rot="16200000">
            <a:off x="8164882" y="3753717"/>
            <a:ext cx="369333" cy="7309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C801C2-8428-2B28-48F1-42CC8C22ACD9}"/>
              </a:ext>
            </a:extLst>
          </p:cNvPr>
          <p:cNvSpPr txBox="1"/>
          <p:nvPr/>
        </p:nvSpPr>
        <p:spPr>
          <a:xfrm>
            <a:off x="8865870" y="3934503"/>
            <a:ext cx="2766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Reference samples of the current block</a:t>
            </a:r>
            <a:endParaRPr lang="ru-RU" dirty="0"/>
          </a:p>
        </p:txBody>
      </p:sp>
      <p:sp>
        <p:nvSpPr>
          <p:cNvPr id="27" name="Arrow: Bent 26">
            <a:extLst>
              <a:ext uri="{FF2B5EF4-FFF2-40B4-BE49-F238E27FC236}">
                <a16:creationId xmlns:a16="http://schemas.microsoft.com/office/drawing/2014/main" id="{DDD34E92-D317-2EF2-EA68-4104DD2CD177}"/>
              </a:ext>
            </a:extLst>
          </p:cNvPr>
          <p:cNvSpPr/>
          <p:nvPr/>
        </p:nvSpPr>
        <p:spPr>
          <a:xfrm rot="5400000">
            <a:off x="4723854" y="1500538"/>
            <a:ext cx="1607381" cy="1713992"/>
          </a:xfrm>
          <a:prstGeom prst="bentArrow">
            <a:avLst>
              <a:gd name="adj1" fmla="val 21966"/>
              <a:gd name="adj2" fmla="val 26612"/>
              <a:gd name="adj3" fmla="val 31258"/>
              <a:gd name="adj4" fmla="val 47163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Arrow: Bent 27">
            <a:extLst>
              <a:ext uri="{FF2B5EF4-FFF2-40B4-BE49-F238E27FC236}">
                <a16:creationId xmlns:a16="http://schemas.microsoft.com/office/drawing/2014/main" id="{8D162CB4-98FE-C09C-DE97-AB2B09EB0735}"/>
              </a:ext>
            </a:extLst>
          </p:cNvPr>
          <p:cNvSpPr/>
          <p:nvPr/>
        </p:nvSpPr>
        <p:spPr>
          <a:xfrm rot="16200000" flipH="1">
            <a:off x="6487887" y="1500539"/>
            <a:ext cx="1607381" cy="1713992"/>
          </a:xfrm>
          <a:prstGeom prst="bentArrow">
            <a:avLst>
              <a:gd name="adj1" fmla="val 21966"/>
              <a:gd name="adj2" fmla="val 26612"/>
              <a:gd name="adj3" fmla="val 31258"/>
              <a:gd name="adj4" fmla="val 47163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F5F12DC-A41D-57BA-2776-0CA6BD258DAD}"/>
              </a:ext>
            </a:extLst>
          </p:cNvPr>
          <p:cNvSpPr/>
          <p:nvPr/>
        </p:nvSpPr>
        <p:spPr>
          <a:xfrm>
            <a:off x="5321243" y="3206555"/>
            <a:ext cx="2265680" cy="980440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Coefficients calculation</a:t>
            </a:r>
            <a:endParaRPr lang="ru-RU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196F1C8-3030-D2E8-E250-9CDF70BB925C}"/>
              </a:ext>
            </a:extLst>
          </p:cNvPr>
          <p:cNvCxnSpPr>
            <a:cxnSpLocks/>
            <a:stCxn id="29" idx="2"/>
          </p:cNvCxnSpPr>
          <p:nvPr/>
        </p:nvCxnSpPr>
        <p:spPr>
          <a:xfrm>
            <a:off x="6454083" y="4186995"/>
            <a:ext cx="0" cy="47644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D8D27041-4677-154A-7571-EC6245AC7AC8}"/>
              </a:ext>
            </a:extLst>
          </p:cNvPr>
          <p:cNvSpPr txBox="1"/>
          <p:nvPr/>
        </p:nvSpPr>
        <p:spPr>
          <a:xfrm>
            <a:off x="5494114" y="4663440"/>
            <a:ext cx="1855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Set of coefficients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6076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6B3AA-7935-748D-BD58-2142E53B7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  <a:endParaRPr lang="ru-RU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30440F0-9CCD-4616-8CDD-454770FA88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932298"/>
              </p:ext>
            </p:extLst>
          </p:nvPr>
        </p:nvGraphicFramePr>
        <p:xfrm>
          <a:off x="474365" y="1507994"/>
          <a:ext cx="5278314" cy="2662077"/>
        </p:xfrm>
        <a:graphic>
          <a:graphicData uri="http://schemas.openxmlformats.org/drawingml/2006/table">
            <a:tbl>
              <a:tblPr/>
              <a:tblGrid>
                <a:gridCol w="977622">
                  <a:extLst>
                    <a:ext uri="{9D8B030D-6E8A-4147-A177-3AD203B41FA5}">
                      <a16:colId xmlns:a16="http://schemas.microsoft.com/office/drawing/2014/main" val="1159785503"/>
                    </a:ext>
                  </a:extLst>
                </a:gridCol>
                <a:gridCol w="1095270">
                  <a:extLst>
                    <a:ext uri="{9D8B030D-6E8A-4147-A177-3AD203B41FA5}">
                      <a16:colId xmlns:a16="http://schemas.microsoft.com/office/drawing/2014/main" val="3923730272"/>
                    </a:ext>
                  </a:extLst>
                </a:gridCol>
                <a:gridCol w="834013">
                  <a:extLst>
                    <a:ext uri="{9D8B030D-6E8A-4147-A177-3AD203B41FA5}">
                      <a16:colId xmlns:a16="http://schemas.microsoft.com/office/drawing/2014/main" val="4291302852"/>
                    </a:ext>
                  </a:extLst>
                </a:gridCol>
                <a:gridCol w="968313">
                  <a:extLst>
                    <a:ext uri="{9D8B030D-6E8A-4147-A177-3AD203B41FA5}">
                      <a16:colId xmlns:a16="http://schemas.microsoft.com/office/drawing/2014/main" val="2032829865"/>
                    </a:ext>
                  </a:extLst>
                </a:gridCol>
                <a:gridCol w="701548">
                  <a:extLst>
                    <a:ext uri="{9D8B030D-6E8A-4147-A177-3AD203B41FA5}">
                      <a16:colId xmlns:a16="http://schemas.microsoft.com/office/drawing/2014/main" val="3658920754"/>
                    </a:ext>
                  </a:extLst>
                </a:gridCol>
                <a:gridCol w="701548">
                  <a:extLst>
                    <a:ext uri="{9D8B030D-6E8A-4147-A177-3AD203B41FA5}">
                      <a16:colId xmlns:a16="http://schemas.microsoft.com/office/drawing/2014/main" val="556098138"/>
                    </a:ext>
                  </a:extLst>
                </a:gridCol>
              </a:tblGrid>
              <a:tr h="242007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894311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ECM-9.0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2593725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219714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*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1456984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-0.14%*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438753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64398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0889468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6565847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61047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981411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796855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479F61A-6513-A6F8-FF91-EF0EBDE2C9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89915"/>
              </p:ext>
            </p:extLst>
          </p:nvPr>
        </p:nvGraphicFramePr>
        <p:xfrm>
          <a:off x="6095999" y="1507994"/>
          <a:ext cx="5138055" cy="2662077"/>
        </p:xfrm>
        <a:graphic>
          <a:graphicData uri="http://schemas.openxmlformats.org/drawingml/2006/table">
            <a:tbl>
              <a:tblPr/>
              <a:tblGrid>
                <a:gridCol w="1098621">
                  <a:extLst>
                    <a:ext uri="{9D8B030D-6E8A-4147-A177-3AD203B41FA5}">
                      <a16:colId xmlns:a16="http://schemas.microsoft.com/office/drawing/2014/main" val="3446501421"/>
                    </a:ext>
                  </a:extLst>
                </a:gridCol>
                <a:gridCol w="1019907">
                  <a:extLst>
                    <a:ext uri="{9D8B030D-6E8A-4147-A177-3AD203B41FA5}">
                      <a16:colId xmlns:a16="http://schemas.microsoft.com/office/drawing/2014/main" val="3345540138"/>
                    </a:ext>
                  </a:extLst>
                </a:gridCol>
                <a:gridCol w="970809">
                  <a:extLst>
                    <a:ext uri="{9D8B030D-6E8A-4147-A177-3AD203B41FA5}">
                      <a16:colId xmlns:a16="http://schemas.microsoft.com/office/drawing/2014/main" val="2542991930"/>
                    </a:ext>
                  </a:extLst>
                </a:gridCol>
                <a:gridCol w="682906">
                  <a:extLst>
                    <a:ext uri="{9D8B030D-6E8A-4147-A177-3AD203B41FA5}">
                      <a16:colId xmlns:a16="http://schemas.microsoft.com/office/drawing/2014/main" val="2437194356"/>
                    </a:ext>
                  </a:extLst>
                </a:gridCol>
                <a:gridCol w="682906">
                  <a:extLst>
                    <a:ext uri="{9D8B030D-6E8A-4147-A177-3AD203B41FA5}">
                      <a16:colId xmlns:a16="http://schemas.microsoft.com/office/drawing/2014/main" val="2691916841"/>
                    </a:ext>
                  </a:extLst>
                </a:gridCol>
                <a:gridCol w="682906">
                  <a:extLst>
                    <a:ext uri="{9D8B030D-6E8A-4147-A177-3AD203B41FA5}">
                      <a16:colId xmlns:a16="http://schemas.microsoft.com/office/drawing/2014/main" val="3437291762"/>
                    </a:ext>
                  </a:extLst>
                </a:gridCol>
              </a:tblGrid>
              <a:tr h="242007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6587228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ECM-9.0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2866040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336308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230549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7492048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857753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*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6585061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283302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698388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867448"/>
                  </a:ext>
                </a:extLst>
              </a:tr>
              <a:tr h="2420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73549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51CAF94-8F35-6463-8EC9-106BD9D613B8}"/>
              </a:ext>
            </a:extLst>
          </p:cNvPr>
          <p:cNvSpPr txBox="1"/>
          <p:nvPr/>
        </p:nvSpPr>
        <p:spPr>
          <a:xfrm>
            <a:off x="221064" y="4720213"/>
            <a:ext cx="11208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+mj-lt"/>
              </a:rPr>
              <a:t>* - </a:t>
            </a:r>
            <a:r>
              <a:rPr lang="en-US" sz="2000" i="1" dirty="0">
                <a:latin typeface="+mj-lt"/>
              </a:rPr>
              <a:t>Missing rate points are taken from </a:t>
            </a:r>
            <a:r>
              <a:rPr lang="en-US" sz="2000" i="1">
                <a:latin typeface="+mj-lt"/>
              </a:rPr>
              <a:t>the ECM-9.0 </a:t>
            </a:r>
            <a:r>
              <a:rPr lang="en-US" sz="2000" i="1" dirty="0">
                <a:latin typeface="+mj-lt"/>
              </a:rPr>
              <a:t>anchor</a:t>
            </a:r>
          </a:p>
          <a:p>
            <a:r>
              <a:rPr lang="en-US" sz="2000" b="1" dirty="0">
                <a:latin typeface="+mj-lt"/>
              </a:rPr>
              <a:t> </a:t>
            </a:r>
          </a:p>
          <a:p>
            <a:pPr marL="625475" indent="-263525" defTabSz="896938">
              <a:buFont typeface="Wingdings" panose="05000000000000000000" pitchFamily="2" charset="2"/>
              <a:buChar char="ü"/>
            </a:pP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3111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0D66B-6AE9-D321-633A-2CC0DFCDD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E7EB56-BD20-ECD3-37CC-E4C32902A535}"/>
              </a:ext>
            </a:extLst>
          </p:cNvPr>
          <p:cNvSpPr txBox="1"/>
          <p:nvPr/>
        </p:nvSpPr>
        <p:spPr>
          <a:xfrm>
            <a:off x="472078" y="1062314"/>
            <a:ext cx="113198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2000" b="1" dirty="0">
                <a:latin typeface="+mj-lt"/>
                <a:ea typeface="+mj-ea"/>
                <a:cs typeface="+mj-cs"/>
              </a:rPr>
              <a:t>We recommend this proposal for studying in the next round of EE2</a:t>
            </a:r>
            <a:endParaRPr lang="en-US" sz="2000" b="1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50970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E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33A8CE7-AE21-46E1-8CE0-8B91698A0AC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5000"/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B06BFCBF-0CAC-408F-9257-D058ADBEB2A0}"/>
              </a:ext>
            </a:extLst>
          </p:cNvPr>
          <p:cNvSpPr txBox="1">
            <a:spLocks/>
          </p:cNvSpPr>
          <p:nvPr/>
        </p:nvSpPr>
        <p:spPr>
          <a:xfrm>
            <a:off x="1066800" y="2648040"/>
            <a:ext cx="10058400" cy="165417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Verdana" panose="020B0604030504040204" pitchFamily="34" charset="0"/>
              <a:buChar char=" "/>
              <a:defRPr sz="25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Verdana" panose="020B0604030504040204" pitchFamily="34" charset="0"/>
              <a:buChar char=" 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Verdana" panose="020B0604030504040204" pitchFamily="34" charset="0"/>
              <a:buChar char=" 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buFont typeface="Verdana" panose="020B0604030504040204" pitchFamily="34" charset="0"/>
              <a:buChar char=" "/>
              <a:tabLst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Verdana" panose="020B0604030504040204" pitchFamily="34" charset="0"/>
              <a:buChar char=" 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6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59220496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77D04168854549A4D0F8C5D0E25A11" ma:contentTypeVersion="12" ma:contentTypeDescription="Create a new document." ma:contentTypeScope="" ma:versionID="07af6d0f38d32951d5b87965d53964ae">
  <xsd:schema xmlns:xsd="http://www.w3.org/2001/XMLSchema" xmlns:xs="http://www.w3.org/2001/XMLSchema" xmlns:p="http://schemas.microsoft.com/office/2006/metadata/properties" xmlns:ns2="be467f80-c577-4bd0-b5f3-51bcd09abed9" xmlns:ns3="4a0cd0fb-af0b-4886-a4d2-de06ff61ae3f" targetNamespace="http://schemas.microsoft.com/office/2006/metadata/properties" ma:root="true" ma:fieldsID="dfc71469a9cace9b67a960d04ed37c48" ns2:_="" ns3:_="">
    <xsd:import namespace="be467f80-c577-4bd0-b5f3-51bcd09abed9"/>
    <xsd:import namespace="4a0cd0fb-af0b-4886-a4d2-de06ff61a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467f80-c577-4bd0-b5f3-51bcd09abe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0cd0fb-af0b-4886-a4d2-de06ff61ae3f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13AA5D-A7BF-4252-976D-45AAA103E536}">
  <ds:schemaRefs>
    <ds:schemaRef ds:uri="http://purl.org/dc/elements/1.1/"/>
    <ds:schemaRef ds:uri="http://schemas.openxmlformats.org/package/2006/metadata/core-properties"/>
    <ds:schemaRef ds:uri="be467f80-c577-4bd0-b5f3-51bcd09abed9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4a0cd0fb-af0b-4886-a4d2-de06ff61ae3f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9B7B3EA7-AFE0-467A-99B2-4656C6C70AC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185B9B-626E-4B36-BB83-04A7179C08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467f80-c577-4bd0-b5f3-51bcd09abed9"/>
    <ds:schemaRef ds:uri="4a0cd0fb-af0b-4886-a4d2-de06ff61ae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3918</TotalTime>
  <Words>441</Words>
  <Application>Microsoft Office PowerPoint</Application>
  <PresentationFormat>Widescreen</PresentationFormat>
  <Paragraphs>153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Calibri Light</vt:lpstr>
      <vt:lpstr>Calibri Light (Headings)</vt:lpstr>
      <vt:lpstr>Verdana</vt:lpstr>
      <vt:lpstr>Wingdings</vt:lpstr>
      <vt:lpstr>Custom Design</vt:lpstr>
      <vt:lpstr>6_Custom Design</vt:lpstr>
      <vt:lpstr>2_Custom Design</vt:lpstr>
      <vt:lpstr>JVET-AE0140  LIC extensions</vt:lpstr>
      <vt:lpstr>Background</vt:lpstr>
      <vt:lpstr>Proposal</vt:lpstr>
      <vt:lpstr>Multiparametric Reference Filtering</vt:lpstr>
      <vt:lpstr>Experimental results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Alexey Filippov</dc:creator>
  <cp:lastModifiedBy>Alexey Filippov</cp:lastModifiedBy>
  <cp:revision>253</cp:revision>
  <dcterms:modified xsi:type="dcterms:W3CDTF">2023-07-13T09:55:52Z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0x0101003677D04168854549A4D0F8C5D0E25A11</vt:lpwstr>
  </property>
</Properties>
</file>