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91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A46A-81EF-41AC-B942-E8662D30ABBD}" v="31" dt="2023-01-18T13:55:23.187"/>
    <p1510:client id="{FC13322B-7E8F-59AC-BC38-69E49A011E43}" v="707" dt="2023-01-18T08:29:2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7/12/2023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JVET-AE0138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Non-EE2: Reference Sample Interpolation for Intra Prediction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Gagan Rath, Fabrice Le Léannec, Fabrice Urban, Fabien </a:t>
            </a:r>
            <a:r>
              <a:rPr lang="fr-FR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Racapé</a:t>
            </a:r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Thierry Dumas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00" y="500419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Reference sample interpolation in ECM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/>
              <p:nvPr/>
            </p:nvSpPr>
            <p:spPr>
              <a:xfrm>
                <a:off x="1692102" y="4432372"/>
                <a:ext cx="319831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prediction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direction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has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integer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slope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:</m:t>
                      </m:r>
                    </m:oMath>
                  </m:oMathPara>
                </a14:m>
                <a:endParaRPr lang="fr-FR" sz="1400" b="0" i="0" dirty="0">
                  <a:solidFill>
                    <a:srgbClr val="00B0F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copy</m:t>
                      </m:r>
                      <m: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ref</m:t>
                      </m:r>
                      <m: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sample</m:t>
                      </m:r>
                      <m:r>
                        <a:rPr lang="fr-FR" sz="20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102" y="4432372"/>
                <a:ext cx="3198311" cy="615553"/>
              </a:xfrm>
              <a:prstGeom prst="rect">
                <a:avLst/>
              </a:prstGeom>
              <a:blipFill>
                <a:blip r:embed="rId2"/>
                <a:stretch>
                  <a:fillRect b="-108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61FE8F4-D463-F95A-22EE-C84C8988120F}"/>
                  </a:ext>
                </a:extLst>
              </p:cNvPr>
              <p:cNvSpPr txBox="1"/>
              <p:nvPr/>
            </p:nvSpPr>
            <p:spPr>
              <a:xfrm>
                <a:off x="1692102" y="5270747"/>
                <a:ext cx="2020168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lang="fr-FR" sz="10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) = P2;</a:t>
                </a:r>
              </a:p>
              <a:p>
                <a:pPr>
                  <a:spcAft>
                    <a:spcPts val="600"/>
                  </a:spcAft>
                </a:pP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P2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refMain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[</m:t>
                    </m:r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x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deltaInt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+1],</m:t>
                    </m:r>
                  </m:oMath>
                </a14:m>
                <a:endParaRPr lang="fr-FR" sz="1000" dirty="0">
                  <a:solidFill>
                    <a:srgbClr val="000000"/>
                  </a:solidFill>
                  <a:latin typeface="Cascadia Mono" panose="020B06090200000200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61FE8F4-D463-F95A-22EE-C84C89881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102" y="5270747"/>
                <a:ext cx="2020168" cy="477054"/>
              </a:xfrm>
              <a:prstGeom prst="rect">
                <a:avLst/>
              </a:prstGeom>
              <a:blipFill>
                <a:blip r:embed="rId3"/>
                <a:stretch>
                  <a:fillRect b="-51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601C48BC-BEF1-C68C-3A1C-A03FF3F984F0}"/>
              </a:ext>
            </a:extLst>
          </p:cNvPr>
          <p:cNvSpPr txBox="1"/>
          <p:nvPr/>
        </p:nvSpPr>
        <p:spPr>
          <a:xfrm>
            <a:off x="6233131" y="5278441"/>
            <a:ext cx="591059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= Clip(P0*f[0]+P1*f[1]+P2*f[2]+P3*f[3]+P4*f[4]+P5*f[5] + 128) &gt;&gt; 8);</a:t>
            </a:r>
            <a:r>
              <a:rPr lang="en-US" sz="10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fr-FR" sz="1000" dirty="0" err="1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cubic</a:t>
            </a:r>
            <a:r>
              <a:rPr lang="fr-FR" sz="1000" dirty="0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filter</a:t>
            </a:r>
            <a:r>
              <a:rPr lang="fr-FR" sz="1000" dirty="0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fr-FR" sz="1000" i="1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interpolationFlag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false, 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fr-FR" sz="1000" dirty="0">
                <a:solidFill>
                  <a:srgbClr val="0070C0"/>
                </a:solidFill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fr-FR" sz="1000" dirty="0" err="1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smoothing</a:t>
            </a:r>
            <a:r>
              <a:rPr lang="fr-FR" sz="1000" dirty="0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filter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f[n] = F(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deltaFrac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n)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i="1" dirty="0" err="1">
                <a:solidFill>
                  <a:srgbClr val="0070C0"/>
                </a:solidFill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interpolationFlag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indicates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if the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ref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samples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needed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filtering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3" name="Picture 12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01FC738C-B231-B772-6CBA-84A982F4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256" y="1002562"/>
            <a:ext cx="5260342" cy="31931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05E4AB4-4B74-A2AB-1E16-84E8D00C4F99}"/>
                  </a:ext>
                </a:extLst>
              </p:cNvPr>
              <p:cNvSpPr txBox="1"/>
              <p:nvPr/>
            </p:nvSpPr>
            <p:spPr>
              <a:xfrm>
                <a:off x="7738635" y="4432372"/>
                <a:ext cx="4079963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40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p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rediction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direction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does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NOT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have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integer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slope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fr-FR" sz="1400" b="0" dirty="0">
                    <a:solidFill>
                      <a:srgbClr val="00B0F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</a:p>
              <a:p>
                <a:r>
                  <a:rPr lang="fr-FR" sz="2000" dirty="0">
                    <a:solidFill>
                      <a:srgbClr val="00B0F0"/>
                    </a:solidFill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interpolate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05E4AB4-4B74-A2AB-1E16-84E8D00C4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635" y="4432372"/>
                <a:ext cx="4079963" cy="615553"/>
              </a:xfrm>
              <a:prstGeom prst="rect">
                <a:avLst/>
              </a:prstGeom>
              <a:blipFill>
                <a:blip r:embed="rId5"/>
                <a:stretch>
                  <a:fillRect l="-1493" b="-168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84A2A8BA-B8D4-8946-A664-04B14A11A2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200" y="1344545"/>
            <a:ext cx="4649849" cy="282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3C71D-673E-2613-D1F4-074EE3A79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A05BAC-556C-3F11-26D2-D0DB65000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7908C7-7E98-BD0D-D414-507D033E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2D27E9-D11D-226B-4DAD-4ACD9F1F5E54}"/>
              </a:ext>
            </a:extLst>
          </p:cNvPr>
          <p:cNvSpPr txBox="1"/>
          <p:nvPr/>
        </p:nvSpPr>
        <p:spPr>
          <a:xfrm>
            <a:off x="2486647" y="429512"/>
            <a:ext cx="6317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Proposed 4-tap interpolation</a:t>
            </a:r>
            <a:endParaRPr lang="fr-FR" sz="2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0F30C501-3AA4-D574-6A6D-03E374641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714" y="1016630"/>
            <a:ext cx="5007919" cy="30398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6EDAC-8FCA-4422-6BA6-333EF4EC93A1}"/>
                  </a:ext>
                </a:extLst>
              </p:cNvPr>
              <p:cNvSpPr txBox="1"/>
              <p:nvPr/>
            </p:nvSpPr>
            <p:spPr>
              <a:xfrm>
                <a:off x="6361509" y="1887287"/>
                <a:ext cx="5435168" cy="214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9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lang="fr-FR" sz="12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) = Clip(P1+(((</a:t>
                </a:r>
                <a:r>
                  <a:rPr lang="fr-FR" sz="12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deltaFrac</a:t>
                </a: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 &lt;&lt; shift)*(P2-P1) + </a:t>
                </a:r>
              </a:p>
              <a:p>
                <a:pPr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Q * (P1 + P2 – P0 – P3) + 128) &gt;&gt; 8));</a:t>
                </a:r>
                <a:r>
                  <a:rPr lang="en-US" sz="1200" dirty="0">
                    <a:solidFill>
                      <a:srgbClr val="000000"/>
                    </a:solidFill>
                    <a:effectLst/>
                    <a:latin typeface="Cascadia Mono" panose="020B0609020000020004" pitchFamily="49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Q</a:t>
                </a:r>
                <a14:m>
                  <m:oMath xmlns:m="http://schemas.openxmlformats.org/officeDocument/2006/math">
                    <m:r>
                      <a:rPr lang="en-US" sz="1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 = 0</m:t>
                    </m:r>
                  </m:oMath>
                </a14:m>
                <a:r>
                  <a:rPr lang="en-US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abs</m:t>
                    </m:r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P</m:t>
                    </m:r>
                    <m:sSup>
                      <m:sSupPr>
                        <m:ctrlPr>
                          <a:rPr lang="fr-FR" sz="12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e>
                      <m:sup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P</m:t>
                    </m:r>
                    <m:sSup>
                      <m:sSupPr>
                        <m:ctrlPr>
                          <a:rPr lang="fr-FR" sz="12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  <m:sup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)</m:t>
                    </m:r>
                    <m:r>
                      <a:rPr lang="en-US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&lt;= </m:t>
                    </m:r>
                    <m:r>
                      <a:rPr lang="en-US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𝑇h</m:t>
                    </m:r>
                  </m:oMath>
                </a14:m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</a:t>
                </a:r>
                <a:r>
                  <a:rPr lang="en-US" sz="12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else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   = </a:t>
                </a:r>
                <a:r>
                  <a:rPr lang="en-US" sz="1200" dirty="0">
                    <a:latin typeface="Times New Roman" panose="02020603050405020304" pitchFamily="18" charset="0"/>
                  </a:rPr>
                  <a:t>(</a:t>
                </a:r>
                <a:r>
                  <a:rPr lang="en-US" sz="1200" dirty="0" err="1">
                    <a:latin typeface="Times New Roman" panose="02020603050405020304" pitchFamily="18" charset="0"/>
                  </a:rPr>
                  <a:t>deltaFrac</a:t>
                </a:r>
                <a:r>
                  <a:rPr lang="en-US" sz="1200" dirty="0">
                    <a:latin typeface="Times New Roman" panose="02020603050405020304" pitchFamily="18" charset="0"/>
                  </a:rPr>
                  <a:t>*(32-deltaFrac) + 4) &gt;&gt; 3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for (1/32) sampling resolution</a:t>
                </a:r>
                <a:r>
                  <a:rPr lang="en-US" sz="12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</a:rPr>
                  <a:t>, or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latin typeface="Times New Roman" panose="02020603050405020304" pitchFamily="18" charset="0"/>
                  </a:rPr>
                  <a:t>   	= (</a:t>
                </a:r>
                <a:r>
                  <a:rPr lang="en-US" sz="1200" dirty="0" err="1">
                    <a:latin typeface="Times New Roman" panose="02020603050405020304" pitchFamily="18" charset="0"/>
                  </a:rPr>
                  <a:t>deltaFrac</a:t>
                </a:r>
                <a:r>
                  <a:rPr lang="en-US" sz="1200" dirty="0">
                    <a:latin typeface="Times New Roman" panose="02020603050405020304" pitchFamily="18" charset="0"/>
                  </a:rPr>
                  <a:t>*(64-deltaFrac) + 16) &gt;&gt; 5	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for (1/64) sampling resolution,</a:t>
                </a:r>
                <a:endParaRPr lang="fr-FR" sz="9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11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6EDAC-8FCA-4422-6BA6-333EF4EC9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509" y="1887287"/>
                <a:ext cx="5435168" cy="2144177"/>
              </a:xfrm>
              <a:prstGeom prst="rect">
                <a:avLst/>
              </a:prstGeom>
              <a:blipFill>
                <a:blip r:embed="rId3"/>
                <a:stretch>
                  <a:fillRect l="-1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51EAA6FE-0FC4-65BC-E68B-655407633ADD}"/>
              </a:ext>
            </a:extLst>
          </p:cNvPr>
          <p:cNvSpPr txBox="1"/>
          <p:nvPr/>
        </p:nvSpPr>
        <p:spPr>
          <a:xfrm>
            <a:off x="6579222" y="3898624"/>
            <a:ext cx="6097554" cy="979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fr-FR" sz="1200" dirty="0">
                <a:latin typeface="Times New Roman" panose="02020603050405020304" pitchFamily="18" charset="0"/>
              </a:rPr>
              <a:t>P1’ = (P0 + 2*P1+P2) &gt;&gt; 2,     P2’ = (P1 + 2*P2 + P3) &gt;&gt; 2</a:t>
            </a: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en-US" sz="1200" dirty="0">
                <a:latin typeface="Times New Roman" panose="02020603050405020304" pitchFamily="18" charset="0"/>
              </a:rPr>
              <a:t>shift = 3 for  (1/32) sampling resolution, or</a:t>
            </a: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en-US" sz="1200" dirty="0">
                <a:latin typeface="Times New Roman" panose="02020603050405020304" pitchFamily="18" charset="0"/>
              </a:rPr>
              <a:t>	 =  2 for (1/64) sampling resolution</a:t>
            </a:r>
            <a:endParaRPr lang="fr-FR" sz="12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C44D05-565F-1E77-56D3-9290678A779B}"/>
                  </a:ext>
                </a:extLst>
              </p:cNvPr>
              <p:cNvSpPr txBox="1"/>
              <p:nvPr/>
            </p:nvSpPr>
            <p:spPr>
              <a:xfrm>
                <a:off x="887473" y="5368491"/>
                <a:ext cx="634015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Apply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when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DIMD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TIMD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TMRL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ISP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Wide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Angle</m:t>
                      </m:r>
                    </m:oMath>
                  </m:oMathPara>
                </a14:m>
                <a:endParaRPr lang="fr-FR" sz="1800" dirty="0">
                  <a:solidFill>
                    <a:srgbClr val="00B0F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C44D05-565F-1E77-56D3-9290678A7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473" y="5368491"/>
                <a:ext cx="6340150" cy="369332"/>
              </a:xfrm>
              <a:prstGeom prst="rect">
                <a:avLst/>
              </a:prstGeom>
              <a:blipFill>
                <a:blip r:embed="rId4"/>
                <a:stretch>
                  <a:fillRect l="-288" b="-1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308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3C71D-673E-2613-D1F4-074EE3A79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A05BAC-556C-3F11-26D2-D0DB65000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7908C7-7E98-BD0D-D414-507D033E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E06C8062-6E83-22CA-DA9F-95393C00D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5" y="1212065"/>
            <a:ext cx="3614694" cy="31080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2D27E9-D11D-226B-4DAD-4ACD9F1F5E54}"/>
              </a:ext>
            </a:extLst>
          </p:cNvPr>
          <p:cNvSpPr txBox="1"/>
          <p:nvPr/>
        </p:nvSpPr>
        <p:spPr>
          <a:xfrm>
            <a:off x="620525" y="429512"/>
            <a:ext cx="6317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B0F0"/>
                </a:solidFill>
                <a:latin typeface="Century Gothic" panose="020F0302020204030204"/>
              </a:rPr>
              <a:t>Unified PDPC Extension (JVET-AD0308)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3209132-6F49-DAA0-7AF7-E25267EF7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647" y="1212065"/>
            <a:ext cx="3838044" cy="32217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9C2CF0-CFCD-70E5-DB0E-520813D2A6B8}"/>
              </a:ext>
            </a:extLst>
          </p:cNvPr>
          <p:cNvSpPr txBox="1"/>
          <p:nvPr/>
        </p:nvSpPr>
        <p:spPr>
          <a:xfrm>
            <a:off x="8546074" y="407262"/>
            <a:ext cx="1933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400" dirty="0" err="1"/>
              <a:t>Proposed</a:t>
            </a:r>
            <a:r>
              <a:rPr lang="fr-FR" sz="1400" dirty="0"/>
              <a:t> 4-tap </a:t>
            </a:r>
            <a:r>
              <a:rPr lang="fr-FR" sz="1400" dirty="0" err="1"/>
              <a:t>filter</a:t>
            </a:r>
            <a:endParaRPr lang="fr-FR" sz="14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639D2F1-6418-7A05-F073-5AAAF68342F3}"/>
              </a:ext>
            </a:extLst>
          </p:cNvPr>
          <p:cNvCxnSpPr/>
          <p:nvPr/>
        </p:nvCxnSpPr>
        <p:spPr>
          <a:xfrm flipH="1">
            <a:off x="8621486" y="886408"/>
            <a:ext cx="707934" cy="429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1B6CC8E-6F3D-CC0F-D707-5170CC0940F6}"/>
              </a:ext>
            </a:extLst>
          </p:cNvPr>
          <p:cNvSpPr txBox="1"/>
          <p:nvPr/>
        </p:nvSpPr>
        <p:spPr>
          <a:xfrm>
            <a:off x="4733129" y="4539212"/>
            <a:ext cx="2133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400" dirty="0"/>
              <a:t>4-tap </a:t>
            </a:r>
            <a:r>
              <a:rPr lang="fr-FR" sz="1400" dirty="0" err="1"/>
              <a:t>weak</a:t>
            </a:r>
            <a:r>
              <a:rPr lang="fr-FR" sz="1400" dirty="0"/>
              <a:t> </a:t>
            </a:r>
            <a:r>
              <a:rPr lang="fr-FR" sz="1400" dirty="0" err="1"/>
              <a:t>cubic</a:t>
            </a:r>
            <a:r>
              <a:rPr lang="fr-FR" sz="1400" dirty="0"/>
              <a:t> </a:t>
            </a:r>
            <a:r>
              <a:rPr lang="fr-FR" sz="1400" dirty="0" err="1"/>
              <a:t>filter</a:t>
            </a:r>
            <a:endParaRPr lang="fr-FR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52FDED5-1224-EE78-5948-42DA125B26A8}"/>
              </a:ext>
            </a:extLst>
          </p:cNvPr>
          <p:cNvCxnSpPr>
            <a:cxnSpLocks/>
          </p:cNvCxnSpPr>
          <p:nvPr/>
        </p:nvCxnSpPr>
        <p:spPr>
          <a:xfrm flipV="1">
            <a:off x="6176865" y="3956180"/>
            <a:ext cx="761332" cy="477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529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Simulation results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249EC9-7840-8374-A30A-D2A5CDA28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43" y="1603154"/>
            <a:ext cx="6329681" cy="2502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279DAB-571A-6FF5-817D-B477DC34E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036" y="1650792"/>
            <a:ext cx="6209180" cy="24546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68C95D-5BBD-34D1-FE69-F8D8A1E812FE}"/>
              </a:ext>
            </a:extLst>
          </p:cNvPr>
          <p:cNvSpPr txBox="1"/>
          <p:nvPr/>
        </p:nvSpPr>
        <p:spPr>
          <a:xfrm>
            <a:off x="3543526" y="4675415"/>
            <a:ext cx="5765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dirty="0" err="1">
                <a:solidFill>
                  <a:srgbClr val="00B0F0"/>
                </a:solidFill>
                <a:latin typeface="Cambria Math" panose="02040503050406030204" pitchFamily="18" charset="0"/>
              </a:rPr>
              <a:t>Thanks</a:t>
            </a:r>
            <a:r>
              <a:rPr lang="fr-FR" sz="2000" dirty="0">
                <a:solidFill>
                  <a:srgbClr val="00B0F0"/>
                </a:solidFill>
                <a:latin typeface="Cambria Math" panose="02040503050406030204" pitchFamily="18" charset="0"/>
              </a:rPr>
              <a:t> to Qualcomm for cross-checking the </a:t>
            </a:r>
            <a:r>
              <a:rPr lang="fr-FR" sz="2000" dirty="0" err="1">
                <a:solidFill>
                  <a:srgbClr val="00B0F0"/>
                </a:solidFill>
                <a:latin typeface="Cambria Math" panose="02040503050406030204" pitchFamily="18" charset="0"/>
              </a:rPr>
              <a:t>results</a:t>
            </a:r>
            <a:endParaRPr lang="fr-FR" sz="2000" dirty="0">
              <a:solidFill>
                <a:srgbClr val="00B0F0"/>
              </a:solidFill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8AD887-ED01-4BA7-A9C9-CC3B7894E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4699</TotalTime>
  <Words>364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Cascadia Mono</vt:lpstr>
      <vt:lpstr>Century Gothic</vt:lpstr>
      <vt:lpstr>Times New Roman</vt:lpstr>
      <vt:lpstr>Trebuchet MS</vt:lpstr>
      <vt:lpstr>Office Theme</vt:lpstr>
      <vt:lpstr>JVET-AE0138  Non-EE2: Reference Sample Interpolation for Intra Prediction</vt:lpstr>
      <vt:lpstr>Reference sample interpolation in ECM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Gagan Rath</cp:lastModifiedBy>
  <cp:revision>367</cp:revision>
  <dcterms:created xsi:type="dcterms:W3CDTF">2021-03-31T15:29:37Z</dcterms:created>
  <dcterms:modified xsi:type="dcterms:W3CDTF">2023-07-12T09:14:11Z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