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7"/>
  </p:notesMasterIdLst>
  <p:handoutMasterIdLst>
    <p:handoutMasterId r:id="rId8"/>
  </p:handoutMasterIdLst>
  <p:sldIdLst>
    <p:sldId id="328" r:id="rId2"/>
    <p:sldId id="748" r:id="rId3"/>
    <p:sldId id="749" r:id="rId4"/>
    <p:sldId id="736" r:id="rId5"/>
    <p:sldId id="737" r:id="rId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912947D-5DCB-4B23-A0C2-50348436056F}">
          <p14:sldIdLst>
            <p14:sldId id="328"/>
            <p14:sldId id="748"/>
            <p14:sldId id="749"/>
            <p14:sldId id="736"/>
            <p14:sldId id="7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ong Lim" initials="WL" lastIdx="2" clrIdx="0">
    <p:extLst>
      <p:ext uri="{19B8F6BF-5375-455C-9EA6-DF929625EA0E}">
        <p15:presenceInfo xmlns:p15="http://schemas.microsoft.com/office/powerpoint/2012/main" userId="f4f0974f677403d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99D4"/>
    <a:srgbClr val="3967B9"/>
    <a:srgbClr val="2F5597"/>
    <a:srgbClr val="2262A2"/>
    <a:srgbClr val="1D2335"/>
    <a:srgbClr val="0000FF"/>
    <a:srgbClr val="683E63"/>
    <a:srgbClr val="A50021"/>
    <a:srgbClr val="9A9538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6" autoAdjust="0"/>
    <p:restoredTop sz="87906" autoAdjust="0"/>
  </p:normalViewPr>
  <p:slideViewPr>
    <p:cSldViewPr snapToGrid="0" showGuides="1">
      <p:cViewPr varScale="1">
        <p:scale>
          <a:sx n="79" d="100"/>
          <a:sy n="79" d="100"/>
        </p:scale>
        <p:origin x="120" y="342"/>
      </p:cViewPr>
      <p:guideLst>
        <p:guide orient="horz" pos="2183"/>
        <p:guide pos="3840"/>
        <p:guide orient="horz" pos="754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>
        <p:scale>
          <a:sx n="125" d="100"/>
          <a:sy n="125" d="100"/>
        </p:scale>
        <p:origin x="3012" y="-10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77779-EB9F-4707-9D48-656FF5E8ED57}" type="datetimeFigureOut">
              <a:rPr lang="ko-KR" altLang="en-US" smtClean="0"/>
              <a:t>2023-07-13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54980-C2A3-433D-8F32-E8822B83458A}" type="datetimeFigureOut">
              <a:rPr lang="ko-KR" altLang="en-US" smtClean="0"/>
              <a:t>2023-07-13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CAEAC-757E-40A0-9284-C341B3665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62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49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5990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15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612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99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2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>
            <a:lvl1pPr>
              <a:defRPr sz="1600"/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8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24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20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9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0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8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16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4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2DE0755-77E6-4D51-86A7-F9FC6A2EE2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47" t="17927" r="1703" b="75697"/>
          <a:stretch/>
        </p:blipFill>
        <p:spPr>
          <a:xfrm>
            <a:off x="0" y="1"/>
            <a:ext cx="12192000" cy="89887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06E0564-6EBA-48A4-BF2C-9D395F0707A7}"/>
              </a:ext>
            </a:extLst>
          </p:cNvPr>
          <p:cNvSpPr/>
          <p:nvPr userDrawn="1"/>
        </p:nvSpPr>
        <p:spPr>
          <a:xfrm>
            <a:off x="0" y="-1119"/>
            <a:ext cx="12192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    </a:t>
            </a:r>
            <a:endParaRPr lang="ko-KR" altLang="en-US" sz="1800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7BD5E34E-30C6-471E-900F-4DAE9FDD90B5}"/>
              </a:ext>
            </a:extLst>
          </p:cNvPr>
          <p:cNvSpPr/>
          <p:nvPr userDrawn="1"/>
        </p:nvSpPr>
        <p:spPr>
          <a:xfrm>
            <a:off x="8328456" y="59225"/>
            <a:ext cx="3863545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279393D0-F65B-4D0A-AD51-16CDBE4FA1EF}"/>
              </a:ext>
            </a:extLst>
          </p:cNvPr>
          <p:cNvSpPr/>
          <p:nvPr userDrawn="1"/>
        </p:nvSpPr>
        <p:spPr>
          <a:xfrm>
            <a:off x="9712413" y="59225"/>
            <a:ext cx="2479588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88984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12192000" cy="90334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10711330" cy="893102"/>
            <a:chOff x="-60651300" y="173125"/>
            <a:chExt cx="6582198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AFDE5CC-3DCC-48E2-B404-AF2E4B2BB1AB}"/>
                </a:ext>
              </a:extLst>
            </p:cNvPr>
            <p:cNvSpPr/>
            <p:nvPr/>
          </p:nvSpPr>
          <p:spPr>
            <a:xfrm>
              <a:off x="-60651300" y="259494"/>
              <a:ext cx="6276292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244" y="296350"/>
            <a:ext cx="763322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43337" y="30613"/>
            <a:ext cx="583372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8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7" r:id="rId2"/>
    <p:sldLayoutId id="2147483688" r:id="rId3"/>
    <p:sldLayoutId id="2147483673" r:id="rId4"/>
    <p:sldLayoutId id="214748367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5079412" y="12371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100" b="17125"/>
          <a:stretch/>
        </p:blipFill>
        <p:spPr>
          <a:xfrm flipH="1">
            <a:off x="-4" y="650204"/>
            <a:ext cx="6697366" cy="6207796"/>
          </a:xfrm>
          <a:prstGeom prst="rect">
            <a:avLst/>
          </a:prstGeom>
        </p:spPr>
      </p:pic>
      <p:sp>
        <p:nvSpPr>
          <p:cNvPr id="20" name="Rectangle 98">
            <a:extLst>
              <a:ext uri="{FF2B5EF4-FFF2-40B4-BE49-F238E27FC236}">
                <a16:creationId xmlns:a16="http://schemas.microsoft.com/office/drawing/2014/main" id="{00D2FA7C-951C-481C-BB9E-36895ACAF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59" y="4999495"/>
            <a:ext cx="7381875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 defTabSz="881063">
              <a:defRPr/>
            </a:pPr>
            <a:r>
              <a:rPr lang="en-US" altLang="ko-KR" sz="2800" b="1" spc="-150" dirty="0" err="1">
                <a:solidFill>
                  <a:schemeClr val="bg1"/>
                </a:solidFill>
                <a:latin typeface="+mj-ea"/>
                <a:ea typeface="+mj-ea"/>
              </a:rPr>
              <a:t>Donghyun</a:t>
            </a:r>
            <a:r>
              <a:rPr lang="en-US" altLang="ko-KR" sz="2800" b="1" spc="-150" dirty="0">
                <a:solidFill>
                  <a:schemeClr val="bg1"/>
                </a:solidFill>
                <a:latin typeface="+mj-ea"/>
                <a:ea typeface="+mj-ea"/>
              </a:rPr>
              <a:t> Kim</a:t>
            </a:r>
            <a:endParaRPr lang="en-US" altLang="ko-KR" sz="2800" b="1" spc="-15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9"/>
            <a:ext cx="12192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65" y="6206758"/>
            <a:ext cx="1542308" cy="560129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5DAFD665-8B64-41C8-9722-39E3E886384A}"/>
              </a:ext>
            </a:extLst>
          </p:cNvPr>
          <p:cNvGrpSpPr/>
          <p:nvPr/>
        </p:nvGrpSpPr>
        <p:grpSpPr>
          <a:xfrm>
            <a:off x="-6" y="1757206"/>
            <a:ext cx="12192006" cy="2269944"/>
            <a:chOff x="-6" y="1385888"/>
            <a:chExt cx="12192006" cy="2269944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92D55956-6F4D-43AD-AD0E-EAF701C7C89D}"/>
                </a:ext>
              </a:extLst>
            </p:cNvPr>
            <p:cNvSpPr/>
            <p:nvPr/>
          </p:nvSpPr>
          <p:spPr>
            <a:xfrm>
              <a:off x="-5" y="1385888"/>
              <a:ext cx="12192005" cy="2269944"/>
            </a:xfrm>
            <a:custGeom>
              <a:avLst/>
              <a:gdLst>
                <a:gd name="connsiteX0" fmla="*/ 0 w 12192005"/>
                <a:gd name="connsiteY0" fmla="*/ 0 h 1853634"/>
                <a:gd name="connsiteX1" fmla="*/ 1524007 w 12192005"/>
                <a:gd name="connsiteY1" fmla="*/ 0 h 1853634"/>
                <a:gd name="connsiteX2" fmla="*/ 1817130 w 12192005"/>
                <a:gd name="connsiteY2" fmla="*/ 0 h 1853634"/>
                <a:gd name="connsiteX3" fmla="*/ 3025353 w 12192005"/>
                <a:gd name="connsiteY3" fmla="*/ 0 h 1853634"/>
                <a:gd name="connsiteX4" fmla="*/ 3047998 w 12192005"/>
                <a:gd name="connsiteY4" fmla="*/ 0 h 1853634"/>
                <a:gd name="connsiteX5" fmla="*/ 5017413 w 12192005"/>
                <a:gd name="connsiteY5" fmla="*/ 0 h 1853634"/>
                <a:gd name="connsiteX6" fmla="*/ 5310538 w 12192005"/>
                <a:gd name="connsiteY6" fmla="*/ 238235 h 1853634"/>
                <a:gd name="connsiteX7" fmla="*/ 10668004 w 12192005"/>
                <a:gd name="connsiteY7" fmla="*/ 238235 h 1853634"/>
                <a:gd name="connsiteX8" fmla="*/ 10668004 w 12192005"/>
                <a:gd name="connsiteY8" fmla="*/ 239493 h 1853634"/>
                <a:gd name="connsiteX9" fmla="*/ 12192005 w 12192005"/>
                <a:gd name="connsiteY9" fmla="*/ 239493 h 1853634"/>
                <a:gd name="connsiteX10" fmla="*/ 12192005 w 12192005"/>
                <a:gd name="connsiteY10" fmla="*/ 1853634 h 1853634"/>
                <a:gd name="connsiteX11" fmla="*/ 10273019 w 12192005"/>
                <a:gd name="connsiteY11" fmla="*/ 1853634 h 1853634"/>
                <a:gd name="connsiteX12" fmla="*/ 9144007 w 12192005"/>
                <a:gd name="connsiteY12" fmla="*/ 1853634 h 1853634"/>
                <a:gd name="connsiteX13" fmla="*/ 6948193 w 12192005"/>
                <a:gd name="connsiteY13" fmla="*/ 1853634 h 1853634"/>
                <a:gd name="connsiteX14" fmla="*/ 6553206 w 12192005"/>
                <a:gd name="connsiteY14" fmla="*/ 1532611 h 1853634"/>
                <a:gd name="connsiteX15" fmla="*/ 1524004 w 12192005"/>
                <a:gd name="connsiteY15" fmla="*/ 1532611 h 1853634"/>
                <a:gd name="connsiteX16" fmla="*/ 1524004 w 12192005"/>
                <a:gd name="connsiteY16" fmla="*/ 1531551 h 1853634"/>
                <a:gd name="connsiteX17" fmla="*/ 0 w 12192005"/>
                <a:gd name="connsiteY17" fmla="*/ 1531551 h 185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5" h="1853634">
                  <a:moveTo>
                    <a:pt x="0" y="0"/>
                  </a:moveTo>
                  <a:lnTo>
                    <a:pt x="1524007" y="0"/>
                  </a:lnTo>
                  <a:lnTo>
                    <a:pt x="1817130" y="0"/>
                  </a:lnTo>
                  <a:lnTo>
                    <a:pt x="3025353" y="0"/>
                  </a:lnTo>
                  <a:lnTo>
                    <a:pt x="3047998" y="0"/>
                  </a:lnTo>
                  <a:lnTo>
                    <a:pt x="5017413" y="0"/>
                  </a:lnTo>
                  <a:lnTo>
                    <a:pt x="5310538" y="238235"/>
                  </a:lnTo>
                  <a:lnTo>
                    <a:pt x="10668004" y="238235"/>
                  </a:lnTo>
                  <a:lnTo>
                    <a:pt x="10668004" y="239493"/>
                  </a:lnTo>
                  <a:lnTo>
                    <a:pt x="12192005" y="239493"/>
                  </a:lnTo>
                  <a:lnTo>
                    <a:pt x="12192005" y="1853634"/>
                  </a:lnTo>
                  <a:lnTo>
                    <a:pt x="10273019" y="1853634"/>
                  </a:lnTo>
                  <a:lnTo>
                    <a:pt x="9144007" y="1853634"/>
                  </a:lnTo>
                  <a:lnTo>
                    <a:pt x="6948193" y="1853634"/>
                  </a:lnTo>
                  <a:lnTo>
                    <a:pt x="6553206" y="1532611"/>
                  </a:lnTo>
                  <a:lnTo>
                    <a:pt x="1524004" y="1532611"/>
                  </a:lnTo>
                  <a:lnTo>
                    <a:pt x="1524004" y="1531551"/>
                  </a:lnTo>
                  <a:lnTo>
                    <a:pt x="0" y="1531551"/>
                  </a:ln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873" y="1408923"/>
              <a:ext cx="2332370" cy="492443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defTabSz="881063">
                <a:defRPr/>
              </a:pPr>
              <a:r>
                <a:rPr lang="en-US" altLang="ko-KR" sz="3200" b="1" spc="-150" dirty="0">
                  <a:solidFill>
                    <a:srgbClr val="FFC000"/>
                  </a:solidFill>
                  <a:latin typeface="+mj-ea"/>
                  <a:ea typeface="+mj-ea"/>
                </a:rPr>
                <a:t>JVET-AE0136</a:t>
              </a:r>
              <a:endParaRPr lang="en-US" altLang="ko-KR" sz="3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1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" y="1926491"/>
              <a:ext cx="12192006" cy="1231106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81063">
                <a:defRPr/>
              </a:pPr>
              <a: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Non-EE2: Fix on TM-based reordering </a:t>
              </a:r>
              <a:b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</a:br>
              <a:r>
                <a:rPr lang="en-CA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for affine MMVD mode</a:t>
              </a:r>
              <a:endParaRPr lang="en-US" altLang="ko-KR" sz="40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35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4327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Problem statement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250B63-9BC6-404D-B36E-5C7E0FD048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4" y="1003300"/>
            <a:ext cx="6017597" cy="5308600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400" dirty="0"/>
              <a:t>TM-based reordering for affine MMVD in ECM-9.0</a:t>
            </a:r>
            <a:endParaRPr lang="en-US" altLang="ko-KR" sz="20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For a bi-predictive MMVD base, the MMVD offset can be added to CPMVs of list 0, while the MMVD offset can be </a:t>
            </a:r>
            <a:r>
              <a:rPr lang="en-US" altLang="ko-KR" sz="2000" u="sng" dirty="0"/>
              <a:t>added to</a:t>
            </a:r>
            <a:r>
              <a:rPr lang="en-US" altLang="ko-KR" sz="2000" dirty="0"/>
              <a:t> or </a:t>
            </a:r>
            <a:r>
              <a:rPr lang="en-US" altLang="ko-KR" sz="2000" u="sng" dirty="0"/>
              <a:t>subtracted from</a:t>
            </a:r>
            <a:r>
              <a:rPr lang="en-US" altLang="ko-KR" sz="2000" dirty="0"/>
              <a:t> CPMVs of list 1.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u="sng" dirty="0"/>
              <a:t>Depending on the POCs of the reference pictures</a:t>
            </a:r>
            <a:r>
              <a:rPr lang="en-US" altLang="ko-KR" dirty="0"/>
              <a:t> from list 0 and list 1.</a:t>
            </a:r>
            <a:endParaRPr lang="en-CA" altLang="ko-KR" dirty="0"/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/>
              <a:t>Problem: </a:t>
            </a:r>
            <a:r>
              <a:rPr lang="en-CA" altLang="ko-KR" dirty="0">
                <a:solidFill>
                  <a:srgbClr val="FF0000"/>
                </a:solidFill>
              </a:rPr>
              <a:t>the reference picture index of list 0 is incorrectly used </a:t>
            </a:r>
            <a:r>
              <a:rPr lang="en-CA" altLang="ko-KR" dirty="0"/>
              <a:t>instead of the reference picture index of list 1 when calculating the POC of the reference picture from list 1.</a:t>
            </a:r>
          </a:p>
          <a:p>
            <a:pPr lvl="3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Consequently, the MMVD offset may be incorrectly applied to CPMVs of list 1.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7ADEE3C-FFE0-4FF3-B778-D2E1F1E0A2DD}"/>
              </a:ext>
            </a:extLst>
          </p:cNvPr>
          <p:cNvGrpSpPr/>
          <p:nvPr/>
        </p:nvGrpSpPr>
        <p:grpSpPr>
          <a:xfrm>
            <a:off x="6357320" y="1154492"/>
            <a:ext cx="5750280" cy="4680000"/>
            <a:chOff x="6247592" y="1154492"/>
            <a:chExt cx="5750280" cy="468000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26B67DB-3582-4419-96FD-12F03AD5B19E}"/>
                </a:ext>
              </a:extLst>
            </p:cNvPr>
            <p:cNvSpPr txBox="1"/>
            <p:nvPr/>
          </p:nvSpPr>
          <p:spPr>
            <a:xfrm>
              <a:off x="6247592" y="1154492"/>
              <a:ext cx="5750280" cy="46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void  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InterPrediction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::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sortAffineMergeCandidates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(...)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poc0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REF_PIC_LIST_0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poc1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REF_PIC_LIST_1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if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((poc1 -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)*(poc0 -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 &gt; 0)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(fPosPosition1 ^ 1)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r>
                <a:rPr lang="en-US" altLang="ko-KR" sz="1200" kern="0" dirty="0">
                  <a:cs typeface="Times New Roman" panose="02020603050405020304" pitchFamily="18" charset="0"/>
                </a:rPr>
                <a:t>}</a:t>
              </a:r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A73EDE6C-899F-4E6E-879C-E713EB2E8854}"/>
                </a:ext>
              </a:extLst>
            </p:cNvPr>
            <p:cNvSpPr/>
            <p:nvPr/>
          </p:nvSpPr>
          <p:spPr>
            <a:xfrm>
              <a:off x="6247592" y="2289781"/>
              <a:ext cx="5750280" cy="20242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3" name="텍스트 상자 2">
              <a:extLst>
                <a:ext uri="{FF2B5EF4-FFF2-40B4-BE49-F238E27FC236}">
                  <a16:creationId xmlns:a16="http://schemas.microsoft.com/office/drawing/2014/main" id="{E6AEDFB8-A511-4FF7-9325-D0883A26A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3472" y="1472201"/>
              <a:ext cx="1648226" cy="57302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 hangingPunct="0"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* </a:t>
              </a:r>
              <a:r>
                <a:rPr lang="en-US" sz="1200" dirty="0" err="1">
                  <a:ea typeface="굴림" panose="020B0600000101010101" pitchFamily="50" charset="-127"/>
                </a:rPr>
                <a:t>mvfMmvd</a:t>
              </a:r>
              <a:r>
                <a:rPr lang="en-US" sz="1200" dirty="0">
                  <a:ea typeface="굴림" panose="020B0600000101010101" pitchFamily="50" charset="-127"/>
                </a:rPr>
                <a:t>[LX][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]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LX     :</a:t>
              </a:r>
              <a:r>
                <a:rPr lang="ko-KR" altLang="en-US" sz="1200" dirty="0">
                  <a:ea typeface="굴림" panose="020B0600000101010101" pitchFamily="50" charset="-127"/>
                </a:rPr>
                <a:t> </a:t>
              </a:r>
              <a:r>
                <a:rPr lang="en-US" altLang="ko-KR" sz="1200" dirty="0">
                  <a:ea typeface="굴림" panose="020B0600000101010101" pitchFamily="50" charset="-127"/>
                </a:rPr>
                <a:t>L0/L1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: CPMV Index</a:t>
              </a:r>
              <a:endParaRPr lang="ko-KR" altLang="en-US" sz="1200" dirty="0">
                <a:ea typeface="굴림" panose="020B0600000101010101" pitchFamily="50" charset="-127"/>
              </a:endParaRPr>
            </a:p>
          </p:txBody>
        </p: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F7137904-248A-46F8-9A0C-3816CE8A825E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2064430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250B63-9BC6-404D-B36E-5C7E0FD048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7" y="1003300"/>
            <a:ext cx="5924402" cy="5308600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400" dirty="0"/>
              <a:t>Replaces </a:t>
            </a:r>
            <a:r>
              <a:rPr lang="en-US" altLang="ko-KR" sz="2400" dirty="0">
                <a:solidFill>
                  <a:srgbClr val="FF0000"/>
                </a:solidFill>
              </a:rPr>
              <a:t>the reference picture index of list 0</a:t>
            </a:r>
            <a:r>
              <a:rPr lang="en-US" altLang="ko-KR" sz="2400" dirty="0"/>
              <a:t> with </a:t>
            </a:r>
            <a:r>
              <a:rPr lang="en-US" altLang="ko-KR" sz="2400" dirty="0">
                <a:solidFill>
                  <a:schemeClr val="accent1"/>
                </a:solidFill>
              </a:rPr>
              <a:t>the reference picture index of list 1</a:t>
            </a:r>
            <a:r>
              <a:rPr lang="en-US" altLang="ko-KR" sz="2400" dirty="0"/>
              <a:t> to calculate </a:t>
            </a:r>
            <a:r>
              <a:rPr lang="en-CA" altLang="ko-KR" sz="2400" dirty="0"/>
              <a:t>the POC of the reference picture from list 1</a:t>
            </a:r>
            <a:r>
              <a:rPr lang="en-US" altLang="ko-KR" sz="2400" dirty="0"/>
              <a:t>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2000" dirty="0"/>
              <a:t>Only one digit change in “</a:t>
            </a:r>
            <a:r>
              <a:rPr lang="en-US" altLang="ko-KR" sz="2000" dirty="0" err="1"/>
              <a:t>sortAffineMergeCandidates</a:t>
            </a:r>
            <a:r>
              <a:rPr lang="en-US" altLang="ko-KR" sz="2000" dirty="0"/>
              <a:t>” function.</a:t>
            </a:r>
          </a:p>
        </p:txBody>
      </p:sp>
      <p:sp>
        <p:nvSpPr>
          <p:cNvPr id="43" name="제목 2">
            <a:extLst>
              <a:ext uri="{FF2B5EF4-FFF2-40B4-BE49-F238E27FC236}">
                <a16:creationId xmlns:a16="http://schemas.microsoft.com/office/drawing/2014/main" id="{20292E45-2620-43FC-A025-93ADFBED7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Proposed fix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2A0635E-0C36-4CED-BE73-E65BB4F90989}"/>
              </a:ext>
            </a:extLst>
          </p:cNvPr>
          <p:cNvGrpSpPr/>
          <p:nvPr/>
        </p:nvGrpSpPr>
        <p:grpSpPr>
          <a:xfrm>
            <a:off x="72522" y="3245539"/>
            <a:ext cx="6197145" cy="3452036"/>
            <a:chOff x="72522" y="3245539"/>
            <a:chExt cx="6197145" cy="3452036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28BAF32C-1842-4B93-80B9-D82BEB050911}"/>
                </a:ext>
              </a:extLst>
            </p:cNvPr>
            <p:cNvSpPr/>
            <p:nvPr/>
          </p:nvSpPr>
          <p:spPr>
            <a:xfrm>
              <a:off x="347082" y="3860846"/>
              <a:ext cx="2121779" cy="2121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3A3E9ED2-CE62-43FF-9864-0D73FBB06E59}"/>
                </a:ext>
              </a:extLst>
            </p:cNvPr>
            <p:cNvSpPr/>
            <p:nvPr/>
          </p:nvSpPr>
          <p:spPr>
            <a:xfrm>
              <a:off x="2249573" y="3860846"/>
              <a:ext cx="2121779" cy="21217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A3960504-D4E8-4517-8DF6-8579F62F0527}"/>
                </a:ext>
              </a:extLst>
            </p:cNvPr>
            <p:cNvSpPr/>
            <p:nvPr/>
          </p:nvSpPr>
          <p:spPr>
            <a:xfrm>
              <a:off x="4147888" y="3860846"/>
              <a:ext cx="2121779" cy="21217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AB2D5E5-B23E-4DB9-9096-D438D91B3979}"/>
                </a:ext>
              </a:extLst>
            </p:cNvPr>
            <p:cNvSpPr txBox="1"/>
            <p:nvPr/>
          </p:nvSpPr>
          <p:spPr>
            <a:xfrm>
              <a:off x="2769892" y="6174355"/>
              <a:ext cx="10811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Current Picture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73A207-3CB7-4946-A37C-15671AE56989}"/>
                </a:ext>
              </a:extLst>
            </p:cNvPr>
            <p:cNvSpPr txBox="1"/>
            <p:nvPr/>
          </p:nvSpPr>
          <p:spPr>
            <a:xfrm>
              <a:off x="707434" y="6174355"/>
              <a:ext cx="1481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Reference Picture from List 0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B9EA359-0367-4A96-A466-B764F5F3AB13}"/>
                </a:ext>
              </a:extLst>
            </p:cNvPr>
            <p:cNvSpPr/>
            <p:nvPr/>
          </p:nvSpPr>
          <p:spPr>
            <a:xfrm>
              <a:off x="2891997" y="4907325"/>
              <a:ext cx="476264" cy="476264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  <a:headEnd w="sm" len="sm"/>
              <a:tailEnd type="triangle" w="sm" len="sm"/>
            </a:ln>
            <a:scene3d>
              <a:camera prst="isometricRight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cs typeface="Times New Roman" panose="02020603050405020304" pitchFamily="18" charset="0"/>
              </a:endParaRPr>
            </a:p>
          </p:txBody>
        </p:sp>
        <p:cxnSp>
          <p:nvCxnSpPr>
            <p:cNvPr id="51" name="직선 화살표 연결선 50">
              <a:extLst>
                <a:ext uri="{FF2B5EF4-FFF2-40B4-BE49-F238E27FC236}">
                  <a16:creationId xmlns:a16="http://schemas.microsoft.com/office/drawing/2014/main" id="{78E14776-F857-42E5-B020-D298910049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55451" y="4993132"/>
              <a:ext cx="2260134" cy="58206"/>
            </a:xfrm>
            <a:prstGeom prst="straightConnector1">
              <a:avLst/>
            </a:prstGeom>
            <a:ln w="9525">
              <a:solidFill>
                <a:schemeClr val="bg2">
                  <a:lumMod val="10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>
              <a:extLst>
                <a:ext uri="{FF2B5EF4-FFF2-40B4-BE49-F238E27FC236}">
                  <a16:creationId xmlns:a16="http://schemas.microsoft.com/office/drawing/2014/main" id="{F803191E-E339-492D-9A60-3A7EF20238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7080" y="5051338"/>
              <a:ext cx="1828371" cy="31626"/>
            </a:xfrm>
            <a:prstGeom prst="straightConnector1">
              <a:avLst/>
            </a:prstGeom>
            <a:ln w="9525">
              <a:solidFill>
                <a:schemeClr val="bg2">
                  <a:lumMod val="10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화살표 연결선 52">
              <a:extLst>
                <a:ext uri="{FF2B5EF4-FFF2-40B4-BE49-F238E27FC236}">
                  <a16:creationId xmlns:a16="http://schemas.microsoft.com/office/drawing/2014/main" id="{AC92ECDC-D132-49E6-AE7D-A03D33006A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9907" y="4802477"/>
              <a:ext cx="2165711" cy="236383"/>
            </a:xfrm>
            <a:prstGeom prst="straightConnector1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>
              <a:extLst>
                <a:ext uri="{FF2B5EF4-FFF2-40B4-BE49-F238E27FC236}">
                  <a16:creationId xmlns:a16="http://schemas.microsoft.com/office/drawing/2014/main" id="{600152E5-3167-4B6F-A01A-13BD29B0DB5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29475" y="4802476"/>
              <a:ext cx="297605" cy="280489"/>
            </a:xfrm>
            <a:prstGeom prst="straightConnector1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>
              <a:extLst>
                <a:ext uri="{FF2B5EF4-FFF2-40B4-BE49-F238E27FC236}">
                  <a16:creationId xmlns:a16="http://schemas.microsoft.com/office/drawing/2014/main" id="{8B59B20F-5F16-4DC6-BF6F-C2F8FB8DE449}"/>
                </a:ext>
              </a:extLst>
            </p:cNvPr>
            <p:cNvCxnSpPr>
              <a:cxnSpLocks/>
            </p:cNvCxnSpPr>
            <p:nvPr/>
          </p:nvCxnSpPr>
          <p:spPr>
            <a:xfrm>
              <a:off x="2955451" y="5051338"/>
              <a:ext cx="2597154" cy="228531"/>
            </a:xfrm>
            <a:prstGeom prst="straightConnector1">
              <a:avLst/>
            </a:prstGeom>
            <a:ln w="9525"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직선 화살표 연결선 55">
              <a:extLst>
                <a:ext uri="{FF2B5EF4-FFF2-40B4-BE49-F238E27FC236}">
                  <a16:creationId xmlns:a16="http://schemas.microsoft.com/office/drawing/2014/main" id="{1A9C5ECD-18B4-4FDF-A5E4-71CB1D57AF3E}"/>
                </a:ext>
              </a:extLst>
            </p:cNvPr>
            <p:cNvCxnSpPr>
              <a:cxnSpLocks/>
            </p:cNvCxnSpPr>
            <p:nvPr/>
          </p:nvCxnSpPr>
          <p:spPr>
            <a:xfrm>
              <a:off x="5184821" y="4985077"/>
              <a:ext cx="367783" cy="300624"/>
            </a:xfrm>
            <a:prstGeom prst="straightConnector1">
              <a:avLst/>
            </a:prstGeom>
            <a:ln w="9525"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>
              <a:extLst>
                <a:ext uri="{FF2B5EF4-FFF2-40B4-BE49-F238E27FC236}">
                  <a16:creationId xmlns:a16="http://schemas.microsoft.com/office/drawing/2014/main" id="{490A15E6-8AA3-4966-99E5-68FF48C134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87216" y="4703358"/>
              <a:ext cx="297605" cy="280489"/>
            </a:xfrm>
            <a:prstGeom prst="straightConnector1">
              <a:avLst/>
            </a:prstGeom>
            <a:ln w="9525">
              <a:solidFill>
                <a:srgbClr val="C00000"/>
              </a:solidFill>
              <a:prstDash val="dash"/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화살표 연결선 57">
              <a:extLst>
                <a:ext uri="{FF2B5EF4-FFF2-40B4-BE49-F238E27FC236}">
                  <a16:creationId xmlns:a16="http://schemas.microsoft.com/office/drawing/2014/main" id="{692AF42E-CCC3-44E8-B793-067A2B61A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5618" y="4709496"/>
              <a:ext cx="1939633" cy="329364"/>
            </a:xfrm>
            <a:prstGeom prst="straightConnector1">
              <a:avLst/>
            </a:prstGeom>
            <a:ln w="9525">
              <a:solidFill>
                <a:srgbClr val="C00000"/>
              </a:solidFill>
              <a:headEnd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EB46A6E-CF20-4A42-A50E-463245EAFF70}"/>
                </a:ext>
              </a:extLst>
            </p:cNvPr>
            <p:cNvSpPr txBox="1"/>
            <p:nvPr/>
          </p:nvSpPr>
          <p:spPr>
            <a:xfrm>
              <a:off x="4364141" y="4977901"/>
              <a:ext cx="9045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cs typeface="Times New Roman" panose="02020603050405020304" pitchFamily="18" charset="0"/>
                </a:rPr>
                <a:t>CPMV[1][0]</a:t>
              </a:r>
              <a:endParaRPr lang="ko-KR" altLang="en-US" sz="1100" dirty="0">
                <a:cs typeface="Times New Roman" panose="020206030504050203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85DC76F-F4B5-4B04-ABB0-D8AF0829466A}"/>
                </a:ext>
              </a:extLst>
            </p:cNvPr>
            <p:cNvSpPr txBox="1"/>
            <p:nvPr/>
          </p:nvSpPr>
          <p:spPr>
            <a:xfrm>
              <a:off x="72522" y="4927997"/>
              <a:ext cx="10639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Times New Roman" panose="02020603050405020304" pitchFamily="18" charset="0"/>
                </a:rPr>
                <a:t>MMVD offset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anose="02020603050405020304" pitchFamily="18" charset="0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A52C8752-AE30-49C1-9237-2C8FD634E326}"/>
                </a:ext>
              </a:extLst>
            </p:cNvPr>
            <p:cNvGrpSpPr/>
            <p:nvPr/>
          </p:nvGrpSpPr>
          <p:grpSpPr>
            <a:xfrm>
              <a:off x="3846884" y="3245539"/>
              <a:ext cx="2197564" cy="326608"/>
              <a:chOff x="3846884" y="3318691"/>
              <a:chExt cx="2197564" cy="326608"/>
            </a:xfrm>
          </p:grpSpPr>
          <p:cxnSp>
            <p:nvCxnSpPr>
              <p:cNvPr id="61" name="직선 화살표 연결선 60">
                <a:extLst>
                  <a:ext uri="{FF2B5EF4-FFF2-40B4-BE49-F238E27FC236}">
                    <a16:creationId xmlns:a16="http://schemas.microsoft.com/office/drawing/2014/main" id="{D7B89337-5989-461C-9050-221199D865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846884" y="3337522"/>
                <a:ext cx="297605" cy="280489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prstDash val="dash"/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67F6F66-1B45-4035-9644-E89674B1B469}"/>
                  </a:ext>
                </a:extLst>
              </p:cNvPr>
              <p:cNvSpPr txBox="1"/>
              <p:nvPr/>
            </p:nvSpPr>
            <p:spPr>
              <a:xfrm>
                <a:off x="4131356" y="3337522"/>
                <a:ext cx="6274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solidFill>
                      <a:srgbClr val="C00000"/>
                    </a:solidFill>
                    <a:cs typeface="Times New Roman" panose="02020603050405020304" pitchFamily="18" charset="0"/>
                  </a:rPr>
                  <a:t>: Bug</a:t>
                </a:r>
                <a:endParaRPr lang="ko-KR" altLang="en-US" sz="1400" dirty="0">
                  <a:solidFill>
                    <a:srgbClr val="C00000"/>
                  </a:solidFill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3" name="직선 화살표 연결선 62">
                <a:extLst>
                  <a:ext uri="{FF2B5EF4-FFF2-40B4-BE49-F238E27FC236}">
                    <a16:creationId xmlns:a16="http://schemas.microsoft.com/office/drawing/2014/main" id="{3E584797-8205-4550-ADC1-DE716E2597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878244" y="3318691"/>
                <a:ext cx="297605" cy="280489"/>
              </a:xfrm>
              <a:prstGeom prst="straightConnector1">
                <a:avLst/>
              </a:prstGeom>
              <a:ln w="9525">
                <a:solidFill>
                  <a:schemeClr val="accent1"/>
                </a:solidFill>
                <a:prstDash val="dash"/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170B3950-5079-471A-8EC0-5E1DAA702DD9}"/>
                  </a:ext>
                </a:extLst>
              </p:cNvPr>
              <p:cNvSpPr txBox="1"/>
              <p:nvPr/>
            </p:nvSpPr>
            <p:spPr>
              <a:xfrm>
                <a:off x="5162716" y="3325383"/>
                <a:ext cx="8817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solidFill>
                      <a:schemeClr val="accent1"/>
                    </a:solidFill>
                    <a:cs typeface="Times New Roman" panose="02020603050405020304" pitchFamily="18" charset="0"/>
                  </a:rPr>
                  <a:t>: Bug Fix</a:t>
                </a:r>
                <a:endParaRPr lang="ko-KR" altLang="en-US" sz="1400" dirty="0">
                  <a:solidFill>
                    <a:schemeClr val="accent1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FC07DBE-CEC7-475B-AB00-4063D57A2C9A}"/>
                </a:ext>
              </a:extLst>
            </p:cNvPr>
            <p:cNvSpPr txBox="1"/>
            <p:nvPr/>
          </p:nvSpPr>
          <p:spPr>
            <a:xfrm>
              <a:off x="1209862" y="5068280"/>
              <a:ext cx="8171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100" dirty="0">
                  <a:cs typeface="Times New Roman" panose="02020603050405020304" pitchFamily="18" charset="0"/>
                </a:rPr>
                <a:t>CPMV[0][0]</a:t>
              </a:r>
              <a:endParaRPr lang="ko-KR" altLang="en-US" sz="1100" dirty="0">
                <a:cs typeface="Times New Roman" panose="02020603050405020304" pitchFamily="18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EE8488F-8C10-4FE9-92D3-B756F0AEE34F}"/>
                </a:ext>
              </a:extLst>
            </p:cNvPr>
            <p:cNvSpPr txBox="1"/>
            <p:nvPr/>
          </p:nvSpPr>
          <p:spPr>
            <a:xfrm>
              <a:off x="4905251" y="4579743"/>
              <a:ext cx="11046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rgbClr val="C00000"/>
                  </a:solidFill>
                  <a:cs typeface="Times New Roman" panose="02020603050405020304" pitchFamily="18" charset="0"/>
                </a:rPr>
                <a:t>MMVD offset</a:t>
              </a:r>
              <a:endParaRPr lang="ko-KR" altLang="en-US" sz="1200" dirty="0">
                <a:solidFill>
                  <a:srgbClr val="C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DA15685-93D8-4399-B2E4-5FB114F3746B}"/>
                </a:ext>
              </a:extLst>
            </p:cNvPr>
            <p:cNvSpPr txBox="1"/>
            <p:nvPr/>
          </p:nvSpPr>
          <p:spPr>
            <a:xfrm>
              <a:off x="4739293" y="5272946"/>
              <a:ext cx="11978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accent1"/>
                  </a:solidFill>
                  <a:cs typeface="Times New Roman" panose="02020603050405020304" pitchFamily="18" charset="0"/>
                </a:rPr>
                <a:t>– (MMVD offset)</a:t>
              </a:r>
              <a:endParaRPr lang="ko-KR" altLang="en-US" sz="1200" dirty="0">
                <a:solidFill>
                  <a:schemeClr val="accent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5EB274DC-7A7B-4757-91D3-F487A20B485B}"/>
                </a:ext>
              </a:extLst>
            </p:cNvPr>
            <p:cNvSpPr txBox="1"/>
            <p:nvPr/>
          </p:nvSpPr>
          <p:spPr>
            <a:xfrm>
              <a:off x="4597880" y="6174355"/>
              <a:ext cx="14813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cs typeface="Times New Roman" panose="02020603050405020304" pitchFamily="18" charset="0"/>
                </a:rPr>
                <a:t>Reference Picture from List 1</a:t>
              </a:r>
              <a:endParaRPr lang="ko-KR" altLang="en-US" sz="1400" dirty="0"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5BB59BE8-FE4E-48D3-AE41-E8D7A51B3774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8516EB82-3C9A-4C5E-8C62-A508C656960C}"/>
              </a:ext>
            </a:extLst>
          </p:cNvPr>
          <p:cNvGrpSpPr/>
          <p:nvPr/>
        </p:nvGrpSpPr>
        <p:grpSpPr>
          <a:xfrm>
            <a:off x="6355013" y="1154492"/>
            <a:ext cx="5752587" cy="5447645"/>
            <a:chOff x="6245285" y="1154492"/>
            <a:chExt cx="5752587" cy="5447645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9E16F19E-D90B-4CE2-916F-9B3A4D2D1F17}"/>
                </a:ext>
              </a:extLst>
            </p:cNvPr>
            <p:cNvSpPr txBox="1"/>
            <p:nvPr/>
          </p:nvSpPr>
          <p:spPr>
            <a:xfrm>
              <a:off x="6247592" y="1154492"/>
              <a:ext cx="5750280" cy="54476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void  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InterPrediction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::</a:t>
              </a:r>
              <a:r>
                <a:rPr lang="en-US" altLang="ko-KR" sz="1200" dirty="0" err="1">
                  <a:ea typeface="굴림" panose="020B0600000101010101" pitchFamily="50" charset="-127"/>
                  <a:cs typeface="굴림" panose="020B0600000101010101" pitchFamily="50" charset="-127"/>
                </a:rPr>
                <a:t>sortAffineMergeCandidates</a:t>
              </a: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(...)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poc0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REF_PIC_LIST_0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#if </a:t>
              </a:r>
              <a:r>
                <a:rPr lang="en-US" altLang="ko-KR" sz="1200" dirty="0">
                  <a:solidFill>
                    <a:srgbClr val="6F008A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FIX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poc1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</a:t>
              </a:r>
              <a:r>
                <a:rPr lang="en-US" altLang="ko-KR" sz="1200" dirty="0">
                  <a:solidFill>
                    <a:srgbClr val="2F4F4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REF_PIC_LIST_1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, </a:t>
              </a:r>
              <a:r>
                <a:rPr lang="en-US" altLang="ko-KR" sz="1200" b="1" dirty="0" err="1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[1][0].</a:t>
              </a:r>
              <a:r>
                <a:rPr lang="en-US" altLang="ko-KR" sz="1200" b="1" dirty="0" err="1">
                  <a:solidFill>
                    <a:schemeClr val="accent1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const int poc1 = pu.cu-&gt;slice-&gt;</a:t>
              </a:r>
              <a:r>
                <a:rPr lang="en-US" altLang="ko-KR" sz="1200" dirty="0" err="1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getRefPOC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(REF_PIC_LIST_1, 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mvfMmvd</a:t>
              </a:r>
              <a:r>
                <a:rPr lang="en-US" altLang="ko-KR" sz="1200" b="1" dirty="0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[0][0].</a:t>
              </a:r>
              <a:r>
                <a:rPr lang="en-US" altLang="ko-KR" sz="1200" b="1" dirty="0" err="1">
                  <a:solidFill>
                    <a:srgbClr val="FF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refIdx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#endif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const int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= </a:t>
              </a:r>
              <a:r>
                <a:rPr lang="en-US" altLang="ko-KR" sz="1200" dirty="0">
                  <a:solidFill>
                    <a:srgbClr val="80808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pu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.cu-&gt;slice-&gt;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getPOC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();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if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((poc1 -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)*(poc0 - </a:t>
              </a:r>
              <a:r>
                <a:rPr lang="en-US" altLang="ko-KR" sz="1200" dirty="0" err="1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currPoc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) &gt; 0)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else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{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posList0 = fPosPosition1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posList1 = (fPosPosition1 ^ 1) + 1;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load0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    load1 = </a:t>
              </a:r>
              <a:r>
                <a:rPr lang="en-US" altLang="ko-KR" sz="1200" dirty="0">
                  <a:solidFill>
                    <a:srgbClr val="0000FF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true</a:t>
              </a: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;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solidFill>
                    <a:srgbClr val="000000"/>
                  </a:solidFill>
                  <a:ea typeface="굴림" panose="020B0600000101010101" pitchFamily="50" charset="-127"/>
                  <a:cs typeface="굴림" panose="020B0600000101010101" pitchFamily="50" charset="-127"/>
                </a:rPr>
                <a:t>        }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pPr>
                <a:spcAft>
                  <a:spcPts val="0"/>
                </a:spcAft>
              </a:pPr>
              <a:r>
                <a:rPr lang="en-US" altLang="ko-KR" sz="1200" dirty="0">
                  <a:ea typeface="굴림" panose="020B0600000101010101" pitchFamily="50" charset="-127"/>
                  <a:cs typeface="굴림" panose="020B0600000101010101" pitchFamily="50" charset="-127"/>
                </a:rPr>
                <a:t>  ...</a:t>
              </a:r>
              <a:endParaRPr lang="ko-KR" altLang="ko-KR" sz="1200" dirty="0">
                <a:ea typeface="굴림" panose="020B0600000101010101" pitchFamily="50" charset="-127"/>
                <a:cs typeface="굴림" panose="020B0600000101010101" pitchFamily="50" charset="-127"/>
              </a:endParaRPr>
            </a:p>
            <a:p>
              <a:r>
                <a:rPr lang="en-US" altLang="ko-KR" sz="1200" kern="0" dirty="0">
                  <a:cs typeface="Times New Roman" panose="02020603050405020304" pitchFamily="18" charset="0"/>
                </a:rPr>
                <a:t>}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2B7F856-99C9-48B9-A9AE-20DD64A2BC8F}"/>
                </a:ext>
              </a:extLst>
            </p:cNvPr>
            <p:cNvSpPr/>
            <p:nvPr/>
          </p:nvSpPr>
          <p:spPr>
            <a:xfrm>
              <a:off x="6245285" y="2287622"/>
              <a:ext cx="5749199" cy="91641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0" name="화살표: 위쪽 9">
              <a:extLst>
                <a:ext uri="{FF2B5EF4-FFF2-40B4-BE49-F238E27FC236}">
                  <a16:creationId xmlns:a16="http://schemas.microsoft.com/office/drawing/2014/main" id="{403B4E4D-1021-4635-8582-87610A804332}"/>
                </a:ext>
              </a:extLst>
            </p:cNvPr>
            <p:cNvSpPr/>
            <p:nvPr/>
          </p:nvSpPr>
          <p:spPr>
            <a:xfrm>
              <a:off x="11065752" y="2691979"/>
              <a:ext cx="118110" cy="132080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70" name="텍스트 상자 2">
              <a:extLst>
                <a:ext uri="{FF2B5EF4-FFF2-40B4-BE49-F238E27FC236}">
                  <a16:creationId xmlns:a16="http://schemas.microsoft.com/office/drawing/2014/main" id="{A31F6AC9-06B5-4174-A37F-10BA3E492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3472" y="1472201"/>
              <a:ext cx="1648226" cy="57302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 algn="just" hangingPunct="0"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* </a:t>
              </a:r>
              <a:r>
                <a:rPr lang="en-US" sz="1200" dirty="0" err="1">
                  <a:ea typeface="굴림" panose="020B0600000101010101" pitchFamily="50" charset="-127"/>
                </a:rPr>
                <a:t>mvfMmvd</a:t>
              </a:r>
              <a:r>
                <a:rPr lang="en-US" sz="1200" dirty="0">
                  <a:ea typeface="굴림" panose="020B0600000101010101" pitchFamily="50" charset="-127"/>
                </a:rPr>
                <a:t>[LX][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]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LX     :</a:t>
              </a:r>
              <a:r>
                <a:rPr lang="ko-KR" altLang="en-US" sz="1200" dirty="0">
                  <a:ea typeface="굴림" panose="020B0600000101010101" pitchFamily="50" charset="-127"/>
                </a:rPr>
                <a:t> </a:t>
              </a:r>
              <a:r>
                <a:rPr lang="en-US" altLang="ko-KR" sz="1200" dirty="0">
                  <a:ea typeface="굴림" panose="020B0600000101010101" pitchFamily="50" charset="-127"/>
                </a:rPr>
                <a:t>L0/L1</a:t>
              </a:r>
            </a:p>
            <a:p>
              <a:pPr marL="146250" lvl="1" algn="just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200" dirty="0">
                  <a:ea typeface="굴림" panose="020B0600000101010101" pitchFamily="50" charset="-127"/>
                </a:rPr>
                <a:t> - </a:t>
              </a:r>
              <a:r>
                <a:rPr lang="en-US" sz="1200" dirty="0" err="1">
                  <a:ea typeface="굴림" panose="020B0600000101010101" pitchFamily="50" charset="-127"/>
                </a:rPr>
                <a:t>cpIdx</a:t>
              </a:r>
              <a:r>
                <a:rPr lang="en-US" sz="1200" dirty="0">
                  <a:ea typeface="굴림" panose="020B0600000101010101" pitchFamily="50" charset="-127"/>
                </a:rPr>
                <a:t>: CPMV Index</a:t>
              </a:r>
              <a:endParaRPr lang="ko-KR" altLang="en-US" sz="1200" dirty="0">
                <a:ea typeface="굴림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883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/>
          <a:p>
            <a:pPr hangingPunct="0"/>
            <a:r>
              <a:rPr lang="en-CA" altLang="ko-Kore-KR" sz="2400" dirty="0"/>
              <a:t>Anchor: ECM-9.0 under CTC</a:t>
            </a:r>
            <a:endParaRPr lang="en-CA" altLang="ko-KR" sz="2400" dirty="0"/>
          </a:p>
          <a:p>
            <a:pPr hangingPunct="0"/>
            <a:r>
              <a:rPr lang="en-US" altLang="ko-KR" sz="2400" dirty="0"/>
              <a:t>Results</a:t>
            </a:r>
            <a:endParaRPr lang="en-CA" altLang="ko-KR" dirty="0"/>
          </a:p>
          <a:p>
            <a:pPr lvl="1" hangingPunct="0"/>
            <a:r>
              <a:rPr lang="en-CA" altLang="ko-KR" sz="2000" dirty="0"/>
              <a:t>RA: 0.</a:t>
            </a:r>
            <a:r>
              <a:rPr lang="en-US" altLang="ko-KR" sz="2000" dirty="0"/>
              <a:t>00</a:t>
            </a:r>
            <a:r>
              <a:rPr lang="en-CA" altLang="ko-KR" sz="2000" dirty="0"/>
              <a:t>%, -0.</a:t>
            </a:r>
            <a:r>
              <a:rPr lang="en-US" altLang="ko-KR" sz="2000" dirty="0"/>
              <a:t>07</a:t>
            </a:r>
            <a:r>
              <a:rPr lang="en-CA" altLang="ko-KR" sz="2000" dirty="0"/>
              <a:t>%, -0.</a:t>
            </a:r>
            <a:r>
              <a:rPr lang="en-US" altLang="ko-KR" sz="2000" dirty="0"/>
              <a:t>01</a:t>
            </a:r>
            <a:r>
              <a:rPr lang="en-CA" altLang="ko-KR" sz="2000" dirty="0"/>
              <a:t>%</a:t>
            </a:r>
          </a:p>
          <a:p>
            <a:pPr lvl="1" hangingPunct="0"/>
            <a:r>
              <a:rPr lang="en-CA" altLang="ko-KR" sz="2000" dirty="0"/>
              <a:t>LDB: </a:t>
            </a:r>
            <a:r>
              <a:rPr lang="en-US" altLang="ko-KR" sz="2000" dirty="0"/>
              <a:t>same as ECM-9.0</a:t>
            </a:r>
            <a:endParaRPr lang="en-CA" altLang="ko-KR" sz="2000" dirty="0"/>
          </a:p>
          <a:p>
            <a:pPr lvl="2" hangingPunct="0"/>
            <a:r>
              <a:rPr lang="en-US" altLang="ko-KR" dirty="0"/>
              <a:t>S</a:t>
            </a:r>
            <a:r>
              <a:rPr lang="en-US" altLang="ko-Kore-KR" dirty="0"/>
              <a:t>ince both reference pictures from list 0 and list 1 are always from the past.</a:t>
            </a:r>
          </a:p>
          <a:p>
            <a:pPr lvl="2" hangingPunct="0"/>
            <a:endParaRPr lang="en-US" altLang="ko-Kore-KR" dirty="0"/>
          </a:p>
        </p:txBody>
      </p:sp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BF0AF997-F5BD-437D-B663-13514C6C1F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539268"/>
              </p:ext>
            </p:extLst>
          </p:nvPr>
        </p:nvGraphicFramePr>
        <p:xfrm>
          <a:off x="6244540" y="3439084"/>
          <a:ext cx="5738398" cy="2188030"/>
        </p:xfrm>
        <a:graphic>
          <a:graphicData uri="http://schemas.openxmlformats.org/drawingml/2006/table">
            <a:tbl>
              <a:tblPr/>
              <a:tblGrid>
                <a:gridCol w="1487733">
                  <a:extLst>
                    <a:ext uri="{9D8B030D-6E8A-4147-A177-3AD203B41FA5}">
                      <a16:colId xmlns:a16="http://schemas.microsoft.com/office/drawing/2014/main" val="424458961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360910449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892910014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933338787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668851798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488409468"/>
                    </a:ext>
                  </a:extLst>
                </a:gridCol>
              </a:tblGrid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00858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79903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7685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27297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16013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69081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34173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97.2%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72555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68476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101.0%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53414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794B89DC-88D1-4FA6-8528-33D42DBF0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906988"/>
              </p:ext>
            </p:extLst>
          </p:nvPr>
        </p:nvGraphicFramePr>
        <p:xfrm>
          <a:off x="209063" y="3439084"/>
          <a:ext cx="5738398" cy="2188030"/>
        </p:xfrm>
        <a:graphic>
          <a:graphicData uri="http://schemas.openxmlformats.org/drawingml/2006/table">
            <a:tbl>
              <a:tblPr/>
              <a:tblGrid>
                <a:gridCol w="1487733">
                  <a:extLst>
                    <a:ext uri="{9D8B030D-6E8A-4147-A177-3AD203B41FA5}">
                      <a16:colId xmlns:a16="http://schemas.microsoft.com/office/drawing/2014/main" val="424458961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3609104492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892910014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933338787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668851798"/>
                    </a:ext>
                  </a:extLst>
                </a:gridCol>
                <a:gridCol w="850133">
                  <a:extLst>
                    <a:ext uri="{9D8B030D-6E8A-4147-A177-3AD203B41FA5}">
                      <a16:colId xmlns:a16="http://schemas.microsoft.com/office/drawing/2014/main" val="1488409468"/>
                    </a:ext>
                  </a:extLst>
                </a:gridCol>
              </a:tblGrid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00858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79903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7685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27297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16013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690818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34173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725555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#NUM!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684763"/>
                  </a:ext>
                </a:extLst>
              </a:tr>
              <a:tr h="21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99.8%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534141"/>
                  </a:ext>
                </a:extLst>
              </a:tr>
            </a:tbl>
          </a:graphicData>
        </a:graphic>
      </p:graphicFrame>
      <p:sp>
        <p:nvSpPr>
          <p:cNvPr id="10" name="제목 2">
            <a:extLst>
              <a:ext uri="{FF2B5EF4-FFF2-40B4-BE49-F238E27FC236}">
                <a16:creationId xmlns:a16="http://schemas.microsoft.com/office/drawing/2014/main" id="{332F4E9B-955D-405B-B520-95E1672B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Experimental results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71860A-D8FD-4C94-8A1E-48E1355E65FC}"/>
              </a:ext>
            </a:extLst>
          </p:cNvPr>
          <p:cNvSpPr txBox="1"/>
          <p:nvPr/>
        </p:nvSpPr>
        <p:spPr>
          <a:xfrm>
            <a:off x="4279392" y="5934192"/>
            <a:ext cx="7703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ore-KR" dirty="0"/>
              <a:t>* Encoding</a:t>
            </a:r>
            <a:r>
              <a:rPr lang="en-US" altLang="ko-KR" dirty="0"/>
              <a:t>/Decoding</a:t>
            </a:r>
            <a:r>
              <a:rPr lang="en-US" altLang="ko-Kore-KR" dirty="0"/>
              <a:t> time not reliable (</a:t>
            </a:r>
            <a:r>
              <a:rPr lang="en-US" altLang="ko-KR" dirty="0"/>
              <a:t>Runtime should not be changed)</a:t>
            </a:r>
            <a:endParaRPr lang="ko-KR" altLang="en-US" dirty="0">
              <a:highlight>
                <a:srgbClr val="FFFF00"/>
              </a:highlight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D4C5A1B-8A2E-411F-9CAE-E4C76D3A6633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1762839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Proposed fix</a:t>
            </a:r>
          </a:p>
          <a:p>
            <a:pPr lvl="1"/>
            <a:r>
              <a:rPr lang="en-US" altLang="ko-KR" sz="2000" dirty="0"/>
              <a:t>Resolves </a:t>
            </a:r>
            <a:r>
              <a:rPr lang="en-CA" altLang="ko-KR" sz="2000" dirty="0"/>
              <a:t>a bug in the implementation of</a:t>
            </a:r>
            <a:r>
              <a:rPr lang="en-CA" altLang="ko-KR" sz="2000" dirty="0">
                <a:solidFill>
                  <a:srgbClr val="FF0000"/>
                </a:solidFill>
              </a:rPr>
              <a:t> </a:t>
            </a:r>
            <a:r>
              <a:rPr lang="en-CA" altLang="ko-KR" sz="2000" dirty="0"/>
              <a:t>TM-based reordering for affine MMVD.</a:t>
            </a:r>
            <a:endParaRPr lang="en-US" altLang="ko-KR" sz="2000" dirty="0"/>
          </a:p>
          <a:p>
            <a:pPr lvl="2"/>
            <a:r>
              <a:rPr lang="en-US" altLang="ko-KR" sz="1800" dirty="0"/>
              <a:t>Simple S/W bug fix (one digit change) for ECM-9.0.</a:t>
            </a:r>
          </a:p>
          <a:p>
            <a:endParaRPr lang="en-CA" altLang="ko-KR" sz="1200" dirty="0"/>
          </a:p>
          <a:p>
            <a:r>
              <a:rPr lang="en-CA" altLang="ko-KR" sz="2400" dirty="0"/>
              <a:t>Experimental </a:t>
            </a:r>
            <a:r>
              <a:rPr lang="en-US" altLang="ko-KR" sz="2400" dirty="0"/>
              <a:t>r</a:t>
            </a:r>
            <a:r>
              <a:rPr lang="en-CA" altLang="ko-KR" sz="2400" dirty="0" err="1"/>
              <a:t>esult</a:t>
            </a:r>
            <a:r>
              <a:rPr lang="en-US" altLang="ko-KR" sz="2400" dirty="0"/>
              <a:t>s</a:t>
            </a:r>
            <a:endParaRPr lang="en-CA" altLang="ko-KR" sz="2400" dirty="0"/>
          </a:p>
          <a:p>
            <a:pPr lvl="1" hangingPunct="0"/>
            <a:r>
              <a:rPr lang="en-CA" altLang="ko-KR" sz="2000" dirty="0"/>
              <a:t>RA: 0.</a:t>
            </a:r>
            <a:r>
              <a:rPr lang="en-US" altLang="ko-KR" sz="2000" dirty="0"/>
              <a:t>00</a:t>
            </a:r>
            <a:r>
              <a:rPr lang="en-CA" altLang="ko-KR" sz="2000" dirty="0"/>
              <a:t>%, -0.</a:t>
            </a:r>
            <a:r>
              <a:rPr lang="en-US" altLang="ko-KR" sz="2000" dirty="0"/>
              <a:t>07</a:t>
            </a:r>
            <a:r>
              <a:rPr lang="en-CA" altLang="ko-KR" sz="2000" dirty="0"/>
              <a:t>%, -0.</a:t>
            </a:r>
            <a:r>
              <a:rPr lang="en-US" altLang="ko-KR" sz="2000" dirty="0"/>
              <a:t>01</a:t>
            </a:r>
            <a:r>
              <a:rPr lang="en-CA" altLang="ko-KR" sz="2000" dirty="0"/>
              <a:t>%</a:t>
            </a:r>
          </a:p>
          <a:p>
            <a:pPr lvl="1" hangingPunct="0"/>
            <a:r>
              <a:rPr lang="en-CA" altLang="ko-KR" sz="2000" dirty="0"/>
              <a:t>LDB: </a:t>
            </a:r>
            <a:r>
              <a:rPr lang="en-US" altLang="ko-KR" sz="2000" dirty="0"/>
              <a:t>same as ECM-9.0</a:t>
            </a:r>
            <a:endParaRPr lang="en-CA" altLang="ko-KR" sz="2000" dirty="0"/>
          </a:p>
          <a:p>
            <a:endParaRPr lang="en-CA" altLang="ko-Kore-KR" sz="1200" dirty="0"/>
          </a:p>
          <a:p>
            <a:r>
              <a:rPr lang="en-CA" altLang="ko-KR" sz="2400" dirty="0"/>
              <a:t>Recommendation</a:t>
            </a:r>
          </a:p>
          <a:p>
            <a:pPr lvl="1"/>
            <a:r>
              <a:rPr lang="en-CA" altLang="ko-KR" sz="2000" dirty="0"/>
              <a:t>Incorporate the proposed fix in the next version of ECM.</a:t>
            </a:r>
            <a:endParaRPr lang="ko-KR" altLang="ko-KR" sz="2000" dirty="0"/>
          </a:p>
          <a:p>
            <a:endParaRPr lang="en-CA" altLang="ko-Kore-KR" sz="2400" dirty="0"/>
          </a:p>
          <a:p>
            <a:r>
              <a:rPr lang="en-US" altLang="ko-Kore-KR" sz="2400" dirty="0"/>
              <a:t>Thanks to </a:t>
            </a:r>
            <a:r>
              <a:rPr lang="en-US" altLang="ko-Kore-KR" sz="2400" dirty="0" err="1"/>
              <a:t>Bytedance</a:t>
            </a:r>
            <a:r>
              <a:rPr lang="en-US" altLang="ko-Kore-KR" sz="2400" dirty="0"/>
              <a:t> for cross-check</a:t>
            </a:r>
            <a:r>
              <a:rPr lang="en-US" altLang="ko-KR" sz="2400" dirty="0"/>
              <a:t>ing</a:t>
            </a:r>
            <a:r>
              <a:rPr lang="en-US" altLang="ko-Kore-KR" sz="2400" dirty="0"/>
              <a:t> (JVET-AE0213).</a:t>
            </a:r>
            <a:endParaRPr lang="en-CA" altLang="ko-Kore-KR" sz="2400" dirty="0"/>
          </a:p>
        </p:txBody>
      </p:sp>
      <p:sp>
        <p:nvSpPr>
          <p:cNvPr id="7" name="제목 2">
            <a:extLst>
              <a:ext uri="{FF2B5EF4-FFF2-40B4-BE49-F238E27FC236}">
                <a16:creationId xmlns:a16="http://schemas.microsoft.com/office/drawing/2014/main" id="{F050FEB4-789E-4A3D-AF79-F6413A905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Conclusion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C99CCF3-E7B3-4652-A4EC-279798DCAD9F}"/>
              </a:ext>
            </a:extLst>
          </p:cNvPr>
          <p:cNvSpPr/>
          <p:nvPr/>
        </p:nvSpPr>
        <p:spPr>
          <a:xfrm>
            <a:off x="5568452" y="6533634"/>
            <a:ext cx="10550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JVET-AE0136</a:t>
            </a:r>
          </a:p>
        </p:txBody>
      </p:sp>
    </p:spTree>
    <p:extLst>
      <p:ext uri="{BB962C8B-B14F-4D97-AF65-F5344CB8AC3E}">
        <p14:creationId xmlns:p14="http://schemas.microsoft.com/office/powerpoint/2010/main" val="1599124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127527</TotalTime>
  <Words>939</Words>
  <Application>Microsoft Office PowerPoint</Application>
  <PresentationFormat>와이드스크린</PresentationFormat>
  <Paragraphs>211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굴림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PowerPoint 프레젠테이션</vt:lpstr>
      <vt:lpstr>Problem statement</vt:lpstr>
      <vt:lpstr>Proposed fix</vt:lpstr>
      <vt:lpstr>Experimental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김 동현</cp:lastModifiedBy>
  <cp:revision>787</cp:revision>
  <dcterms:created xsi:type="dcterms:W3CDTF">2020-01-05T07:56:35Z</dcterms:created>
  <dcterms:modified xsi:type="dcterms:W3CDTF">2023-07-12T16:29:59Z</dcterms:modified>
</cp:coreProperties>
</file>