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72" r:id="rId4"/>
    <p:sldId id="271" r:id="rId5"/>
    <p:sldId id="273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300" y="-2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4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4"/>
            <a:ext cx="11582399" cy="114846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JVET-AE0130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DIMD with filtered template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In DIMD mode, the following 3x3 </a:t>
            </a:r>
            <a:r>
              <a:rPr lang="en-CA" altLang="zh-CN" sz="2400" dirty="0">
                <a:cs typeface="Times New Roman" panose="02020603050405020304" pitchFamily="18" charset="0"/>
              </a:rPr>
              <a:t>gradient </a:t>
            </a:r>
            <a:r>
              <a:rPr lang="en-US" altLang="zh-CN" sz="2400" dirty="0">
                <a:cs typeface="Times New Roman" panose="02020603050405020304" pitchFamily="18" charset="0"/>
              </a:rPr>
              <a:t>operators are used to derive the intra prediction modes and their weights.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F7AEEB7-E9C3-4870-A198-BEC56CC4BD88}"/>
                  </a:ext>
                </a:extLst>
              </p:cNvPr>
              <p:cNvSpPr/>
              <p:nvPr/>
            </p:nvSpPr>
            <p:spPr>
              <a:xfrm>
                <a:off x="1534336" y="3255366"/>
                <a:ext cx="4937826" cy="8249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   and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zh-CN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8F7AEEB7-E9C3-4870-A198-BEC56CC4BD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4336" y="3255366"/>
                <a:ext cx="4937826" cy="82490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9F411FFC-F769-453E-AD4B-DA1AEDD8C5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4833" y="2848669"/>
            <a:ext cx="27178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84238" y="1382996"/>
                <a:ext cx="11223524" cy="5078764"/>
              </a:xfrm>
            </p:spPr>
            <p:txBody>
              <a:bodyPr>
                <a:noAutofit/>
              </a:bodyPr>
              <a:lstStyle/>
              <a:p>
                <a:pPr hangingPunct="0">
                  <a:lnSpc>
                    <a:spcPct val="150000"/>
                  </a:lnSpc>
                </a:pPr>
                <a:r>
                  <a:rPr lang="en-US" altLang="zh-CN" sz="2400" dirty="0">
                    <a:cs typeface="Times New Roman" panose="02020603050405020304" pitchFamily="18" charset="0"/>
                  </a:rPr>
                  <a:t>Template filtering</a:t>
                </a:r>
                <a:endParaRPr lang="zh-CN" altLang="zh-CN" sz="2400" dirty="0">
                  <a:cs typeface="Times New Roman" panose="02020603050405020304" pitchFamily="18" charset="0"/>
                </a:endParaRPr>
              </a:p>
              <a:p>
                <a:pPr marL="457200" lvl="1" indent="0" hangingPunct="0">
                  <a:lnSpc>
                    <a:spcPct val="100000"/>
                  </a:lnSpc>
                  <a:buNone/>
                </a:pPr>
                <a:r>
                  <a:rPr lang="en-CA" altLang="zh-CN" sz="1600" dirty="0">
                    <a:cs typeface="Times New Roman" panose="02020603050405020304" pitchFamily="18" charset="0"/>
                  </a:rPr>
                  <a:t>A 3x3 filter </a:t>
                </a:r>
                <a:r>
                  <a:rPr lang="en-US" altLang="zh-CN" sz="1600" dirty="0">
                    <a:cs typeface="Times New Roman" panose="02020603050405020304" pitchFamily="18" charset="0"/>
                  </a:rPr>
                  <a:t>operator </a:t>
                </a:r>
                <a:r>
                  <a:rPr lang="en-CA" altLang="zh-CN" sz="1600" dirty="0">
                    <a:cs typeface="Times New Roman" panose="02020603050405020304" pitchFamily="18" charset="0"/>
                  </a:rPr>
                  <a:t>is used to filter the template as follows.</a:t>
                </a:r>
              </a:p>
              <a:p>
                <a:pPr marL="457200" lvl="1" indent="0" hangingPunc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altLang="zh-CN" sz="18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zh-CN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zh-CN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600" dirty="0"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Derivation of </a:t>
                </a:r>
                <a:r>
                  <a:rPr lang="en-US" altLang="zh-CN" sz="2400" dirty="0">
                    <a:cs typeface="Times New Roman" panose="02020603050405020304" pitchFamily="18" charset="0"/>
                  </a:rPr>
                  <a:t>histogram</a:t>
                </a:r>
              </a:p>
              <a:p>
                <a:pPr marL="457200" lvl="1" indent="0" hangingPunct="0">
                  <a:lnSpc>
                    <a:spcPct val="100000"/>
                  </a:lnSpc>
                  <a:buNone/>
                </a:pPr>
                <a:r>
                  <a:rPr lang="en-US" altLang="zh-CN" sz="1600" dirty="0">
                    <a:cs typeface="Times New Roman" panose="02020603050405020304" pitchFamily="18" charset="0"/>
                  </a:rPr>
                  <a:t>T</a:t>
                </a:r>
                <a:r>
                  <a:rPr lang="en-CA" altLang="zh-CN" sz="1600" dirty="0">
                    <a:cs typeface="Times New Roman" panose="02020603050405020304" pitchFamily="18" charset="0"/>
                  </a:rPr>
                  <a:t>he following 3x2 and 2x3 gradient operators are used for the gradient histogram derivation of left and top templates respectively.</a:t>
                </a:r>
                <a:endParaRPr lang="zh-CN" altLang="zh-CN" sz="1600" dirty="0">
                  <a:cs typeface="Times New Roman" panose="02020603050405020304" pitchFamily="18" charset="0"/>
                </a:endParaRPr>
              </a:p>
              <a:p>
                <a:pPr marL="0" indent="0" algn="ctr" hangingPunct="0">
                  <a:spcBef>
                    <a:spcPts val="680"/>
                  </a:spcBef>
                  <a:spcAft>
                    <a:spcPts val="0"/>
                  </a:spcAft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en-US" altLang="zh-CN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zh-CN" sz="160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600" dirty="0">
                    <a:cs typeface="Times New Roman" panose="02020603050405020304" pitchFamily="18" charset="0"/>
                  </a:rPr>
                  <a:t>    and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altLang="zh-CN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16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sz="160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1600" dirty="0">
                  <a:cs typeface="Times New Roman" panose="02020603050405020304" pitchFamily="18" charset="0"/>
                </a:endParaRPr>
              </a:p>
              <a:p>
                <a:pPr marL="0" indent="0" algn="ctr" hangingPunct="0">
                  <a:spcBef>
                    <a:spcPts val="680"/>
                  </a:spcBef>
                  <a:spcAft>
                    <a:spcPts val="0"/>
                  </a:spcAft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en-US" altLang="zh-CN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zh-CN" sz="160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600" dirty="0">
                    <a:cs typeface="Times New Roman" panose="02020603050405020304" pitchFamily="18" charset="0"/>
                  </a:rPr>
                  <a:t>    and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altLang="zh-CN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zh-CN" sz="160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zh-CN" sz="16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CA" altLang="zh-CN" sz="2400" dirty="0"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50000"/>
                  </a:lnSpc>
                </a:pPr>
                <a:r>
                  <a:rPr lang="en-US" altLang="zh-CN" sz="2400" dirty="0">
                    <a:cs typeface="Times New Roman" panose="02020603050405020304" pitchFamily="18" charset="0"/>
                  </a:rPr>
                  <a:t>A flag is signaled to specify whether the template is filtered.</a:t>
                </a:r>
                <a:endParaRPr lang="en-CA" altLang="zh-CN" sz="24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4238" y="1382996"/>
                <a:ext cx="11223524" cy="5078764"/>
              </a:xfrm>
              <a:blipFill>
                <a:blip r:embed="rId6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E575BE10-AF9F-4B8B-8F3B-BFE95BB70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88EF85AC-C0C0-437B-83B5-C98DF82381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294916"/>
              </p:ext>
            </p:extLst>
          </p:nvPr>
        </p:nvGraphicFramePr>
        <p:xfrm>
          <a:off x="8254924" y="1914316"/>
          <a:ext cx="2787650" cy="174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isio" r:id="rId7" imgW="2876537" imgH="1800225" progId="Visio.Drawing.15">
                  <p:embed/>
                </p:oleObj>
              </mc:Choice>
              <mc:Fallback>
                <p:oleObj name="Visio" r:id="rId7" imgW="2876537" imgH="180022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4924" y="1914316"/>
                        <a:ext cx="2787650" cy="174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105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461423E-FEE9-4D56-A9E2-0BD00DA3D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683898"/>
              </p:ext>
            </p:extLst>
          </p:nvPr>
        </p:nvGraphicFramePr>
        <p:xfrm>
          <a:off x="838200" y="1910292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02151898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81703427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10266842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60421652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79952746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69165956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407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ECM-9.0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523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998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9264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A2*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296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642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841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877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344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576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767158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B475174-5811-45DB-B946-87E0969007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141092"/>
              </p:ext>
            </p:extLst>
          </p:nvPr>
        </p:nvGraphicFramePr>
        <p:xfrm>
          <a:off x="6296050" y="1843881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39802235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656154168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29816483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0424352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984981132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7325059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026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ECM-9.0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84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313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133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512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200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578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84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697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806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983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589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introduce a </a:t>
            </a:r>
            <a:r>
              <a:rPr lang="en-US" altLang="zh-CN" sz="2400" dirty="0">
                <a:cs typeface="Times New Roman" panose="02020603050405020304" pitchFamily="18" charset="0"/>
              </a:rPr>
              <a:t>template filtering </a:t>
            </a:r>
            <a:r>
              <a:rPr lang="en-CA" altLang="zh-CN" sz="2400" dirty="0">
                <a:cs typeface="Times New Roman" panose="02020603050405020304" pitchFamily="18" charset="0"/>
              </a:rPr>
              <a:t>method </a:t>
            </a:r>
            <a:r>
              <a:rPr lang="en-US" altLang="zh-CN" sz="2400" dirty="0">
                <a:cs typeface="Times New Roman" panose="02020603050405020304" pitchFamily="18" charset="0"/>
              </a:rPr>
              <a:t>for DIMD mode.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ECM-9.0, it achieves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            AI    {-0.09%, 0.01%, 0.04%, 106%, 100%}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Alibaba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8342</TotalTime>
  <Words>419</Words>
  <Application>Microsoft Office PowerPoint</Application>
  <PresentationFormat>宽屏</PresentationFormat>
  <Paragraphs>136</Paragraphs>
  <Slides>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Cambria Math</vt:lpstr>
      <vt:lpstr>Segoe UI Light</vt:lpstr>
      <vt:lpstr>Times New Roman</vt:lpstr>
      <vt:lpstr>Wingdings 2</vt:lpstr>
      <vt:lpstr>HDOfficeLightV0</vt:lpstr>
      <vt:lpstr>Visio</vt:lpstr>
      <vt:lpstr>JVET-AE0130 Non-EE2: DIMD with filtered template</vt:lpstr>
      <vt:lpstr>Introduction</vt:lpstr>
      <vt:lpstr>Proposed Method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113</cp:revision>
  <dcterms:created xsi:type="dcterms:W3CDTF">2021-09-24T18:02:39Z</dcterms:created>
  <dcterms:modified xsi:type="dcterms:W3CDTF">2023-07-12T09:05:13Z</dcterms:modified>
</cp:coreProperties>
</file>