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  <p:sldMasterId id="2147483656" r:id="rId5"/>
  </p:sldMasterIdLst>
  <p:notesMasterIdLst>
    <p:notesMasterId r:id="rId10"/>
  </p:notesMasterIdLst>
  <p:handoutMasterIdLst>
    <p:handoutMasterId r:id="rId12"/>
  </p:handoutMasterIdLst>
  <p:sldIdLst>
    <p:sldId id="262" r:id="rId6"/>
    <p:sldId id="273" r:id="rId7"/>
    <p:sldId id="274" r:id="rId8"/>
    <p:sldId id="275" r:id="rId9"/>
    <p:sldId id="261" r:id="rId11"/>
  </p:sldIdLst>
  <p:sldSz cx="9144000" cy="6858000" type="screen4x3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6CD"/>
    <a:srgbClr val="008FD4"/>
    <a:srgbClr val="5ACBF5"/>
    <a:srgbClr val="8CC63E"/>
    <a:srgbClr val="0070B1"/>
    <a:srgbClr val="00ABBD"/>
    <a:srgbClr val="00AEEF"/>
    <a:srgbClr val="0089CF"/>
    <a:srgbClr val="005B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709" y="-39"/>
      </p:cViewPr>
      <p:guideLst>
        <p:guide orient="horz" pos="2200"/>
        <p:guide pos="289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5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DBB1F30-D4F2-4E95-8CC5-2961C493C95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25176F1-1209-4F30-8B48-CB87B069301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336550" y="2820988"/>
            <a:ext cx="4478338" cy="1343025"/>
          </a:xfrm>
          <a:prstGeom prst="rect">
            <a:avLst/>
          </a:prstGeom>
        </p:spPr>
        <p:txBody>
          <a:bodyPr/>
          <a:lstStyle/>
          <a:p>
            <a:pPr marL="0" lvl="0" indent="0" eaLnBrk="1" hangingPunct="1"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rgbClr val="FFFFFF"/>
                </a:solidFill>
                <a:latin typeface="微软雅黑" panose="020B0503020204020204" charset="-122"/>
              </a:rPr>
              <a:t>单击此处编辑母版文本样式</a:t>
            </a:r>
            <a:endParaRPr lang="zh-CN" altLang="en-US" sz="1400" smtClean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" name="Subtitle 1"/>
          <p:cNvSpPr>
            <a:spLocks noGrp="1"/>
          </p:cNvSpPr>
          <p:nvPr userDrawn="1">
            <p:ph type="subTitle" idx="9"/>
          </p:nvPr>
        </p:nvSpPr>
        <p:spPr>
          <a:xfrm>
            <a:off x="336550" y="1147763"/>
            <a:ext cx="6400800" cy="749300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smtClean="0">
                <a:solidFill>
                  <a:srgbClr val="8CC63E"/>
                </a:solidFill>
              </a:rPr>
              <a:t>单击此处编辑母版副标题样式</a:t>
            </a:r>
            <a:endParaRPr lang="en-US" altLang="zh-CN" dirty="0" smtClean="0">
              <a:solidFill>
                <a:srgbClr val="8CC63E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 userDrawn="1">
            <p:ph type="ctrTitle" idx="19"/>
          </p:nvPr>
        </p:nvSpPr>
        <p:spPr>
          <a:xfrm>
            <a:off x="336550" y="542925"/>
            <a:ext cx="6400800" cy="592138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chemeClr val="bg1"/>
                </a:solidFill>
              </a:rPr>
              <a:t>单击此处编辑母版标题样式</a:t>
            </a:r>
            <a:endParaRPr lang="en-US" altLang="zh-CN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430338" y="820271"/>
            <a:ext cx="7419975" cy="5973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单击此处编辑母版标题样式</a:t>
            </a:r>
            <a:endParaRPr lang="zh-CN" dirty="0" smtClean="0"/>
          </a:p>
        </p:txBody>
      </p:sp>
      <p:sp>
        <p:nvSpPr>
          <p:cNvPr id="3" name="文本占位符 2"/>
          <p:cNvSpPr>
            <a:spLocks noGrp="1" noChangeArrowheads="1"/>
          </p:cNvSpPr>
          <p:nvPr>
            <p:ph idx="1"/>
          </p:nvPr>
        </p:nvSpPr>
        <p:spPr bwMode="auto">
          <a:xfrm>
            <a:off x="1452563" y="1600200"/>
            <a:ext cx="7397750" cy="4252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lvl2pPr>
            <a:lvl3pPr marL="11430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lvl3pPr>
            <a:lvl4pPr marL="16002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lvl4pPr>
            <a:lvl5pPr marL="20574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/>
            </a:lvl5pPr>
          </a:lstStyle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单击此处编辑母版文本样式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742950" marR="0" lvl="1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二级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</a:endParaRPr>
          </a:p>
          <a:p>
            <a:pPr marL="1143000" marR="0" lvl="2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三级</a:t>
            </a: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</a:endParaRPr>
          </a:p>
          <a:p>
            <a:pPr marL="1600200" marR="0" lvl="3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四级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</a:endParaRPr>
          </a:p>
          <a:p>
            <a:pPr marL="2057400" marR="0" lvl="4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五级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775012"/>
            <a:ext cx="8516938" cy="4424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600200"/>
            <a:ext cx="4168775" cy="4252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600200"/>
            <a:ext cx="4170363" cy="4252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455613"/>
            <a:ext cx="8516938" cy="962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600200"/>
            <a:ext cx="4925919" cy="4252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59506" y="1600200"/>
            <a:ext cx="3390807" cy="4252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1112838" y="2003425"/>
            <a:ext cx="4843462" cy="962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谢谢</a:t>
            </a:r>
            <a:r>
              <a:rPr lang="en-US" altLang="zh-CN" dirty="0" smtClean="0"/>
              <a:t>!</a:t>
            </a:r>
            <a:endParaRPr lang="zh-CN" altLang="zh-CN" dirty="0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4.jpeg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Size：32-24-pt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Size：20pt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5938838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5559425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485140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grpSp>
        <p:nvGrpSpPr>
          <p:cNvPr id="1030" name="组 5"/>
          <p:cNvGrpSpPr/>
          <p:nvPr/>
        </p:nvGrpSpPr>
        <p:grpSpPr bwMode="auto">
          <a:xfrm>
            <a:off x="9364663" y="5135563"/>
            <a:ext cx="1392237" cy="1317625"/>
            <a:chOff x="0" y="0"/>
            <a:chExt cx="1392554" cy="989008"/>
          </a:xfrm>
        </p:grpSpPr>
        <p:grpSp>
          <p:nvGrpSpPr>
            <p:cNvPr id="103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37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354138"/>
            <a:ext cx="914400" cy="121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4503738"/>
            <a:ext cx="914400" cy="121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pic>
        <p:nvPicPr>
          <p:cNvPr id="2" name="图片 1" descr="ZTE_logo_CN含色值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3745" y="303530"/>
            <a:ext cx="1878330" cy="7131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Size：24-pt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Size：20pt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12" name="组 5"/>
          <p:cNvGrpSpPr/>
          <p:nvPr/>
        </p:nvGrpSpPr>
        <p:grpSpPr bwMode="auto">
          <a:xfrm>
            <a:off x="9364663" y="5135563"/>
            <a:ext cx="1392237" cy="1317625"/>
            <a:chOff x="0" y="0"/>
            <a:chExt cx="1392554" cy="989008"/>
          </a:xfrm>
        </p:grpSpPr>
        <p:grpSp>
          <p:nvGrpSpPr>
            <p:cNvPr id="13" name="组 6"/>
            <p:cNvGrpSpPr/>
            <p:nvPr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19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组 9"/>
            <p:cNvGrpSpPr/>
            <p:nvPr/>
          </p:nvGrpSpPr>
          <p:grpSpPr bwMode="auto">
            <a:xfrm>
              <a:off x="0" y="372963"/>
              <a:ext cx="1198835" cy="254997"/>
              <a:chOff x="0" y="-497"/>
              <a:chExt cx="1198835" cy="254997"/>
            </a:xfrm>
          </p:grpSpPr>
          <p:sp>
            <p:nvSpPr>
              <p:cNvPr id="17" name="矩形 14"/>
              <p:cNvSpPr>
                <a:spLocks noChangeArrowheads="1"/>
              </p:cNvSpPr>
              <p:nvPr/>
            </p:nvSpPr>
            <p:spPr bwMode="auto">
              <a:xfrm>
                <a:off x="0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矩形 10"/>
            <p:cNvSpPr>
              <a:spLocks noChangeArrowheads="1"/>
            </p:cNvSpPr>
            <p:nvPr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6" name="文本框 12"/>
            <p:cNvSpPr txBox="1">
              <a:spLocks noChangeArrowheads="1"/>
            </p:cNvSpPr>
            <p:nvPr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ZTE-PPT-16x9-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4763" y="1716088"/>
            <a:ext cx="9144001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16"/>
          <p:cNvSpPr txBox="1">
            <a:spLocks noChangeArrowheads="1"/>
          </p:cNvSpPr>
          <p:nvPr/>
        </p:nvSpPr>
        <p:spPr bwMode="auto">
          <a:xfrm>
            <a:off x="5059363" y="6564313"/>
            <a:ext cx="2190750" cy="169862"/>
          </a:xfrm>
          <a:prstGeom prst="rect">
            <a:avLst/>
          </a:prstGeom>
          <a:noFill/>
          <a:ln w="9525" cap="flat" cmpd="sng">
            <a:noFill/>
            <a:bevel/>
          </a:ln>
          <a:effectLst/>
        </p:spPr>
        <p:txBody>
          <a:bodyPr lIns="0" tIns="0" rIns="0" bIns="0"/>
          <a:lstStyle/>
          <a:p>
            <a:pPr>
              <a:defRPr/>
            </a:pP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8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Size：24-32pt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Size：18pt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sp>
        <p:nvSpPr>
          <p:cNvPr id="6158" name="Slide Number Placeholder 5"/>
          <p:cNvSpPr>
            <a:spLocks noGrp="1" noChangeArrowheads="1"/>
          </p:cNvSpPr>
          <p:nvPr/>
        </p:nvSpPr>
        <p:spPr bwMode="auto">
          <a:xfrm>
            <a:off x="238125" y="6540500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08058874-FB71-43B4-AABD-6FDF89E2EF74}" type="slidenum">
              <a:rPr lang="en-US" sz="80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159" name="TextBox 18"/>
          <p:cNvSpPr txBox="1">
            <a:spLocks noChangeArrowheads="1"/>
          </p:cNvSpPr>
          <p:nvPr/>
        </p:nvSpPr>
        <p:spPr bwMode="auto">
          <a:xfrm>
            <a:off x="8341995" y="215900"/>
            <a:ext cx="640715" cy="4051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zh-CN" altLang="en-US" sz="1000" b="1" dirty="0" smtClean="0">
                <a:solidFill>
                  <a:srgbClr val="404040"/>
                </a:solidFill>
                <a:latin typeface="微软雅黑" panose="020B0503020204020204" charset="-122"/>
                <a:ea typeface="Heiti SC Light"/>
                <a:cs typeface="Heiti SC Light"/>
              </a:rPr>
              <a:t>秘密</a:t>
            </a:r>
            <a:r>
              <a:rPr lang="en-US" sz="1000" b="1" dirty="0" smtClean="0">
                <a:solidFill>
                  <a:srgbClr val="404040"/>
                </a:solidFill>
                <a:latin typeface="微软雅黑" panose="020B0503020204020204" charset="-122"/>
                <a:ea typeface="Heiti SC Light"/>
                <a:cs typeface="Heiti SC Light"/>
              </a:rPr>
              <a:t>▲</a:t>
            </a:r>
            <a:endParaRPr lang="en-US" sz="1000" b="1" dirty="0">
              <a:solidFill>
                <a:srgbClr val="404040"/>
              </a:solidFill>
              <a:latin typeface="微软雅黑" panose="020B0503020204020204" charset="-122"/>
              <a:ea typeface="Heiti SC Light"/>
              <a:cs typeface="Heiti SC Light"/>
            </a:endParaRPr>
          </a:p>
        </p:txBody>
      </p:sp>
      <p:sp>
        <p:nvSpPr>
          <p:cNvPr id="308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455613"/>
            <a:ext cx="8516938" cy="962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单击此处编辑母版标题样式</a:t>
            </a:r>
            <a:endParaRPr lang="zh-CN" dirty="0" smtClean="0"/>
          </a:p>
        </p:txBody>
      </p:sp>
      <p:sp>
        <p:nvSpPr>
          <p:cNvPr id="308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600200"/>
            <a:ext cx="8491538" cy="4252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单击此处编辑母版文本样式</a:t>
            </a:r>
            <a:endParaRPr lang="zh-CN" dirty="0" smtClean="0"/>
          </a:p>
          <a:p>
            <a:pPr lvl="1"/>
            <a:r>
              <a:rPr lang="zh-CN" dirty="0" smtClean="0"/>
              <a:t>二级</a:t>
            </a:r>
            <a:endParaRPr lang="zh-CN" dirty="0" smtClean="0"/>
          </a:p>
          <a:p>
            <a:pPr lvl="2"/>
            <a:r>
              <a:rPr lang="zh-CN" dirty="0" smtClean="0"/>
              <a:t>三级</a:t>
            </a:r>
            <a:endParaRPr lang="zh-CN" dirty="0" smtClean="0"/>
          </a:p>
          <a:p>
            <a:pPr lvl="3"/>
            <a:r>
              <a:rPr lang="zh-CN" dirty="0" smtClean="0"/>
              <a:t>四级</a:t>
            </a:r>
            <a:endParaRPr lang="zh-CN" dirty="0" smtClean="0"/>
          </a:p>
          <a:p>
            <a:pPr lvl="4"/>
            <a:r>
              <a:rPr lang="zh-CN" dirty="0" smtClean="0"/>
              <a:t>五级</a:t>
            </a:r>
            <a:endParaRPr lang="zh-CN" dirty="0" smtClean="0"/>
          </a:p>
        </p:txBody>
      </p:sp>
      <p:grpSp>
        <p:nvGrpSpPr>
          <p:cNvPr id="18" name="组 5"/>
          <p:cNvGrpSpPr/>
          <p:nvPr/>
        </p:nvGrpSpPr>
        <p:grpSpPr bwMode="auto">
          <a:xfrm>
            <a:off x="9364663" y="5135563"/>
            <a:ext cx="1392237" cy="1317625"/>
            <a:chOff x="0" y="0"/>
            <a:chExt cx="1392554" cy="989008"/>
          </a:xfrm>
        </p:grpSpPr>
        <p:grpSp>
          <p:nvGrpSpPr>
            <p:cNvPr id="19" name="组 6"/>
            <p:cNvGrpSpPr/>
            <p:nvPr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25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" name="组 9"/>
            <p:cNvGrpSpPr/>
            <p:nvPr/>
          </p:nvGrpSpPr>
          <p:grpSpPr bwMode="auto">
            <a:xfrm>
              <a:off x="0" y="372963"/>
              <a:ext cx="1198835" cy="254997"/>
              <a:chOff x="0" y="-497"/>
              <a:chExt cx="1198835" cy="254997"/>
            </a:xfrm>
          </p:grpSpPr>
          <p:sp>
            <p:nvSpPr>
              <p:cNvPr id="23" name="矩形 14"/>
              <p:cNvSpPr>
                <a:spLocks noChangeArrowheads="1"/>
              </p:cNvSpPr>
              <p:nvPr/>
            </p:nvSpPr>
            <p:spPr bwMode="auto">
              <a:xfrm>
                <a:off x="0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" name="矩形 10"/>
            <p:cNvSpPr>
              <a:spLocks noChangeArrowheads="1"/>
            </p:cNvSpPr>
            <p:nvPr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" name="文本框 12"/>
            <p:cNvSpPr txBox="1">
              <a:spLocks noChangeArrowheads="1"/>
            </p:cNvSpPr>
            <p:nvPr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+mn-ea"/>
          <a:ea typeface="+mn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641985" y="2605405"/>
            <a:ext cx="4883150" cy="1343025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 err="1"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Menghu</a:t>
            </a:r>
            <a:r>
              <a:rPr lang="en-US" altLang="zh-CN" sz="1400" b="1" dirty="0"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 Jia,</a:t>
            </a:r>
            <a:endParaRPr lang="en-US" altLang="zh-CN" sz="1400" b="1" dirty="0"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 err="1"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Yali</a:t>
            </a:r>
            <a:r>
              <a:rPr lang="en-US" altLang="zh-CN" sz="1400" b="1" dirty="0"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 Hu,</a:t>
            </a:r>
            <a:endParaRPr lang="en-US" altLang="zh-CN" sz="1400" b="1" dirty="0"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Ying Gao,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Shaowei </a:t>
            </a:r>
            <a:r>
              <a:rPr lang="en-US" altLang="zh-CN" sz="1400" b="1" dirty="0" err="1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Xie</a:t>
            </a: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, 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Cheng Huang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(ZTE Corporation)</a:t>
            </a:r>
            <a:endParaRPr lang="en-US" altLang="zh-CN" sz="1400" b="1" dirty="0" smtClean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124" name="Title 3"/>
          <p:cNvSpPr>
            <a:spLocks noGrp="1"/>
          </p:cNvSpPr>
          <p:nvPr>
            <p:ph type="ctrTitle" idx="4294967295"/>
          </p:nvPr>
        </p:nvSpPr>
        <p:spPr>
          <a:xfrm>
            <a:off x="349250" y="785495"/>
            <a:ext cx="6400800" cy="592138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altLang="zh-CN" sz="4000" b="1" dirty="0" smtClean="0">
                <a:solidFill>
                  <a:schemeClr val="bg1"/>
                </a:solidFill>
              </a:rPr>
              <a:t>AHG12 : Template-based CIIP weight derivation</a:t>
            </a:r>
            <a:endParaRPr lang="en-US" altLang="zh-CN" sz="4000" b="1" dirty="0" smtClean="0">
              <a:solidFill>
                <a:schemeClr val="bg1"/>
              </a:solidFill>
            </a:endParaRPr>
          </a:p>
        </p:txBody>
      </p:sp>
      <p:sp>
        <p:nvSpPr>
          <p:cNvPr id="2" name="Title 3"/>
          <p:cNvSpPr>
            <a:spLocks noGrp="1"/>
          </p:cNvSpPr>
          <p:nvPr/>
        </p:nvSpPr>
        <p:spPr>
          <a:xfrm>
            <a:off x="394970" y="296545"/>
            <a:ext cx="6400800" cy="592138"/>
          </a:xfrm>
          <a:prstGeom prst="rect">
            <a:avLst/>
          </a:prstGeom>
        </p:spPr>
        <p:txBody>
          <a:bodyPr/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</a:rPr>
              <a:t>JVET-AE0129</a:t>
            </a:r>
            <a:endParaRPr lang="en-US" altLang="zh-CN" sz="32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b="1" smtClean="0"/>
              <a:t>Intruduction</a:t>
            </a:r>
            <a:endParaRPr lang="en-US" altLang="zh-CN" sz="2800" b="1" smtClean="0"/>
          </a:p>
        </p:txBody>
      </p:sp>
      <p:graphicFrame>
        <p:nvGraphicFramePr>
          <p:cNvPr id="2" name="表格 1"/>
          <p:cNvGraphicFramePr/>
          <p:nvPr/>
        </p:nvGraphicFramePr>
        <p:xfrm>
          <a:off x="922655" y="2067560"/>
          <a:ext cx="6854825" cy="230378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83235"/>
                <a:gridCol w="1696720"/>
                <a:gridCol w="2068830"/>
                <a:gridCol w="2606040"/>
              </a:tblGrid>
              <a:tr h="4152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Ciip pdpc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Intra mode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Condition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Weight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2679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1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dirMode=planar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Location:(x,y)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Weight depends on sample position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622935"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0</a:t>
                      </a:r>
                      <a:endParaRPr lang="en-US" sz="1100"/>
                    </a:p>
                    <a:p>
                      <a:pPr indent="0" algn="ctr">
                        <a:buNone/>
                      </a:pPr>
                      <a:r>
                        <a:rPr lang="en-US" sz="1100"/>
                        <a:t> </a:t>
                      </a:r>
                      <a:endParaRPr lang="en-US" sz="1100"/>
                    </a:p>
                    <a:p>
                      <a:pPr indent="0" algn="ctr">
                        <a:buNone/>
                      </a:pPr>
                      <a:r>
                        <a:rPr lang="en-US" sz="1100"/>
                        <a:t> 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T w="12700">
                      <a:solidFill>
                        <a:schemeClr val="tx1"/>
                      </a:solidFill>
                      <a:prstDash val="soli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dirMode is derived by TIMD</a:t>
                      </a:r>
                      <a:endParaRPr lang="en-US" sz="1100"/>
                    </a:p>
                    <a:p>
                      <a:pPr indent="0" algn="ctr">
                        <a:buNone/>
                      </a:pPr>
                      <a:r>
                        <a:rPr lang="en-US" sz="1100"/>
                        <a:t> </a:t>
                      </a:r>
                      <a:endParaRPr lang="en-US" sz="1100"/>
                    </a:p>
                    <a:p>
                      <a:pPr indent="0" algn="ctr">
                        <a:buNone/>
                      </a:pPr>
                      <a:r>
                        <a:rPr lang="en-US" sz="1100"/>
                        <a:t> 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T w="12700">
                      <a:solidFill>
                        <a:schemeClr val="tx1"/>
                      </a:solidFill>
                      <a:prstDash val="soli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dirMode=planar or dirMode = DC or width&lt;4 or height&lt;4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Weight depends on the code mode of neighboring blocks(Top block\Left block) 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82295">
                <a:tc vMerge="1">
                  <a:tcPr marL="68580" marR="68580" marT="0" marB="0" vert="horz" anchor="ctr" anchorCtr="0"/>
                </a:tc>
                <a:tc vMerge="1">
                  <a:tcPr marL="68580" marR="68580" marT="0" marB="0" vert="horz" anchor="ctr" anchorCtr="0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100"/>
                        <a:t>dirMode &lt; DIA_IDX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100"/>
                        <a:t>Horizontal partitioning of coding blocks and applying fixed weights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15290">
                <a:tc vMerge="1">
                  <a:tcPr marL="68580" marR="68580" marT="0" marB="0" vert="horz" anchor="ctr" anchorCtr="0"/>
                </a:tc>
                <a:tc vMerge="1"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others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T w="12700">
                      <a:solidFill>
                        <a:schemeClr val="tx1"/>
                      </a:solidFill>
                      <a:prstDash val="soli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/>
                        <a:t>Vertical partitioning of coding blocks and applying fixed weights</a:t>
                      </a:r>
                      <a:endParaRPr lang="en-US" sz="1100"/>
                    </a:p>
                  </a:txBody>
                  <a:tcPr marL="68580" marR="68580" marT="0" marB="0" vert="horz" anchor="ctr" anchorCtr="0">
                    <a:lnT w="12700">
                      <a:solidFill>
                        <a:schemeClr val="tx1"/>
                      </a:solidFill>
                      <a:prstDash val="soli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91820" y="946150"/>
            <a:ext cx="78225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In CIIP, the predicted samples are obtained by 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weighting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 intra prediction and inter prediction 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In 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ECM9.0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, the weights 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of CIIP 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are derived as follows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1820" y="4648200"/>
            <a:ext cx="78225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TIMD :   (intra + intra) prediction with TM-based Weights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BCW  :   (inter + inter) prediction with TM-based Weights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CIIP   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:</a:t>
            </a: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    (intra + inter) prediction with ?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b="1" smtClean="0"/>
              <a:t>Proposed Method</a:t>
            </a:r>
            <a:endParaRPr lang="en-US" altLang="zh-CN" sz="2800" b="1" smtClean="0"/>
          </a:p>
        </p:txBody>
      </p:sp>
      <p:sp>
        <p:nvSpPr>
          <p:cNvPr id="3" name="文本框 2"/>
          <p:cNvSpPr txBox="1"/>
          <p:nvPr/>
        </p:nvSpPr>
        <p:spPr>
          <a:xfrm>
            <a:off x="422275" y="1212850"/>
            <a:ext cx="795464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Obtain the intra prediction and inter prediction of the template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Fuse the intra prediction and inter prediction of the template (weights (wIntra,w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Inter) ={(1,3),(2,2),(3,1)})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Calculate the SAD values of the predicted samples and reconstructed samples 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Select the weights corresponding to the template with the smallest SAD as the weights for CIIP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3375" y="5321935"/>
            <a:ext cx="838136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latin typeface="Times New Roman" panose="02020603050405020304" charset="0"/>
                <a:sym typeface="+mn-ea"/>
              </a:rPr>
              <a:t>The template cost is calculated based on the Y component and applies to all components</a:t>
            </a:r>
            <a:endParaRPr lang="en-US">
              <a:latin typeface="Times New Roman" panose="02020603050405020304" charset="0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latin typeface="Times New Roman" panose="02020603050405020304" charset="0"/>
                <a:sym typeface="+mn-ea"/>
              </a:rPr>
              <a:t>When PDPC is not enabled, the method introduced in this contribution will be enabled by default</a:t>
            </a:r>
            <a:endParaRPr lang="zh-CN" altLang="en-US"/>
          </a:p>
          <a:p>
            <a:pPr marL="342900" indent="-342900">
              <a:buFont typeface="Arial" panose="020B0604020202020204" pitchFamily="34" charset="0"/>
              <a:buAutoNum type="arabicPeriod"/>
            </a:pPr>
            <a:endParaRPr lang="zh-CN" altLang="en-US"/>
          </a:p>
        </p:txBody>
      </p:sp>
      <p:pic>
        <p:nvPicPr>
          <p:cNvPr id="4" name="pic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61155" y="2776220"/>
            <a:ext cx="3288665" cy="23475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Results</a:t>
            </a:r>
            <a:endParaRPr lang="en-US" altLang="zh-CN" dirty="0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552453" y="1105165"/>
          <a:ext cx="4038600" cy="1781175"/>
        </p:xfrm>
        <a:graphic>
          <a:graphicData uri="http://schemas.openxmlformats.org/drawingml/2006/table">
            <a:tbl>
              <a:tblPr/>
              <a:tblGrid>
                <a:gridCol w="928615"/>
                <a:gridCol w="621997"/>
                <a:gridCol w="621997"/>
                <a:gridCol w="621997"/>
                <a:gridCol w="621997"/>
                <a:gridCol w="621997"/>
              </a:tblGrid>
              <a:tr h="161925">
                <a:tc>
                  <a:txBody>
                    <a:bodyPr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61925">
                <a:tc>
                  <a:txBody>
                    <a:bodyPr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ECM-9.0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61925">
                <a:tc>
                  <a:txBody>
                    <a:bodyPr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573045" y="3585347"/>
          <a:ext cx="4038600" cy="1781175"/>
        </p:xfrm>
        <a:graphic>
          <a:graphicData uri="http://schemas.openxmlformats.org/drawingml/2006/table">
            <a:tbl>
              <a:tblPr/>
              <a:tblGrid>
                <a:gridCol w="928615"/>
                <a:gridCol w="622300"/>
                <a:gridCol w="621694"/>
                <a:gridCol w="621997"/>
                <a:gridCol w="621997"/>
                <a:gridCol w="621997"/>
              </a:tblGrid>
              <a:tr h="161925">
                <a:tc>
                  <a:txBody>
                    <a:bodyPr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 10 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61925">
                <a:tc>
                  <a:txBody>
                    <a:bodyPr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ECM-9.0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61925">
                <a:tc>
                  <a:txBody>
                    <a:bodyPr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-0.64%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0.47%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1.49%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0.70%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-0.89%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939800" y="5808980"/>
            <a:ext cx="50533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800" b="1">
                <a:latin typeface="Times New Roman" panose="02020603050405020304" charset="0"/>
                <a:cs typeface="Times New Roman" panose="02020603050405020304" charset="0"/>
              </a:rPr>
              <a:t>It is recommoned to further study</a:t>
            </a:r>
            <a:endParaRPr lang="en-US" altLang="zh-CN" sz="1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800" dirty="0" smtClean="0">
                <a:solidFill>
                  <a:schemeClr val="bg1"/>
                </a:solidFill>
              </a:rPr>
              <a:t>THANK YOU</a:t>
            </a:r>
            <a:r>
              <a:rPr lang="zh-CN" altLang="en-US" sz="4800" dirty="0" smtClean="0"/>
              <a:t>！</a:t>
            </a:r>
            <a:endParaRPr lang="en-US" altLang="zh-CN" sz="4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机密-4X3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5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5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ZTE-机密-4X3</Template>
  <TotalTime>0</TotalTime>
  <Words>2063</Words>
  <Application>WPS 演示</Application>
  <PresentationFormat>全屏显示(4:3)</PresentationFormat>
  <Paragraphs>238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Heiti SC Light</vt:lpstr>
      <vt:lpstr>微软雅黑</vt:lpstr>
      <vt:lpstr>Times</vt:lpstr>
      <vt:lpstr>Calibri</vt:lpstr>
      <vt:lpstr>Arial Unicode MS</vt:lpstr>
      <vt:lpstr>Times New Roman</vt:lpstr>
      <vt:lpstr>Arial Unicode MS</vt:lpstr>
      <vt:lpstr>ZTE-机密-4X3</vt:lpstr>
      <vt:lpstr>目录</vt:lpstr>
      <vt:lpstr>正文</vt:lpstr>
      <vt:lpstr>封底</vt:lpstr>
      <vt:lpstr>AHG12 : Template-based CIIP weight derivation</vt:lpstr>
      <vt:lpstr>Intruduction</vt:lpstr>
      <vt:lpstr>Proposed Method</vt:lpstr>
      <vt:lpstr>Results</vt:lpstr>
      <vt:lpstr>THANK YOU！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贾梦虎10332089</cp:lastModifiedBy>
  <cp:revision>26</cp:revision>
  <dcterms:created xsi:type="dcterms:W3CDTF">2015-08-10T08:42:00Z</dcterms:created>
  <dcterms:modified xsi:type="dcterms:W3CDTF">2023-07-11T06:32:51Z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2052-11.8.2.10393</vt:lpwstr>
  </property>
</Properties>
</file>