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70" r:id="rId9"/>
    <p:sldId id="266" r:id="rId10"/>
    <p:sldId id="265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0DB9E8E-EC83-1D9B-4DA8-A4F8C04B3233}" name="Maria Santamaria Gomez (Nokia)" initials="MSG(" userId="S::maria.santamaria_gomez@nokia.com::ef363350-41f0-49d0-b00b-1b03f45a5c5a" providerId="AD"/>
  <p188:author id="{D23236F5-49A0-3C89-3D05-EDABC22ACA91}" name="Francesco Cricri (Nokia)" initials="FC(" userId="S::francesco.cricri@nokia.com::bbdc72fd-8947-49d9-979f-f14e2cd94e8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33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22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331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016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86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075497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6847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2238A-0E43-44EE-BADE-632FE4D89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FA86BE-9D00-4933-8600-DF3BF9D272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EB428-A8A4-435D-88DB-F639BCE5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BDD3-CC6C-4BB5-82EE-5E617C79C40B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15F9F-ED02-4E07-8BDC-BD6C78DD3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12D8B-F5D5-4B5E-94BF-5F488C969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1C60-F12F-4A12-B72E-04E825DF00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25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280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032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211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389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4487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2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2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2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2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2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859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261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56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C71C7A1-EDC1-C7AD-218A-F74E155EF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708" y="1474237"/>
            <a:ext cx="5862753" cy="2364615"/>
          </a:xfrm>
        </p:spPr>
        <p:txBody>
          <a:bodyPr/>
          <a:lstStyle/>
          <a:p>
            <a:r>
              <a:rPr lang="en-GB" sz="4000"/>
              <a:t>JVET-AE0093</a:t>
            </a:r>
            <a:br>
              <a:rPr lang="en-GB" sz="4000"/>
            </a:br>
            <a:r>
              <a:rPr lang="en-GB" sz="4000"/>
              <a:t>AHG11: Content-adaptive neural network loop-filter</a:t>
            </a:r>
            <a:endParaRPr lang="en-US" sz="400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FFB8B41-2D9E-F829-F3AA-754DFA9588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709" y="4079614"/>
            <a:ext cx="5067343" cy="1849238"/>
          </a:xfrm>
        </p:spPr>
        <p:txBody>
          <a:bodyPr/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GB" sz="2800" b="0" i="0" u="none" strike="noStrike">
              <a:effectLst/>
              <a:latin typeface="Arial" panose="020B060402020202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fi-FI" b="0" i="0" u="none" strike="noStrike" kern="1200">
                <a:effectLst/>
                <a:latin typeface="Nokia Pure Text Light" panose="020B0304040602060303" pitchFamily="34" charset="0"/>
              </a:rPr>
              <a:t>R. Yang, M. Santamaria, F. Cricri,</a:t>
            </a:r>
            <a:br>
              <a:rPr lang="fi-FI" b="0" i="0" u="none" strike="noStrike" kern="1200">
                <a:effectLst/>
                <a:latin typeface="Nokia Pure Text Light" panose="020B0304040602060303" pitchFamily="34" charset="0"/>
              </a:rPr>
            </a:br>
            <a:r>
              <a:rPr lang="fi-FI" b="0" i="0" u="none" strike="noStrike" kern="1200">
                <a:effectLst/>
                <a:latin typeface="Nokia Pure Text Light" panose="020B0304040602060303" pitchFamily="34" charset="0"/>
              </a:rPr>
              <a:t>H. Zhang, J. Lainema, R. G. Youvalari, </a:t>
            </a:r>
            <a:r>
              <a:rPr lang="fi-FI">
                <a:latin typeface="Nokia Pure Text Light" panose="020B0304040602060303" pitchFamily="34" charset="0"/>
              </a:rPr>
              <a:t>M. M. Hannuksela</a:t>
            </a:r>
            <a:endParaRPr lang="en-GB" b="0" i="0" u="none" strike="noStrike">
              <a:effectLst/>
              <a:latin typeface="Arial" panose="020B0604020202020204" pitchFamily="34" charset="0"/>
            </a:endParaRPr>
          </a:p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191190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4279C-B3DA-404B-8C68-B91FA6D95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Conclusions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E31AF-DB76-4363-BB2D-F35FDED1E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7EF750-2FD0-46AA-984C-E069BF4CC3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Overfitting the NN LOP filter has the following benefits: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Increase in coding gains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Negligible delay at decoder end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Recommendation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Propose cross-check of training and inference in the next EE1 round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166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4279C-B3DA-404B-8C68-B91FA6D95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E31AF-DB76-4363-BB2D-F35FDED1E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7EF750-2FD0-46AA-984C-E069BF4CC3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2002778"/>
            <a:ext cx="4747878" cy="383586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Content adaptation of NN LOP filter, via overfitting to input test sequence.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weight-update is coded with MPEG-NNR and considered in the bitrates.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C77BC8-E0D9-66B8-D24A-9DFDF13DE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004" y="2266343"/>
            <a:ext cx="5786953" cy="15441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1343F6-0C17-D397-DAFF-367814194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070" y="4595477"/>
            <a:ext cx="5818379" cy="146575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5E66273-2753-097B-77C4-3D6FA4BA6F1F}"/>
              </a:ext>
            </a:extLst>
          </p:cNvPr>
          <p:cNvGrpSpPr/>
          <p:nvPr/>
        </p:nvGrpSpPr>
        <p:grpSpPr>
          <a:xfrm>
            <a:off x="1192397" y="3429000"/>
            <a:ext cx="4413370" cy="2763747"/>
            <a:chOff x="2506669" y="1701056"/>
            <a:chExt cx="7178662" cy="39475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C2C310-3C42-FEC3-097C-A601600E1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6669" y="1701056"/>
              <a:ext cx="7178662" cy="3947502"/>
            </a:xfrm>
            <a:prstGeom prst="rect">
              <a:avLst/>
            </a:prstGeom>
          </p:spPr>
        </p:pic>
        <p:sp>
          <p:nvSpPr>
            <p:cNvPr id="8" name="Arrow: Up 7">
              <a:extLst>
                <a:ext uri="{FF2B5EF4-FFF2-40B4-BE49-F238E27FC236}">
                  <a16:creationId xmlns:a16="http://schemas.microsoft.com/office/drawing/2014/main" id="{683B9898-053D-7887-623A-59711449A6DF}"/>
                </a:ext>
              </a:extLst>
            </p:cNvPr>
            <p:cNvSpPr/>
            <p:nvPr/>
          </p:nvSpPr>
          <p:spPr>
            <a:xfrm>
              <a:off x="3370334" y="3511942"/>
              <a:ext cx="149702" cy="275129"/>
            </a:xfrm>
            <a:prstGeom prst="up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200">
                <a:solidFill>
                  <a:schemeClr val="tx2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02FFB0E-3F9C-96D5-F122-B406C57B9123}"/>
              </a:ext>
            </a:extLst>
          </p:cNvPr>
          <p:cNvSpPr txBox="1"/>
          <p:nvPr/>
        </p:nvSpPr>
        <p:spPr>
          <a:xfrm>
            <a:off x="6203646" y="1830432"/>
            <a:ext cx="646061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Test: NNVC 5.0 with NN intra tool, base LC NN filters and overfitted LC NN filter.</a:t>
            </a:r>
          </a:p>
          <a:p>
            <a:r>
              <a:rPr lang="en-US" sz="1200">
                <a:solidFill>
                  <a:schemeClr val="tx2"/>
                </a:solidFill>
              </a:rPr>
              <a:t>Anchor: NNVC 5.0 (NN intra tool + base LC NN filters).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ACB34F-76FA-F5B2-4FF5-403C8B3A59AD}"/>
              </a:ext>
            </a:extLst>
          </p:cNvPr>
          <p:cNvSpPr txBox="1"/>
          <p:nvPr/>
        </p:nvSpPr>
        <p:spPr>
          <a:xfrm>
            <a:off x="6241713" y="4224331"/>
            <a:ext cx="646061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Test: NNVC 5.0 with NN intra tool, base LC NN filters and overfitted LC NN filter.</a:t>
            </a:r>
          </a:p>
          <a:p>
            <a:r>
              <a:rPr lang="en-US" sz="1200">
                <a:solidFill>
                  <a:schemeClr val="tx2"/>
                </a:solidFill>
              </a:rPr>
              <a:t>Anchor: NNVC 5.0 with NN tools OFF.</a:t>
            </a:r>
          </a:p>
        </p:txBody>
      </p:sp>
    </p:spTree>
    <p:extLst>
      <p:ext uri="{BB962C8B-B14F-4D97-AF65-F5344CB8AC3E}">
        <p14:creationId xmlns:p14="http://schemas.microsoft.com/office/powerpoint/2010/main" val="618126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4279C-B3DA-404B-8C68-B91FA6D95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Highlights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E31AF-DB76-4363-BB2D-F35FDED1E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7EF750-2FD0-46AA-984C-E069BF4CC3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2002778"/>
            <a:ext cx="4747878" cy="383586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Content adaptation of NN LOP filter, via </a:t>
            </a:r>
            <a:r>
              <a:rPr lang="en-US" b="1"/>
              <a:t>overfitting to input test sequence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weight-update is coded with </a:t>
            </a:r>
            <a:r>
              <a:rPr lang="en-US" b="1"/>
              <a:t>MPEG-NNR </a:t>
            </a:r>
            <a:r>
              <a:rPr lang="en-US"/>
              <a:t>and considered in the bitrates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Results with anchor NNVC-5.0 (NN intra and base NN LOP filters): </a:t>
            </a:r>
          </a:p>
          <a:p>
            <a:pPr lvl="2"/>
            <a:r>
              <a:rPr lang="en-US" b="1"/>
              <a:t>-1.21% (Y), -6.43% (</a:t>
            </a:r>
            <a:r>
              <a:rPr lang="en-US" b="1" err="1"/>
              <a:t>Cb</a:t>
            </a:r>
            <a:r>
              <a:rPr lang="en-US" b="1"/>
              <a:t>), -5.52% (Cr).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Results with anchor NNVC-5.0 with NN tools OFF:</a:t>
            </a:r>
          </a:p>
          <a:p>
            <a:pPr lvl="1"/>
            <a:r>
              <a:rPr lang="en-US" b="1"/>
              <a:t>     -7.74% (Y), -13.73% (</a:t>
            </a:r>
            <a:r>
              <a:rPr lang="en-US" b="1" err="1"/>
              <a:t>Cb</a:t>
            </a:r>
            <a:r>
              <a:rPr lang="en-US" b="1"/>
              <a:t>), -12.49% (Cr).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5E66273-2753-097B-77C4-3D6FA4BA6F1F}"/>
              </a:ext>
            </a:extLst>
          </p:cNvPr>
          <p:cNvGrpSpPr/>
          <p:nvPr/>
        </p:nvGrpSpPr>
        <p:grpSpPr>
          <a:xfrm>
            <a:off x="5515897" y="2039194"/>
            <a:ext cx="5973646" cy="3228738"/>
            <a:chOff x="2506669" y="1701056"/>
            <a:chExt cx="7178662" cy="39475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C2C310-3C42-FEC3-097C-A601600E1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6669" y="1701056"/>
              <a:ext cx="7178662" cy="3947502"/>
            </a:xfrm>
            <a:prstGeom prst="rect">
              <a:avLst/>
            </a:prstGeom>
          </p:spPr>
        </p:pic>
        <p:sp>
          <p:nvSpPr>
            <p:cNvPr id="8" name="Arrow: Up 7">
              <a:extLst>
                <a:ext uri="{FF2B5EF4-FFF2-40B4-BE49-F238E27FC236}">
                  <a16:creationId xmlns:a16="http://schemas.microsoft.com/office/drawing/2014/main" id="{683B9898-053D-7887-623A-59711449A6DF}"/>
                </a:ext>
              </a:extLst>
            </p:cNvPr>
            <p:cNvSpPr/>
            <p:nvPr/>
          </p:nvSpPr>
          <p:spPr>
            <a:xfrm>
              <a:off x="3370334" y="3511942"/>
              <a:ext cx="149702" cy="275129"/>
            </a:xfrm>
            <a:prstGeom prst="up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20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1497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30CB1-B529-4B47-82C8-4B46A44942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Proposed approach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E9515-0D3E-4E01-AE33-1F93D245CF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Over-fitting of LOP filter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0774AC0-1CBD-492E-B39E-52619C560BA7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Content-adaptation is achieved by means of neural-network over-fitting on each test video and configuration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model to be over-fitted is selected as the base model (one out of four) with the highest PSNR gain</a:t>
                </a:r>
                <a:endParaRPr lang="en-GB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Only a subset of parameters (multipliers) are over-fitted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d>
                        <m:dPr>
                          <m:ctrlPr>
                            <a:rPr lang="en-GB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GB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en-US" sz="1800" i="1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Technique is applied to the LOP filter (JVET-AD0156)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GB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0774AC0-1CBD-492E-B39E-52619C560B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blipFill>
                <a:blip r:embed="rId2"/>
                <a:stretch>
                  <a:fillRect l="-715" t="-1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59AF5466-34C4-4AED-9C96-7E530F540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451" y="4405014"/>
            <a:ext cx="6432106" cy="240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5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565468-7A3D-46BD-BEE3-96D93C5FD4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Proposed approach (ii)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0D8146-1F25-42DF-AE90-D8F7424E31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Weight-update compression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D0011C-76CD-4D19-B3A2-E920706E7C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over-fitting result is a weight-update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Weight-updates are coded with the MPEG Neural Network Compression and representation (NNC) standard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/>
              <a:t>Previously known as NNR*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9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6E83B5-2C68-42E0-B837-137D1332D9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Training and inference details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15C8BCB-D0E7-4FDC-A326-0413F36CEF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0C0331-46D8-41DB-830F-B891BED727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b="1"/>
              <a:t>Training (over-fitting)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/>
            <a:r>
              <a:rPr lang="en-US"/>
              <a:t>200 epochs for classes C &amp; D; 100 epochs for classes A, B and F</a:t>
            </a:r>
          </a:p>
          <a:p>
            <a:pPr marL="285750" indent="-285750"/>
            <a:endParaRPr lang="en-US"/>
          </a:p>
          <a:p>
            <a:pPr marL="285750" indent="-285750"/>
            <a:r>
              <a:rPr lang="en-US"/>
              <a:t>Overfitting time is sequence dependent. Range [1, 11] hours</a:t>
            </a:r>
          </a:p>
          <a:p>
            <a:pPr marL="285750" indent="-285750"/>
            <a:endParaRPr lang="en-US"/>
          </a:p>
          <a:p>
            <a:pPr marL="0" indent="0">
              <a:buNone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3FBA5C-2611-4CE0-8053-7CAA4E288D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Inference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SADL int 16</a:t>
            </a:r>
          </a:p>
          <a:p>
            <a:endParaRPr lang="en-US"/>
          </a:p>
          <a:p>
            <a:r>
              <a:rPr lang="en-US"/>
              <a:t>Naïve </a:t>
            </a:r>
            <a:r>
              <a:rPr lang="en-US" err="1"/>
              <a:t>quantisation</a:t>
            </a:r>
            <a:r>
              <a:rPr lang="en-US"/>
              <a:t> as in JVET-AD0156</a:t>
            </a:r>
          </a:p>
          <a:p>
            <a:pPr lvl="1"/>
            <a:r>
              <a:rPr lang="en-US" err="1"/>
              <a:t>Normalisation</a:t>
            </a:r>
            <a:r>
              <a:rPr lang="en-US"/>
              <a:t> of weights and bias by scaling factors to reduce weights with large values</a:t>
            </a:r>
          </a:p>
          <a:p>
            <a:pPr lvl="1"/>
            <a:endParaRPr lang="en-US"/>
          </a:p>
          <a:p>
            <a:r>
              <a:rPr lang="en-US"/>
              <a:t>Complexity: 16.5 </a:t>
            </a:r>
            <a:r>
              <a:rPr lang="en-US" err="1"/>
              <a:t>kMAC</a:t>
            </a:r>
            <a:r>
              <a:rPr lang="en-US"/>
              <a:t>/pixel</a:t>
            </a:r>
          </a:p>
          <a:p>
            <a:endParaRPr lang="en-US"/>
          </a:p>
          <a:p>
            <a:r>
              <a:rPr lang="en-US"/>
              <a:t>Parameters: 53724</a:t>
            </a:r>
          </a:p>
        </p:txBody>
      </p:sp>
    </p:spTree>
    <p:extLst>
      <p:ext uri="{BB962C8B-B14F-4D97-AF65-F5344CB8AC3E}">
        <p14:creationId xmlns:p14="http://schemas.microsoft.com/office/powerpoint/2010/main" val="196886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C04C87-5BF1-4E1E-91C1-73AA22BFE6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tabLst>
                <a:tab pos="2330450" algn="l"/>
              </a:tabLst>
            </a:pPr>
            <a:r>
              <a:rPr lang="en-US"/>
              <a:t>Results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C61CD8-9716-4374-A1D4-68A3FA9FC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RA configuration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8D6245-6F4C-41B8-B57A-9F63B4B394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Anchor: NNVC 5.0 (NN intra tool + NN LOP filter). Test: 4 models (3 base + 1 over-fitted)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Anchor: NNVC 5.0 (NN tools OFF). Test: 4 models (3 base + 1 over-fitted)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FA8FB3-96E5-4B54-9E26-B82F61EEB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942" y="2009580"/>
            <a:ext cx="7307097" cy="19498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DAEA64-9B5D-4378-A900-904A87BA3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42" y="4303585"/>
            <a:ext cx="7401748" cy="186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77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5ADB37-DC38-462F-903E-D002ADD21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(extras) (ii)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7A63B-2747-4282-A95B-0A66B04199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RA configuration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5D464-64BF-4CC6-86AC-FD1AD63D9E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Anchor: NNVC 5.0 (NN intra tool + LC NN filter). Test: 5 models (4 base + 1 over-fitted)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42A427-7B49-44FB-B91D-1CE7EFD78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555" y="2336122"/>
            <a:ext cx="6201862" cy="109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735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5ADB37-DC38-462F-903E-D002ADD21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(extras) (iii)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7A63B-2747-4282-A95B-0A66B04199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RA configuration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5D464-64BF-4CC6-86AC-FD1AD63D9E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Anchor: NNVC 5.0 (intra NN tool OFF). Test: 4 models (3 base + 1 over-fitted)</a:t>
            </a:r>
          </a:p>
          <a:p>
            <a:r>
              <a:rPr lang="en-GB"/>
              <a:t>The training data was regenerated by disabling the intra NN tool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Anchor: NNVC 5.0 (NN tools OFF). Test: 4 models (3 base + 1 over-fitted) &amp; NN intra off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EADE66-DE1B-44D8-A043-2B87E739F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539" y="2265958"/>
            <a:ext cx="7094922" cy="146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948045-2F3D-4100-BD6A-ABE194A54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539" y="4430749"/>
            <a:ext cx="7305665" cy="146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28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13A1BD-00B2-49F2-B564-74C531D7EF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 (iv)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C8408-7CAF-40D7-BCAC-22DF3F3B4A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Comparison with other tools</a:t>
            </a:r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43F99D-FCD5-E651-43D8-AE1F2E8A53EA}"/>
              </a:ext>
            </a:extLst>
          </p:cNvPr>
          <p:cNvGrpSpPr/>
          <p:nvPr/>
        </p:nvGrpSpPr>
        <p:grpSpPr>
          <a:xfrm>
            <a:off x="2391429" y="1863653"/>
            <a:ext cx="7409141" cy="4074241"/>
            <a:chOff x="2391429" y="1863653"/>
            <a:chExt cx="7409141" cy="407424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ACF55A6-000E-4150-8BB7-1E618F32C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91429" y="1863653"/>
              <a:ext cx="7409141" cy="4074241"/>
            </a:xfrm>
            <a:prstGeom prst="rect">
              <a:avLst/>
            </a:prstGeom>
          </p:spPr>
        </p:pic>
        <p:sp>
          <p:nvSpPr>
            <p:cNvPr id="4" name="Arrow: Up 3">
              <a:extLst>
                <a:ext uri="{FF2B5EF4-FFF2-40B4-BE49-F238E27FC236}">
                  <a16:creationId xmlns:a16="http://schemas.microsoft.com/office/drawing/2014/main" id="{B29E0517-E75C-0A26-2D94-8522A0E64BAB}"/>
                </a:ext>
              </a:extLst>
            </p:cNvPr>
            <p:cNvSpPr/>
            <p:nvPr/>
          </p:nvSpPr>
          <p:spPr>
            <a:xfrm>
              <a:off x="3284147" y="3730840"/>
              <a:ext cx="122600" cy="275129"/>
            </a:xfrm>
            <a:prstGeom prst="up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US" sz="120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545441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toolkit v1.3.2-small</Template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1. Master</vt:lpstr>
      <vt:lpstr>JVET-AE0093 AHG11: Content-adaptive neural network loop-filter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JVET-AE0093 AHG11: Content-adaptive neural network loop-filter</dc:title>
  <dc:creator>Maria Santamaria Gomez (Nokia)</dc:creator>
  <cp:revision>3</cp:revision>
  <dcterms:created xsi:type="dcterms:W3CDTF">2023-07-07T10:51:01Z</dcterms:created>
  <dcterms:modified xsi:type="dcterms:W3CDTF">2023-07-12T16:27:48Z</dcterms:modified>
</cp:coreProperties>
</file>