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7"/>
  </p:notesMasterIdLst>
  <p:sldIdLst>
    <p:sldId id="260" r:id="rId2"/>
    <p:sldId id="283" r:id="rId3"/>
    <p:sldId id="284" r:id="rId4"/>
    <p:sldId id="285" r:id="rId5"/>
    <p:sldId id="282" r:id="rId6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66" autoAdjust="0"/>
    <p:restoredTop sz="90221" autoAdjust="0"/>
  </p:normalViewPr>
  <p:slideViewPr>
    <p:cSldViewPr snapToGrid="0">
      <p:cViewPr varScale="1">
        <p:scale>
          <a:sx n="104" d="100"/>
          <a:sy n="104" d="100"/>
        </p:scale>
        <p:origin x="2166" y="96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52" y="-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E56491-949E-4DC8-9563-DE48369A0AFB}" type="datetimeFigureOut">
              <a:rPr lang="ko-KR" altLang="en-US" smtClean="0"/>
              <a:t>2023-07-12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040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6F71C-E6F3-42B8-B634-BD0EDF41BC6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6841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9795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800" b="0" i="0" dirty="0">
              <a:solidFill>
                <a:srgbClr val="374151"/>
              </a:solidFill>
              <a:effectLst/>
              <a:latin typeface="Söhne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137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27971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926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9993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7599-BE10-4B33-B46F-1B2B11C52505}" type="datetime1">
              <a:rPr lang="ko-KR" altLang="en-US" smtClean="0"/>
              <a:t>2023-07-12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275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4D666-CF5E-40B3-88A9-68F25EBBA71E}" type="datetime1">
              <a:rPr lang="ko-KR" altLang="en-US" smtClean="0"/>
              <a:t>2023-07-12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0719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14022-7D22-448B-A9B9-1BEE746349B9}" type="datetime1">
              <a:rPr lang="ko-KR" altLang="en-US" smtClean="0"/>
              <a:t>2023-07-12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8894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38D91-7FE6-434E-9B61-3C3E8586F90E}" type="datetime1">
              <a:rPr lang="ko-KR" altLang="en-US" smtClean="0"/>
              <a:t>2023-07-12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14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C45D-AD88-42C0-AF77-D665551935DF}" type="datetime1">
              <a:rPr lang="ko-KR" altLang="en-US" smtClean="0"/>
              <a:t>2023-07-12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6026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35CA4-38A2-43BF-B080-D01509A7C1BF}" type="datetime1">
              <a:rPr lang="ko-KR" altLang="en-US" smtClean="0"/>
              <a:t>2023-07-12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2453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C66B-3009-4C17-A0C5-BEBEFE9C484B}" type="datetime1">
              <a:rPr lang="ko-KR" altLang="en-US" smtClean="0"/>
              <a:t>2023-07-12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6251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7977-FA9C-42B6-A324-840DF11BA27B}" type="datetime1">
              <a:rPr lang="ko-KR" altLang="en-US" smtClean="0"/>
              <a:t>2023-07-12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9549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F6F73-A3E3-4861-BC98-93936E6E418D}" type="datetime1">
              <a:rPr lang="ko-KR" altLang="en-US" smtClean="0"/>
              <a:t>2023-07-12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024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F04A-D0AC-4D54-948A-0B79C80BD65B}" type="datetime1">
              <a:rPr lang="ko-KR" altLang="en-US" smtClean="0"/>
              <a:t>2023-07-12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1390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4AB9-374C-4BA5-B71C-142190358F2F}" type="datetime1">
              <a:rPr lang="ko-KR" altLang="en-US" smtClean="0"/>
              <a:t>2023-07-12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5641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BF455-3DC6-4231-92A5-275E676A1721}" type="datetime1">
              <a:rPr lang="ko-KR" altLang="en-US" smtClean="0"/>
              <a:t>2023-07-12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6382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D:\조직문화\로고\LGE_CI_LOGO\누끼 컷\LGE_Logo_3D_Tagline(W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951" y="6078476"/>
            <a:ext cx="900231" cy="43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10" y="4645400"/>
            <a:ext cx="914399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500" dirty="0" err="1" smtClean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Myungoh</a:t>
            </a:r>
            <a:r>
              <a:rPr lang="en-US" altLang="ko-KR" sz="1500" dirty="0" smtClean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 Hong, </a:t>
            </a:r>
            <a:r>
              <a:rPr lang="en-US" altLang="ko-KR" sz="1500" dirty="0" err="1" smtClean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Jangwon</a:t>
            </a:r>
            <a:r>
              <a:rPr lang="en-US" altLang="ko-KR" sz="1500" dirty="0" smtClean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 Choi, </a:t>
            </a:r>
            <a:r>
              <a:rPr lang="en-US" altLang="ko-KR" sz="1500" dirty="0" err="1" smtClean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Naeri</a:t>
            </a:r>
            <a:r>
              <a:rPr lang="en-US" altLang="ko-KR" sz="1500" dirty="0" smtClean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 Park, </a:t>
            </a:r>
            <a:r>
              <a:rPr lang="en-US" altLang="ko-KR" sz="1500" dirty="0" err="1" smtClean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Jaehyu</a:t>
            </a:r>
            <a:r>
              <a:rPr lang="en-US" altLang="ko-KR" sz="1500" dirty="0" err="1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n</a:t>
            </a:r>
            <a:r>
              <a:rPr lang="en-US" altLang="ko-KR" sz="1500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 Lim, </a:t>
            </a:r>
            <a:r>
              <a:rPr lang="en-US" altLang="ko-KR" sz="1500" dirty="0" err="1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Seung</a:t>
            </a:r>
            <a:r>
              <a:rPr lang="en-US" altLang="ko-KR" sz="1500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-Hwan Kim</a:t>
            </a:r>
          </a:p>
          <a:p>
            <a:pPr algn="ctr"/>
            <a:endParaRPr lang="en-US" altLang="ko-KR" sz="1500" dirty="0">
              <a:latin typeface="LG스마트체2.0 Regular" panose="020B0600000101010101" pitchFamily="50" charset="-127"/>
              <a:ea typeface="LG스마트체2.0 Regular" panose="020B0600000101010101" pitchFamily="50" charset="-127"/>
            </a:endParaRPr>
          </a:p>
          <a:p>
            <a:pPr algn="ctr"/>
            <a:r>
              <a:rPr lang="en-US" altLang="ko-KR" sz="15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LG Electronics</a:t>
            </a:r>
            <a:endParaRPr lang="ko-KR" altLang="en-US" sz="1500" b="1" dirty="0">
              <a:latin typeface="LG스마트체2.0 Regular" panose="020B0600000101010101" pitchFamily="50" charset="-127"/>
              <a:ea typeface="LG스마트체2.0 Regular" panose="020B0600000101010101" pitchFamily="50" charset="-127"/>
            </a:endParaRPr>
          </a:p>
        </p:txBody>
      </p:sp>
      <p:sp>
        <p:nvSpPr>
          <p:cNvPr id="9" name="제목 1"/>
          <p:cNvSpPr>
            <a:spLocks noGrp="1"/>
          </p:cNvSpPr>
          <p:nvPr>
            <p:ph type="ctrTitle"/>
          </p:nvPr>
        </p:nvSpPr>
        <p:spPr>
          <a:xfrm>
            <a:off x="620847" y="1903401"/>
            <a:ext cx="7903726" cy="1136981"/>
          </a:xfr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anchor="ctr">
            <a:noAutofit/>
          </a:bodyPr>
          <a:lstStyle/>
          <a:p>
            <a:r>
              <a:rPr lang="en-US" altLang="ko-KR" sz="2000" b="1" dirty="0" smtClean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Non-EE2: Direct block vector(DBV) mode extension</a:t>
            </a:r>
            <a:br>
              <a:rPr lang="en-US" altLang="ko-KR" sz="2000" b="1" dirty="0" smtClean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</a:br>
            <a:r>
              <a:rPr lang="en-US" altLang="ko-KR" sz="2000" b="1" dirty="0" smtClean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(JVET-AE0085)</a:t>
            </a:r>
            <a:endParaRPr lang="en-US" altLang="ko-KR" sz="2000" b="1" dirty="0">
              <a:latin typeface="LG스마트체2.0 Regular" panose="020B0600000101010101" pitchFamily="50" charset="-127"/>
              <a:ea typeface="LG스마트체2.0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764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/>
          <p:cNvSpPr txBox="1"/>
          <p:nvPr/>
        </p:nvSpPr>
        <p:spPr>
          <a:xfrm>
            <a:off x="69668" y="998611"/>
            <a:ext cx="8940982" cy="147732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 smtClean="0"/>
              <a:t>In DBV mode, </a:t>
            </a:r>
            <a:r>
              <a:rPr lang="en-CA" altLang="ko-KR" dirty="0" smtClean="0"/>
              <a:t>when dual </a:t>
            </a:r>
            <a:r>
              <a:rPr lang="en-CA" altLang="ko-KR" dirty="0"/>
              <a:t>tree is activated in intra slices</a:t>
            </a:r>
            <a:r>
              <a:rPr lang="en-US" altLang="ko-KR" dirty="0"/>
              <a:t>, if one of the </a:t>
            </a:r>
            <a:r>
              <a:rPr lang="en-US" altLang="ko-KR" dirty="0" err="1"/>
              <a:t>luma</a:t>
            </a:r>
            <a:r>
              <a:rPr lang="en-US" altLang="ko-KR" dirty="0"/>
              <a:t> blocks </a:t>
            </a:r>
            <a:r>
              <a:rPr lang="en-US" altLang="ko-KR" dirty="0" smtClean="0"/>
              <a:t>is </a:t>
            </a:r>
            <a:r>
              <a:rPr lang="en-US" altLang="ko-KR" dirty="0"/>
              <a:t>coded with IBC mode or </a:t>
            </a:r>
            <a:r>
              <a:rPr lang="en-US" altLang="ko-KR" dirty="0" err="1"/>
              <a:t>IntraTMP</a:t>
            </a:r>
            <a:r>
              <a:rPr lang="en-US" altLang="ko-KR" dirty="0"/>
              <a:t> </a:t>
            </a:r>
            <a:r>
              <a:rPr lang="en-US" altLang="ko-KR" dirty="0" smtClean="0"/>
              <a:t>mode,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</a:t>
            </a:r>
            <a:r>
              <a:rPr lang="en-US" altLang="ko-KR" dirty="0"/>
              <a:t>block vector </a:t>
            </a:r>
            <a:r>
              <a:rPr lang="en-US" altLang="ko-KR" dirty="0" smtClean="0"/>
              <a:t>is </a:t>
            </a:r>
            <a:r>
              <a:rPr lang="en-US" altLang="ko-KR" dirty="0"/>
              <a:t>used and scaled to derive </a:t>
            </a:r>
            <a:r>
              <a:rPr lang="en-US" altLang="ko-KR" dirty="0" err="1"/>
              <a:t>chroma</a:t>
            </a:r>
            <a:r>
              <a:rPr lang="en-US" altLang="ko-KR" dirty="0"/>
              <a:t> block </a:t>
            </a:r>
            <a:r>
              <a:rPr lang="en-US" altLang="ko-KR" dirty="0" smtClean="0"/>
              <a:t>vector </a:t>
            </a:r>
            <a:r>
              <a:rPr lang="en-US" altLang="ko-KR" dirty="0"/>
              <a:t>using template matching</a:t>
            </a:r>
            <a:endParaRPr lang="en-US" altLang="ko-K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 smtClean="0"/>
              <a:t>Chroma </a:t>
            </a:r>
            <a:r>
              <a:rPr lang="en-US" altLang="ko-KR" dirty="0"/>
              <a:t>block copy </a:t>
            </a:r>
            <a:r>
              <a:rPr lang="en-US" altLang="ko-KR" dirty="0" smtClean="0"/>
              <a:t>is performed using derived </a:t>
            </a:r>
            <a:r>
              <a:rPr lang="en-US" altLang="ko-KR" dirty="0" err="1"/>
              <a:t>chroma</a:t>
            </a:r>
            <a:r>
              <a:rPr lang="en-US" altLang="ko-KR" dirty="0"/>
              <a:t> block </a:t>
            </a:r>
            <a:r>
              <a:rPr lang="en-US" altLang="ko-KR" dirty="0" smtClean="0"/>
              <a:t>vector</a:t>
            </a:r>
            <a:endParaRPr lang="en-US" altLang="ko-KR" dirty="0"/>
          </a:p>
        </p:txBody>
      </p:sp>
      <p:sp>
        <p:nvSpPr>
          <p:cNvPr id="53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4" name="TextBox 53"/>
          <p:cNvSpPr txBox="1"/>
          <p:nvPr/>
        </p:nvSpPr>
        <p:spPr>
          <a:xfrm>
            <a:off x="152399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lvl="0"/>
            <a:r>
              <a:rPr lang="en-US" altLang="ko-KR" sz="2400" b="1" dirty="0" smtClean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Introduction</a:t>
            </a:r>
            <a:endParaRPr lang="en-US" altLang="ko-KR" sz="2400" b="1" dirty="0">
              <a:latin typeface="LG스마트체2.0 Regular" panose="020B0600000101010101" pitchFamily="50" charset="-127"/>
              <a:ea typeface="LG스마트체2.0 Regular" panose="020B0600000101010101" pitchFamily="50" charset="-127"/>
            </a:endParaRPr>
          </a:p>
        </p:txBody>
      </p:sp>
      <p:pic>
        <p:nvPicPr>
          <p:cNvPr id="29" name="图片 31"/>
          <p:cNvPicPr/>
          <p:nvPr/>
        </p:nvPicPr>
        <p:blipFill>
          <a:blip r:embed="rId3"/>
          <a:stretch>
            <a:fillRect/>
          </a:stretch>
        </p:blipFill>
        <p:spPr>
          <a:xfrm>
            <a:off x="580072" y="3847782"/>
            <a:ext cx="3468053" cy="2202319"/>
          </a:xfrm>
          <a:prstGeom prst="rect">
            <a:avLst/>
          </a:prstGeom>
        </p:spPr>
      </p:pic>
      <p:pic>
        <p:nvPicPr>
          <p:cNvPr id="31" name="图片 28"/>
          <p:cNvPicPr/>
          <p:nvPr/>
        </p:nvPicPr>
        <p:blipFill>
          <a:blip r:embed="rId4"/>
          <a:stretch>
            <a:fillRect/>
          </a:stretch>
        </p:blipFill>
        <p:spPr>
          <a:xfrm>
            <a:off x="5031218" y="3914457"/>
            <a:ext cx="3266735" cy="1958023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88543" y="6050101"/>
            <a:ext cx="40511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>
                <a:latin typeface="Times New Roman" panose="02020603050405020304" pitchFamily="18" charset="0"/>
              </a:rPr>
              <a:t>5 locations in reconstructed </a:t>
            </a:r>
            <a:r>
              <a:rPr lang="en-CA" altLang="ko-KR" dirty="0" err="1">
                <a:latin typeface="Times New Roman" panose="02020603050405020304" pitchFamily="18" charset="0"/>
              </a:rPr>
              <a:t>luma</a:t>
            </a:r>
            <a:r>
              <a:rPr lang="en-CA" altLang="ko-KR" dirty="0">
                <a:latin typeface="Times New Roman" panose="02020603050405020304" pitchFamily="18" charset="0"/>
              </a:rPr>
              <a:t> samples</a:t>
            </a:r>
            <a:endParaRPr lang="ko-KR" altLang="en-US" dirty="0"/>
          </a:p>
        </p:txBody>
      </p:sp>
      <p:sp>
        <p:nvSpPr>
          <p:cNvPr id="3" name="직사각형 2"/>
          <p:cNvSpPr/>
          <p:nvPr/>
        </p:nvSpPr>
        <p:spPr>
          <a:xfrm>
            <a:off x="5047962" y="6050101"/>
            <a:ext cx="32326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 smtClean="0">
                <a:latin typeface="Times New Roman" panose="02020603050405020304" pitchFamily="18" charset="0"/>
              </a:rPr>
              <a:t>Prediction </a:t>
            </a:r>
            <a:r>
              <a:rPr lang="en-CA" altLang="ko-KR" dirty="0">
                <a:latin typeface="Times New Roman" panose="02020603050405020304" pitchFamily="18" charset="0"/>
              </a:rPr>
              <a:t>process of DBV mode</a:t>
            </a:r>
            <a:endParaRPr lang="ko-KR" altLang="ko-KR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74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399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lvl="0"/>
            <a:r>
              <a:rPr lang="en-US" altLang="ko-KR" sz="2400" b="1" dirty="0" smtClean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Proposed methods</a:t>
            </a:r>
            <a:endParaRPr lang="en-US" altLang="ko-KR" sz="2400" b="1" dirty="0">
              <a:latin typeface="LG스마트체2.0 Regular" panose="020B0600000101010101" pitchFamily="50" charset="-127"/>
              <a:ea typeface="LG스마트체2.0 Regular" panose="020B0600000101010101" pitchFamily="50" charset="-127"/>
            </a:endParaRPr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9" name="TextBox 8"/>
          <p:cNvSpPr txBox="1"/>
          <p:nvPr/>
        </p:nvSpPr>
        <p:spPr>
          <a:xfrm>
            <a:off x="69668" y="998611"/>
            <a:ext cx="8940982" cy="30162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ko-KR" sz="1600" dirty="0"/>
              <a:t>The number of locations to find block vector that is coded with IBC mode or </a:t>
            </a:r>
            <a:r>
              <a:rPr lang="en-CA" altLang="ko-KR" sz="1600" dirty="0" err="1"/>
              <a:t>IntraTMP</a:t>
            </a:r>
            <a:r>
              <a:rPr lang="en-CA" altLang="ko-KR" sz="1600" dirty="0"/>
              <a:t> mode are extended from 5 to 17</a:t>
            </a:r>
          </a:p>
          <a:p>
            <a:r>
              <a:rPr lang="en-CA" altLang="ko-KR" sz="1400" dirty="0"/>
              <a:t>      </a:t>
            </a:r>
            <a:r>
              <a:rPr lang="en-CA" altLang="ko-KR" sz="1400" dirty="0" smtClean="0"/>
              <a:t> * </a:t>
            </a:r>
            <a:r>
              <a:rPr lang="en-CA" altLang="ko-KR" sz="1400" dirty="0"/>
              <a:t>Please note that the existing search locations (C, TL, TR, BL, and BR) is not changed</a:t>
            </a:r>
          </a:p>
          <a:p>
            <a:pPr lvl="1"/>
            <a:endParaRPr lang="en-CA" altLang="ko-KR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ko-KR" sz="1600" dirty="0"/>
              <a:t>DBV candidate list is composed of block vector candidates and sorted in ascending order of SAD cost using template </a:t>
            </a:r>
            <a:r>
              <a:rPr lang="en-CA" altLang="ko-KR" sz="1600" dirty="0" smtClean="0"/>
              <a:t>matching</a:t>
            </a:r>
          </a:p>
          <a:p>
            <a:r>
              <a:rPr lang="en-CA" altLang="ko-KR" sz="1400" dirty="0"/>
              <a:t> </a:t>
            </a:r>
            <a:r>
              <a:rPr lang="en-CA" altLang="ko-KR" sz="1400" dirty="0"/>
              <a:t>     * A </a:t>
            </a:r>
            <a:r>
              <a:rPr lang="en-CA" altLang="ko-KR" sz="1400" dirty="0"/>
              <a:t>template of at least one block </a:t>
            </a:r>
            <a:r>
              <a:rPr lang="en-CA" altLang="ko-KR" sz="1400" dirty="0"/>
              <a:t>vector </a:t>
            </a:r>
            <a:r>
              <a:rPr lang="en-CA" altLang="ko-KR" sz="1400" dirty="0"/>
              <a:t>in DBV candidate list </a:t>
            </a:r>
            <a:r>
              <a:rPr lang="en-CA" altLang="ko-KR" sz="1400" dirty="0"/>
              <a:t> </a:t>
            </a:r>
            <a:r>
              <a:rPr lang="en-CA" altLang="ko-KR" sz="1400" dirty="0" smtClean="0"/>
              <a:t>is </a:t>
            </a:r>
            <a:r>
              <a:rPr lang="en-CA" altLang="ko-KR" sz="1400" dirty="0"/>
              <a:t>not available, DBV candidate list is not </a:t>
            </a:r>
            <a:r>
              <a:rPr lang="en-CA" altLang="ko-KR" sz="1400" dirty="0" smtClean="0"/>
              <a:t>sorted</a:t>
            </a:r>
          </a:p>
          <a:p>
            <a:r>
              <a:rPr lang="en-CA" altLang="ko-KR" sz="1400" dirty="0"/>
              <a:t> </a:t>
            </a:r>
            <a:r>
              <a:rPr lang="en-CA" altLang="ko-KR" sz="1400" dirty="0" smtClean="0"/>
              <a:t>     * If </a:t>
            </a:r>
            <a:r>
              <a:rPr lang="en-CA" altLang="ko-KR" sz="1400" dirty="0"/>
              <a:t>collocated </a:t>
            </a:r>
            <a:r>
              <a:rPr lang="en-CA" altLang="ko-KR" sz="1400" dirty="0" err="1"/>
              <a:t>luma</a:t>
            </a:r>
            <a:r>
              <a:rPr lang="en-CA" altLang="ko-KR" sz="1400" dirty="0"/>
              <a:t> block center position that is coded with IBC mode or </a:t>
            </a:r>
            <a:r>
              <a:rPr lang="en-CA" altLang="ko-KR" sz="1400" dirty="0" err="1"/>
              <a:t>IntraTMP</a:t>
            </a:r>
            <a:r>
              <a:rPr lang="en-CA" altLang="ko-KR" sz="1400" dirty="0"/>
              <a:t> mode is the same to </a:t>
            </a:r>
            <a:r>
              <a:rPr lang="en-CA" altLang="ko-KR" sz="1400" dirty="0" err="1"/>
              <a:t>chroma</a:t>
            </a:r>
            <a:r>
              <a:rPr lang="en-CA" altLang="ko-KR" sz="1400" dirty="0"/>
              <a:t> block </a:t>
            </a:r>
            <a:r>
              <a:rPr lang="en-CA" altLang="ko-KR" sz="1400" dirty="0" smtClean="0"/>
              <a:t>  </a:t>
            </a:r>
          </a:p>
          <a:p>
            <a:r>
              <a:rPr lang="en-CA" altLang="ko-KR" sz="1400" dirty="0"/>
              <a:t> </a:t>
            </a:r>
            <a:r>
              <a:rPr lang="en-CA" altLang="ko-KR" sz="1400" dirty="0" smtClean="0"/>
              <a:t>        center position, </a:t>
            </a:r>
            <a:r>
              <a:rPr lang="en-CA" altLang="ko-KR" sz="1400" dirty="0"/>
              <a:t>DBV candidate list is also not </a:t>
            </a:r>
            <a:r>
              <a:rPr lang="en-CA" altLang="ko-KR" sz="1400" dirty="0" smtClean="0"/>
              <a:t>sorted</a:t>
            </a:r>
            <a:endParaRPr lang="en-CA" altLang="ko-K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ko-KR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ko-KR" sz="1600" dirty="0"/>
              <a:t>A block vector with the first index in the DBV candidate list is scaled to derive </a:t>
            </a:r>
            <a:r>
              <a:rPr lang="en-CA" altLang="ko-KR" sz="1600" dirty="0" err="1"/>
              <a:t>chroma</a:t>
            </a:r>
            <a:r>
              <a:rPr lang="en-CA" altLang="ko-KR" sz="1600" dirty="0"/>
              <a:t> block vector without template matching and </a:t>
            </a:r>
            <a:r>
              <a:rPr lang="en-US" altLang="ko-KR" sz="1600" dirty="0" err="1"/>
              <a:t>chroma</a:t>
            </a:r>
            <a:r>
              <a:rPr lang="en-US" altLang="ko-KR" sz="1600" dirty="0"/>
              <a:t> block copy is </a:t>
            </a:r>
            <a:r>
              <a:rPr lang="en-US" altLang="ko-KR" sz="1600" dirty="0" smtClean="0"/>
              <a:t>performed</a:t>
            </a:r>
            <a:endParaRPr lang="en-CA" altLang="ko-KR" sz="1600" dirty="0"/>
          </a:p>
        </p:txBody>
      </p:sp>
      <p:pic>
        <p:nvPicPr>
          <p:cNvPr id="10" name="그림 9"/>
          <p:cNvPicPr/>
          <p:nvPr/>
        </p:nvPicPr>
        <p:blipFill>
          <a:blip r:embed="rId3"/>
          <a:stretch>
            <a:fillRect/>
          </a:stretch>
        </p:blipFill>
        <p:spPr>
          <a:xfrm>
            <a:off x="2639921" y="3939408"/>
            <a:ext cx="3800476" cy="291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9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399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lvl="0"/>
            <a:r>
              <a:rPr lang="en-US" altLang="ko-KR" sz="2400" b="1" dirty="0" smtClean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Experimental results</a:t>
            </a:r>
            <a:endParaRPr lang="en-US" altLang="ko-KR" sz="2400" b="1" dirty="0">
              <a:latin typeface="LG스마트체2.0 Regular" panose="020B0600000101010101" pitchFamily="50" charset="-127"/>
              <a:ea typeface="LG스마트체2.0 Regular" panose="020B0600000101010101" pitchFamily="50" charset="-127"/>
            </a:endParaRPr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4" name="TextBox 3"/>
          <p:cNvSpPr txBox="1"/>
          <p:nvPr/>
        </p:nvSpPr>
        <p:spPr>
          <a:xfrm>
            <a:off x="69668" y="998611"/>
            <a:ext cx="8940982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ko-KR" dirty="0" smtClean="0"/>
              <a:t>Anchor : ECM-9.0 under CTC</a:t>
            </a: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812693"/>
              </p:ext>
            </p:extLst>
          </p:nvPr>
        </p:nvGraphicFramePr>
        <p:xfrm>
          <a:off x="202043" y="2715413"/>
          <a:ext cx="4103256" cy="2332836"/>
        </p:xfrm>
        <a:graphic>
          <a:graphicData uri="http://schemas.openxmlformats.org/drawingml/2006/table">
            <a:tbl>
              <a:tblPr/>
              <a:tblGrid>
                <a:gridCol w="683876">
                  <a:extLst>
                    <a:ext uri="{9D8B030D-6E8A-4147-A177-3AD203B41FA5}">
                      <a16:colId xmlns:a16="http://schemas.microsoft.com/office/drawing/2014/main" val="3026212619"/>
                    </a:ext>
                  </a:extLst>
                </a:gridCol>
                <a:gridCol w="683876">
                  <a:extLst>
                    <a:ext uri="{9D8B030D-6E8A-4147-A177-3AD203B41FA5}">
                      <a16:colId xmlns:a16="http://schemas.microsoft.com/office/drawing/2014/main" val="3730883540"/>
                    </a:ext>
                  </a:extLst>
                </a:gridCol>
                <a:gridCol w="683876">
                  <a:extLst>
                    <a:ext uri="{9D8B030D-6E8A-4147-A177-3AD203B41FA5}">
                      <a16:colId xmlns:a16="http://schemas.microsoft.com/office/drawing/2014/main" val="1939324670"/>
                    </a:ext>
                  </a:extLst>
                </a:gridCol>
                <a:gridCol w="683876">
                  <a:extLst>
                    <a:ext uri="{9D8B030D-6E8A-4147-A177-3AD203B41FA5}">
                      <a16:colId xmlns:a16="http://schemas.microsoft.com/office/drawing/2014/main" val="1661328520"/>
                    </a:ext>
                  </a:extLst>
                </a:gridCol>
                <a:gridCol w="683876">
                  <a:extLst>
                    <a:ext uri="{9D8B030D-6E8A-4147-A177-3AD203B41FA5}">
                      <a16:colId xmlns:a16="http://schemas.microsoft.com/office/drawing/2014/main" val="2249659968"/>
                    </a:ext>
                  </a:extLst>
                </a:gridCol>
                <a:gridCol w="683876">
                  <a:extLst>
                    <a:ext uri="{9D8B030D-6E8A-4147-A177-3AD203B41FA5}">
                      <a16:colId xmlns:a16="http://schemas.microsoft.com/office/drawing/2014/main" val="1001116407"/>
                    </a:ext>
                  </a:extLst>
                </a:gridCol>
              </a:tblGrid>
              <a:tr h="194403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5262848"/>
                  </a:ext>
                </a:extLst>
              </a:tr>
              <a:tr h="194403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ECM-9.0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737451"/>
                  </a:ext>
                </a:extLst>
              </a:tr>
              <a:tr h="194403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833599"/>
                  </a:ext>
                </a:extLst>
              </a:tr>
              <a:tr h="1944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139602"/>
                  </a:ext>
                </a:extLst>
              </a:tr>
              <a:tr h="1944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99.7%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99.2%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840041"/>
                  </a:ext>
                </a:extLst>
              </a:tr>
              <a:tr h="1944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868001"/>
                  </a:ext>
                </a:extLst>
              </a:tr>
              <a:tr h="1944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8915478"/>
                  </a:ext>
                </a:extLst>
              </a:tr>
              <a:tr h="1944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2181353"/>
                  </a:ext>
                </a:extLst>
              </a:tr>
              <a:tr h="1944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99.4%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0457942"/>
                  </a:ext>
                </a:extLst>
              </a:tr>
              <a:tr h="1944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3683078"/>
                  </a:ext>
                </a:extLst>
              </a:tr>
              <a:tr h="1944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7130979"/>
                  </a:ext>
                </a:extLst>
              </a:tr>
              <a:tr h="1944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6615"/>
                  </a:ext>
                </a:extLst>
              </a:tr>
            </a:tbl>
          </a:graphicData>
        </a:graphic>
      </p:graphicFrame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170417"/>
              </p:ext>
            </p:extLst>
          </p:nvPr>
        </p:nvGraphicFramePr>
        <p:xfrm>
          <a:off x="4514850" y="2715413"/>
          <a:ext cx="4495800" cy="2332836"/>
        </p:xfrm>
        <a:graphic>
          <a:graphicData uri="http://schemas.openxmlformats.org/drawingml/2006/table">
            <a:tbl>
              <a:tblPr/>
              <a:tblGrid>
                <a:gridCol w="749300">
                  <a:extLst>
                    <a:ext uri="{9D8B030D-6E8A-4147-A177-3AD203B41FA5}">
                      <a16:colId xmlns:a16="http://schemas.microsoft.com/office/drawing/2014/main" val="2806738472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1974063453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3521165377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1600562235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3316354793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4217507751"/>
                    </a:ext>
                  </a:extLst>
                </a:gridCol>
              </a:tblGrid>
              <a:tr h="194403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8668582"/>
                  </a:ext>
                </a:extLst>
              </a:tr>
              <a:tr h="194403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ECM-9.0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8205998"/>
                  </a:ext>
                </a:extLst>
              </a:tr>
              <a:tr h="194403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593434"/>
                  </a:ext>
                </a:extLst>
              </a:tr>
              <a:tr h="1944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100.7%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 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1104976"/>
                  </a:ext>
                </a:extLst>
              </a:tr>
              <a:tr h="1944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</a:t>
                      </a: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0.04%</a:t>
                      </a:r>
                      <a:endParaRPr kumimoji="0" lang="ko-KR" altLang="ko-K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-0.02%</a:t>
                      </a:r>
                      <a:endParaRPr kumimoji="0" lang="ko-KR" altLang="ko-K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0.11%</a:t>
                      </a:r>
                      <a:endParaRPr kumimoji="0" lang="ko-KR" altLang="ko-K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100.9%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100.4%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634005"/>
                  </a:ext>
                </a:extLst>
              </a:tr>
              <a:tr h="1944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0208689"/>
                  </a:ext>
                </a:extLst>
              </a:tr>
              <a:tr h="1944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5782504"/>
                  </a:ext>
                </a:extLst>
              </a:tr>
              <a:tr h="1944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271854"/>
                  </a:ext>
                </a:extLst>
              </a:tr>
              <a:tr h="1944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kumimoji="0" lang="ko-KR" altLang="ko-K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-0.12%</a:t>
                      </a:r>
                      <a:endParaRPr kumimoji="0" lang="ko-KR" altLang="ko-K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kumimoji="0" lang="ko-KR" altLang="ko-K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100.5%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100.1%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202886"/>
                  </a:ext>
                </a:extLst>
              </a:tr>
              <a:tr h="1944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1975546"/>
                  </a:ext>
                </a:extLst>
              </a:tr>
              <a:tr h="1944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9713052"/>
                  </a:ext>
                </a:extLst>
              </a:tr>
              <a:tr h="1944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689018"/>
                  </a:ext>
                </a:extLst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4514850" y="5080754"/>
            <a:ext cx="329449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100" dirty="0" smtClean="0">
                <a:latin typeface="Arial" panose="020B0604020202020204" pitchFamily="34" charset="0"/>
              </a:rPr>
              <a:t>* ParkRunning3 qp22 result is </a:t>
            </a:r>
            <a:r>
              <a:rPr lang="en-US" altLang="ko-KR" sz="1100" dirty="0" smtClean="0">
                <a:latin typeface="Arial" panose="020B0604020202020204" pitchFamily="34" charset="0"/>
              </a:rPr>
              <a:t>copied from anchor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17253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>
              <a:defRPr sz="2400" b="1"/>
            </a:lvl1pPr>
          </a:lstStyle>
          <a:p>
            <a:pPr lvl="0"/>
            <a:r>
              <a:rPr lang="en-US" altLang="ko-KR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Conclusion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668" y="998611"/>
            <a:ext cx="9074332" cy="549381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ko-KR" dirty="0" smtClean="0"/>
              <a:t>This contribution extend the </a:t>
            </a:r>
            <a:r>
              <a:rPr lang="en-CA" altLang="ko-KR" dirty="0"/>
              <a:t>number of </a:t>
            </a:r>
            <a:r>
              <a:rPr lang="en-CA" altLang="ko-KR" dirty="0" smtClean="0"/>
              <a:t>locations from 5 to 17, and sorting block </a:t>
            </a:r>
            <a:r>
              <a:rPr lang="en-CA" altLang="ko-KR" dirty="0"/>
              <a:t>vector candidate </a:t>
            </a:r>
            <a:r>
              <a:rPr lang="en-CA" altLang="ko-KR" dirty="0" smtClean="0"/>
              <a:t>list. Also, </a:t>
            </a:r>
            <a:r>
              <a:rPr lang="en-CA" altLang="ko-KR" dirty="0" err="1" smtClean="0"/>
              <a:t>chroma</a:t>
            </a:r>
            <a:r>
              <a:rPr lang="en-CA" altLang="ko-KR" dirty="0" smtClean="0"/>
              <a:t> block vector is derived without template matching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ko-KR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 smtClean="0"/>
              <a:t>It provides coding gains with no almost impact of coding time</a:t>
            </a:r>
          </a:p>
          <a:p>
            <a:pPr hangingPunct="0"/>
            <a:r>
              <a:rPr lang="en-US" altLang="ko-KR" dirty="0" smtClean="0"/>
              <a:t>      -  For </a:t>
            </a:r>
            <a:r>
              <a:rPr lang="en-US" altLang="ko-KR" dirty="0"/>
              <a:t>AI configuration</a:t>
            </a:r>
            <a:r>
              <a:rPr lang="en-US" altLang="ko-KR" dirty="0" smtClean="0"/>
              <a:t>:</a:t>
            </a:r>
          </a:p>
          <a:p>
            <a:pPr marL="742950" lvl="1" indent="-285750" hangingPunct="0">
              <a:buFont typeface="Wingdings" panose="05000000000000000000" pitchFamily="2" charset="2"/>
              <a:buChar char="Ø"/>
            </a:pPr>
            <a:r>
              <a:rPr lang="en-US" altLang="ko-KR" dirty="0" smtClean="0"/>
              <a:t>Natural contents  : </a:t>
            </a:r>
            <a:r>
              <a:rPr lang="en-US" altLang="ko-KR" dirty="0"/>
              <a:t>-</a:t>
            </a:r>
            <a:r>
              <a:rPr lang="en-US" altLang="ko-KR" dirty="0" smtClean="0"/>
              <a:t>0.01%/-0.04%/0.07%, 99.8%(</a:t>
            </a:r>
            <a:r>
              <a:rPr lang="en-US" altLang="ko-KR" dirty="0" err="1"/>
              <a:t>EncT</a:t>
            </a:r>
            <a:r>
              <a:rPr lang="en-US" altLang="ko-KR" dirty="0"/>
              <a:t>), </a:t>
            </a:r>
            <a:r>
              <a:rPr lang="en-US" altLang="ko-KR" dirty="0" smtClean="0"/>
              <a:t>99.4%(</a:t>
            </a:r>
            <a:r>
              <a:rPr lang="en-US" altLang="ko-KR" dirty="0" err="1"/>
              <a:t>DecT</a:t>
            </a:r>
            <a:r>
              <a:rPr lang="en-US" altLang="ko-KR" dirty="0" smtClean="0"/>
              <a:t>)</a:t>
            </a:r>
            <a:endParaRPr lang="ko-KR" altLang="ko-KR" dirty="0"/>
          </a:p>
          <a:p>
            <a:pPr marL="742950" lvl="1" indent="-285750" hangingPunct="0">
              <a:buFont typeface="Wingdings" panose="05000000000000000000" pitchFamily="2" charset="2"/>
              <a:buChar char="Ø"/>
            </a:pPr>
            <a:r>
              <a:rPr lang="en-US" altLang="ko-KR" dirty="0" smtClean="0"/>
              <a:t>Class F                    : </a:t>
            </a:r>
            <a:r>
              <a:rPr lang="en-US" altLang="ko-KR" dirty="0"/>
              <a:t>-0.08%/-0.19%/-0.09%, 100.1%(</a:t>
            </a:r>
            <a:r>
              <a:rPr lang="en-US" altLang="ko-KR" dirty="0" err="1"/>
              <a:t>EncT</a:t>
            </a:r>
            <a:r>
              <a:rPr lang="en-US" altLang="ko-KR" dirty="0"/>
              <a:t>), 100.1%(</a:t>
            </a:r>
            <a:r>
              <a:rPr lang="en-US" altLang="ko-KR" dirty="0" err="1"/>
              <a:t>DecT</a:t>
            </a:r>
            <a:r>
              <a:rPr lang="en-US" altLang="ko-KR" dirty="0" smtClean="0"/>
              <a:t>)</a:t>
            </a:r>
          </a:p>
          <a:p>
            <a:pPr marL="742950" lvl="1" indent="-285750" hangingPunct="0">
              <a:buFont typeface="Wingdings" panose="05000000000000000000" pitchFamily="2" charset="2"/>
              <a:buChar char="Ø"/>
            </a:pPr>
            <a:r>
              <a:rPr lang="en-US" altLang="ko-KR" dirty="0" smtClean="0"/>
              <a:t>Class TGM             : </a:t>
            </a:r>
            <a:r>
              <a:rPr lang="en-US" altLang="ko-KR" dirty="0"/>
              <a:t>-0.10%/-0.15%/-0.24%, 99.3%(</a:t>
            </a:r>
            <a:r>
              <a:rPr lang="en-US" altLang="ko-KR" dirty="0" err="1"/>
              <a:t>EncT</a:t>
            </a:r>
            <a:r>
              <a:rPr lang="en-US" altLang="ko-KR" dirty="0"/>
              <a:t>), 99.4%(</a:t>
            </a:r>
            <a:r>
              <a:rPr lang="en-US" altLang="ko-KR" dirty="0" err="1"/>
              <a:t>DecT</a:t>
            </a:r>
            <a:r>
              <a:rPr lang="en-US" altLang="ko-KR" dirty="0" smtClean="0"/>
              <a:t>)  </a:t>
            </a:r>
          </a:p>
          <a:p>
            <a:pPr hangingPunct="0"/>
            <a:endParaRPr lang="ko-KR" altLang="ko-KR" dirty="0"/>
          </a:p>
          <a:p>
            <a:pPr hangingPunct="0"/>
            <a:r>
              <a:rPr lang="en-US" altLang="ko-KR" dirty="0" smtClean="0"/>
              <a:t>      -  For </a:t>
            </a:r>
            <a:r>
              <a:rPr lang="en-US" altLang="ko-KR" dirty="0"/>
              <a:t>RA configuration</a:t>
            </a:r>
            <a:r>
              <a:rPr lang="en-US" altLang="ko-KR" dirty="0" smtClean="0"/>
              <a:t>:</a:t>
            </a:r>
          </a:p>
          <a:p>
            <a:pPr marL="742950" lvl="1" indent="-285750" hangingPunct="0">
              <a:buFont typeface="Wingdings" panose="05000000000000000000" pitchFamily="2" charset="2"/>
              <a:buChar char="Ø"/>
            </a:pPr>
            <a:r>
              <a:rPr lang="en-US" altLang="ko-KR" dirty="0"/>
              <a:t>Natural contents  : </a:t>
            </a:r>
            <a:r>
              <a:rPr lang="en-US" altLang="ko-KR" dirty="0" smtClean="0"/>
              <a:t>0.00%/-0.12%/0.01%, 100.5%(</a:t>
            </a:r>
            <a:r>
              <a:rPr lang="en-US" altLang="ko-KR" dirty="0" err="1"/>
              <a:t>EncT</a:t>
            </a:r>
            <a:r>
              <a:rPr lang="en-US" altLang="ko-KR" dirty="0"/>
              <a:t>), </a:t>
            </a:r>
            <a:r>
              <a:rPr lang="en-US" altLang="ko-KR" dirty="0" smtClean="0"/>
              <a:t>100.1%(</a:t>
            </a:r>
            <a:r>
              <a:rPr lang="en-US" altLang="ko-KR" dirty="0" err="1"/>
              <a:t>DecT</a:t>
            </a:r>
            <a:r>
              <a:rPr lang="en-US" altLang="ko-KR" dirty="0" smtClean="0"/>
              <a:t>)</a:t>
            </a:r>
          </a:p>
          <a:p>
            <a:pPr marL="742950" lvl="1" indent="-285750" hangingPunct="0">
              <a:buFont typeface="Wingdings" panose="05000000000000000000" pitchFamily="2" charset="2"/>
              <a:buChar char="Ø"/>
            </a:pPr>
            <a:r>
              <a:rPr lang="en-US" altLang="ko-KR" dirty="0"/>
              <a:t>C</a:t>
            </a:r>
            <a:r>
              <a:rPr lang="en-US" altLang="ko-KR" dirty="0" smtClean="0"/>
              <a:t>lass F                    : </a:t>
            </a:r>
            <a:r>
              <a:rPr lang="en-US" altLang="ko-KR" dirty="0"/>
              <a:t>-0.10%/0.06%/-0.49%, 100.4%(</a:t>
            </a:r>
            <a:r>
              <a:rPr lang="en-US" altLang="ko-KR" dirty="0" err="1"/>
              <a:t>EncT</a:t>
            </a:r>
            <a:r>
              <a:rPr lang="en-US" altLang="ko-KR" dirty="0"/>
              <a:t>), 100.0%(</a:t>
            </a:r>
            <a:r>
              <a:rPr lang="en-US" altLang="ko-KR" dirty="0" err="1"/>
              <a:t>DecT</a:t>
            </a:r>
            <a:r>
              <a:rPr lang="en-US" altLang="ko-KR" dirty="0" smtClean="0"/>
              <a:t>)</a:t>
            </a:r>
          </a:p>
          <a:p>
            <a:pPr marL="742950" lvl="1" indent="-285750" hangingPunct="0">
              <a:buFont typeface="Wingdings" panose="05000000000000000000" pitchFamily="2" charset="2"/>
              <a:buChar char="Ø"/>
            </a:pPr>
            <a:r>
              <a:rPr lang="en-US" altLang="ko-KR" dirty="0" smtClean="0"/>
              <a:t>Class TGM             : </a:t>
            </a:r>
            <a:r>
              <a:rPr lang="en-US" altLang="ko-KR" dirty="0"/>
              <a:t>-0.03%/-0.05%/-0.02%, 99.7%(</a:t>
            </a:r>
            <a:r>
              <a:rPr lang="en-US" altLang="ko-KR" dirty="0" err="1"/>
              <a:t>EncT</a:t>
            </a:r>
            <a:r>
              <a:rPr lang="en-US" altLang="ko-KR" dirty="0"/>
              <a:t>), 99.6%(</a:t>
            </a:r>
            <a:r>
              <a:rPr lang="en-US" altLang="ko-KR" dirty="0" err="1"/>
              <a:t>DecT</a:t>
            </a:r>
            <a:r>
              <a:rPr lang="en-US" altLang="ko-KR" dirty="0"/>
              <a:t>).</a:t>
            </a:r>
            <a:endParaRPr lang="ko-KR" altLang="ko-K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ko-KR" dirty="0" smtClean="0"/>
              <a:t>It </a:t>
            </a:r>
            <a:r>
              <a:rPr lang="en-CA" altLang="ko-KR" dirty="0"/>
              <a:t>is suggested to study this proposal in next </a:t>
            </a:r>
            <a:r>
              <a:rPr lang="en-CA" altLang="ko-KR" dirty="0" smtClean="0"/>
              <a:t>round EE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CA" altLang="ko-KR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ko-KR" dirty="0"/>
              <a:t>Thanks </a:t>
            </a:r>
            <a:r>
              <a:rPr lang="en-CA" altLang="ko-KR" dirty="0" smtClean="0"/>
              <a:t>Qualcomm </a:t>
            </a:r>
            <a:r>
              <a:rPr lang="en-CA" altLang="ko-KR" dirty="0"/>
              <a:t>for crosschecking</a:t>
            </a:r>
            <a:r>
              <a:rPr lang="en-CA" altLang="ko-KR" dirty="0" smtClean="0"/>
              <a:t>.</a:t>
            </a:r>
            <a:endParaRPr lang="en-CA" altLang="ko-KR" dirty="0"/>
          </a:p>
        </p:txBody>
      </p:sp>
    </p:spTree>
    <p:extLst>
      <p:ext uri="{BB962C8B-B14F-4D97-AF65-F5344CB8AC3E}">
        <p14:creationId xmlns:p14="http://schemas.microsoft.com/office/powerpoint/2010/main" val="115882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13825</TotalTime>
  <Words>706</Words>
  <Application>Microsoft Office PowerPoint</Application>
  <PresentationFormat>화면 슬라이드 쇼(4:3)</PresentationFormat>
  <Paragraphs>166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4" baseType="lpstr">
      <vt:lpstr>LG스마트체2.0 Regular</vt:lpstr>
      <vt:lpstr>Söhne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Non-EE2: Direct block vector(DBV) mode extension (JVET-AE0085)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김철근/책임연구원/ICT기술센터 C&amp;M표준(연)NGVC Task(chulkeun.kim@lge.com)</dc:creator>
  <cp:lastModifiedBy>홍명오/연구원/ICT기술센터 C&amp;M표준(연)NGVC Task(myungoh.hong@lge.com)</cp:lastModifiedBy>
  <cp:revision>241</cp:revision>
  <cp:lastPrinted>2023-01-10T06:56:04Z</cp:lastPrinted>
  <dcterms:created xsi:type="dcterms:W3CDTF">2020-06-23T08:03:03Z</dcterms:created>
  <dcterms:modified xsi:type="dcterms:W3CDTF">2023-07-12T09:18:55Z</dcterms:modified>
</cp:coreProperties>
</file>