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0"/>
  </p:notesMasterIdLst>
  <p:sldIdLst>
    <p:sldId id="256" r:id="rId3"/>
    <p:sldId id="276" r:id="rId4"/>
    <p:sldId id="273" r:id="rId5"/>
    <p:sldId id="274" r:id="rId6"/>
    <p:sldId id="275" r:id="rId7"/>
    <p:sldId id="278" r:id="rId8"/>
    <p:sldId id="279" r:id="rId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276"/>
            <p14:sldId id="273"/>
            <p14:sldId id="274"/>
            <p14:sldId id="275"/>
            <p14:sldId id="278"/>
            <p14:sldId id="27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6A38"/>
    <a:srgbClr val="2DC84D"/>
    <a:srgbClr val="5E5E5E"/>
    <a:srgbClr val="CA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80"/>
    <p:restoredTop sz="94490"/>
  </p:normalViewPr>
  <p:slideViewPr>
    <p:cSldViewPr snapToGrid="0" snapToObjects="1">
      <p:cViewPr varScale="1">
        <p:scale>
          <a:sx n="60" d="100"/>
          <a:sy n="60" d="100"/>
        </p:scale>
        <p:origin x="144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1702834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893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2023/7/11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52" r:id="rId4"/>
    <p:sldLayoutId id="2147483661" r:id="rId5"/>
    <p:sldLayoutId id="2147483664" r:id="rId6"/>
    <p:sldLayoutId id="2147483660" r:id="rId7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9124" y="2501916"/>
            <a:ext cx="22841775" cy="1607674"/>
          </a:xfrm>
        </p:spPr>
        <p:txBody>
          <a:bodyPr/>
          <a:lstStyle/>
          <a:p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JVET-AE0075 Non-EE2: </a:t>
            </a:r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en-US" sz="6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IntraTMP</a:t>
            </a:r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block vector </a:t>
            </a:r>
            <a:endParaRPr lang="zh-CN" alt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F5EE67-BDBE-AA92-DFA0-940B85A0FB22}"/>
              </a:ext>
            </a:extLst>
          </p:cNvPr>
          <p:cNvSpPr txBox="1"/>
          <p:nvPr/>
        </p:nvSpPr>
        <p:spPr>
          <a:xfrm>
            <a:off x="839122" y="6319391"/>
            <a:ext cx="21489249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46A38"/>
                </a:solidFill>
                <a:latin typeface="Times New Roman" panose="02020603050405020304" pitchFamily="18" charset="0"/>
                <a:ea typeface="OPPOSans B" charset="-122"/>
                <a:cs typeface="Times New Roman" panose="02020603050405020304" pitchFamily="18" charset="0"/>
                <a:sym typeface="OPPOSans B"/>
              </a:rPr>
              <a:t>Yue Yu</a:t>
            </a:r>
          </a:p>
          <a:p>
            <a:r>
              <a:rPr lang="en-US" altLang="zh-CN" sz="3600" dirty="0">
                <a:solidFill>
                  <a:srgbClr val="046A38"/>
                </a:solidFill>
                <a:latin typeface="Times New Roman" panose="02020603050405020304" pitchFamily="18" charset="0"/>
                <a:ea typeface="OPPOSans B" charset="-122"/>
                <a:cs typeface="Times New Roman" panose="02020603050405020304" pitchFamily="18" charset="0"/>
                <a:sym typeface="OPPOSans B"/>
              </a:rPr>
              <a:t>Lai Zhang , </a:t>
            </a:r>
            <a:r>
              <a:rPr lang="en-US" altLang="zh-CN" sz="3600" dirty="0" err="1">
                <a:solidFill>
                  <a:srgbClr val="046A38"/>
                </a:solidFill>
                <a:latin typeface="Times New Roman" panose="02020603050405020304" pitchFamily="18" charset="0"/>
                <a:ea typeface="OPPOSans B" charset="-122"/>
                <a:cs typeface="Times New Roman" panose="02020603050405020304" pitchFamily="18" charset="0"/>
                <a:sym typeface="OPPOSans B"/>
              </a:rPr>
              <a:t>Luhang</a:t>
            </a:r>
            <a:r>
              <a:rPr lang="en-US" altLang="zh-CN" sz="3600" dirty="0">
                <a:solidFill>
                  <a:srgbClr val="046A38"/>
                </a:solidFill>
                <a:latin typeface="Times New Roman" panose="02020603050405020304" pitchFamily="18" charset="0"/>
                <a:ea typeface="OPPOSans B" charset="-122"/>
                <a:cs typeface="Times New Roman" panose="02020603050405020304" pitchFamily="18" charset="0"/>
                <a:sym typeface="OPPOSans B"/>
              </a:rPr>
              <a:t> Xu, </a:t>
            </a:r>
            <a:r>
              <a:rPr lang="en-US" altLang="zh-CN" sz="3600" dirty="0" err="1">
                <a:solidFill>
                  <a:srgbClr val="046A38"/>
                </a:solidFill>
                <a:latin typeface="Times New Roman" panose="02020603050405020304" pitchFamily="18" charset="0"/>
                <a:ea typeface="OPPOSans B" charset="-122"/>
                <a:cs typeface="Times New Roman" panose="02020603050405020304" pitchFamily="18" charset="0"/>
                <a:sym typeface="OPPOSans B"/>
              </a:rPr>
              <a:t>Haoping</a:t>
            </a:r>
            <a:r>
              <a:rPr lang="en-US" altLang="zh-CN" sz="3600" dirty="0">
                <a:solidFill>
                  <a:srgbClr val="046A38"/>
                </a:solidFill>
                <a:latin typeface="Times New Roman" panose="02020603050405020304" pitchFamily="18" charset="0"/>
                <a:ea typeface="OPPOSans B" charset="-122"/>
                <a:cs typeface="Times New Roman" panose="02020603050405020304" pitchFamily="18" charset="0"/>
                <a:sym typeface="OPPOSans B"/>
              </a:rPr>
              <a:t> Yu, Jonathan Gan, Fan Wang, </a:t>
            </a:r>
            <a:r>
              <a:rPr lang="en-US" altLang="zh-CN" sz="3600" dirty="0" err="1">
                <a:solidFill>
                  <a:srgbClr val="046A38"/>
                </a:solidFill>
                <a:latin typeface="Times New Roman" panose="02020603050405020304" pitchFamily="18" charset="0"/>
                <a:ea typeface="OPPOSans B" charset="-122"/>
                <a:cs typeface="Times New Roman" panose="02020603050405020304" pitchFamily="18" charset="0"/>
                <a:sym typeface="OPPOSans B"/>
              </a:rPr>
              <a:t>Zhihuang</a:t>
            </a:r>
            <a:r>
              <a:rPr lang="en-US" altLang="zh-CN" sz="3600" dirty="0">
                <a:solidFill>
                  <a:srgbClr val="046A38"/>
                </a:solidFill>
                <a:latin typeface="Times New Roman" panose="02020603050405020304" pitchFamily="18" charset="0"/>
                <a:ea typeface="OPPOSans B" charset="-122"/>
                <a:cs typeface="Times New Roman" panose="02020603050405020304" pitchFamily="18" charset="0"/>
                <a:sym typeface="OPPOSans B"/>
              </a:rPr>
              <a:t> </a:t>
            </a:r>
            <a:r>
              <a:rPr lang="en-US" altLang="zh-CN" sz="3600" dirty="0" err="1">
                <a:solidFill>
                  <a:srgbClr val="046A38"/>
                </a:solidFill>
                <a:latin typeface="Times New Roman" panose="02020603050405020304" pitchFamily="18" charset="0"/>
                <a:ea typeface="OPPOSans B" charset="-122"/>
                <a:cs typeface="Times New Roman" panose="02020603050405020304" pitchFamily="18" charset="0"/>
                <a:sym typeface="OPPOSans B"/>
              </a:rPr>
              <a:t>Xie</a:t>
            </a:r>
            <a:r>
              <a:rPr lang="en-US" altLang="zh-CN" sz="3600" dirty="0">
                <a:solidFill>
                  <a:srgbClr val="046A38"/>
                </a:solidFill>
                <a:latin typeface="Times New Roman" panose="02020603050405020304" pitchFamily="18" charset="0"/>
                <a:ea typeface="OPPOSans B" charset="-122"/>
                <a:cs typeface="Times New Roman" panose="02020603050405020304" pitchFamily="18" charset="0"/>
                <a:sym typeface="OPPOSans B"/>
              </a:rPr>
              <a:t>, Dong Wang </a:t>
            </a:r>
            <a:endParaRPr lang="en-US" sz="3600" dirty="0">
              <a:solidFill>
                <a:srgbClr val="046A38"/>
              </a:solidFill>
              <a:latin typeface="Times New Roman" panose="02020603050405020304" pitchFamily="18" charset="0"/>
              <a:ea typeface="OPPOSans B" charset="-122"/>
              <a:cs typeface="Times New Roman" panose="02020603050405020304" pitchFamily="18" charset="0"/>
              <a:sym typeface="OPPOSans B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625600" y="661083"/>
            <a:ext cx="21124986" cy="1073683"/>
          </a:xfrm>
        </p:spPr>
        <p:txBody>
          <a:bodyPr>
            <a:normAutofit/>
          </a:bodyPr>
          <a:lstStyle/>
          <a:p>
            <a:r>
              <a:rPr kumimoji="1" lang="en-US" altLang="zh-CN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kumimoji="1" lang="zh-CN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25599" y="1874685"/>
            <a:ext cx="19830903" cy="10002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CA" sz="4400" b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Similar to IBC BV, </a:t>
            </a:r>
            <a:r>
              <a:rPr lang="en-CA" sz="4400" b="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intraTMP</a:t>
            </a:r>
            <a:r>
              <a:rPr lang="en-CA" sz="4400" b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BV </a:t>
            </a:r>
            <a:r>
              <a:rPr lang="en-CA" sz="4400" b="0" dirty="0">
                <a:latin typeface="Times New Roman" panose="02020603050405020304" pitchFamily="18" charset="0"/>
                <a:ea typeface="SimSun" panose="02010600030101010101" pitchFamily="2" charset="-122"/>
              </a:rPr>
              <a:t>wa</a:t>
            </a:r>
            <a:r>
              <a:rPr lang="en-CA" sz="4400" b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 adopted for coding future blocks at JVET-AB0061;</a:t>
            </a:r>
          </a:p>
          <a:p>
            <a:pPr marL="571500" indent="-571500" algn="just">
              <a:spcBef>
                <a:spcPts val="2400"/>
              </a:spcBef>
              <a:buFont typeface="Arial" panose="020B0604020202020204" pitchFamily="34" charset="0"/>
              <a:buChar char="•"/>
            </a:pPr>
            <a:endParaRPr lang="en-CA" sz="4400" b="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71500" indent="-571500" algn="just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CA" sz="4400" b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Fractional-pel (quarter-pel) </a:t>
            </a:r>
            <a:r>
              <a:rPr lang="en-CA" sz="4400" b="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intraTMP</a:t>
            </a:r>
            <a:r>
              <a:rPr lang="en-CA" sz="4400" b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BV was adopted at JVET-AD0086 which allows reference block indicated by a quarter-pel resolution BV;</a:t>
            </a:r>
          </a:p>
          <a:p>
            <a:pPr marL="571500" indent="-571500" algn="just">
              <a:spcBef>
                <a:spcPts val="2400"/>
              </a:spcBef>
              <a:buFont typeface="Arial" panose="020B0604020202020204" pitchFamily="34" charset="0"/>
              <a:buChar char="•"/>
            </a:pPr>
            <a:endParaRPr lang="en-CA" sz="4400" b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71500" indent="-571500" algn="just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CA" sz="4400" b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Fractional-pel IBC BV was stored in ECM-9.0;</a:t>
            </a:r>
          </a:p>
          <a:p>
            <a:pPr marL="571500" indent="-571500" algn="just">
              <a:spcBef>
                <a:spcPts val="2400"/>
              </a:spcBef>
              <a:buFont typeface="Arial" panose="020B0604020202020204" pitchFamily="34" charset="0"/>
              <a:buChar char="•"/>
            </a:pPr>
            <a:endParaRPr lang="en-CA" sz="4400" b="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71500" indent="-571500" algn="just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CA" sz="4400" b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However, full-pel instead of fractional-pel </a:t>
            </a:r>
            <a:r>
              <a:rPr lang="en-CA" sz="4400" b="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intraTMP</a:t>
            </a:r>
            <a:r>
              <a:rPr lang="en-CA" sz="4400" b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BV was stored in ECM-9.0;</a:t>
            </a:r>
          </a:p>
          <a:p>
            <a:pPr marL="571500" indent="-571500" algn="just">
              <a:spcBef>
                <a:spcPts val="2400"/>
              </a:spcBef>
              <a:buFont typeface="Arial" panose="020B0604020202020204" pitchFamily="34" charset="0"/>
              <a:buChar char="•"/>
            </a:pPr>
            <a:endParaRPr lang="en-CA" sz="4400" b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71500" indent="-571500" algn="just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CA" sz="4400" b="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IntraTMP</a:t>
            </a:r>
            <a:r>
              <a:rPr lang="en-CA" sz="4400" b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BV is not stored at HMVP </a:t>
            </a:r>
            <a:r>
              <a:rPr lang="en-CA" sz="44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while IBC BV is stored at HMVP</a:t>
            </a:r>
            <a:r>
              <a:rPr lang="en-CA" sz="4400" b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altLang="zh-CN" sz="4400" b="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186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625600" y="661083"/>
            <a:ext cx="21124986" cy="1073683"/>
          </a:xfrm>
        </p:spPr>
        <p:txBody>
          <a:bodyPr>
            <a:normAutofit/>
          </a:bodyPr>
          <a:lstStyle/>
          <a:p>
            <a:r>
              <a:rPr kumimoji="1" lang="en-US" altLang="zh-CN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kumimoji="1" lang="zh-CN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25600" y="3122855"/>
            <a:ext cx="1815709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altLang="zh-CN" sz="4400" b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To align </a:t>
            </a:r>
            <a:r>
              <a:rPr lang="en-US" altLang="zh-CN" sz="4400" b="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intraTMP</a:t>
            </a:r>
            <a:r>
              <a:rPr lang="en-US" altLang="zh-CN" sz="4400" b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storing with a consistent design;</a:t>
            </a:r>
          </a:p>
          <a:p>
            <a:pPr marL="571500" indent="-571500" algn="just">
              <a:spcBef>
                <a:spcPts val="2400"/>
              </a:spcBef>
              <a:buFont typeface="Arial" panose="020B0604020202020204" pitchFamily="34" charset="0"/>
              <a:buChar char="•"/>
            </a:pPr>
            <a:endParaRPr lang="en-US" altLang="zh-CN" sz="4400" b="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0" indent="-571500" algn="just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altLang="zh-CN" sz="4400" b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Fractional-pel instead of full-pel </a:t>
            </a:r>
            <a:r>
              <a:rPr lang="en-US" altLang="zh-CN" sz="4400" b="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intraTMP</a:t>
            </a:r>
            <a:r>
              <a:rPr lang="en-US" altLang="zh-CN" sz="4400" b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BV will be stored;</a:t>
            </a:r>
          </a:p>
          <a:p>
            <a:pPr marL="571500" indent="-571500" algn="just">
              <a:spcBef>
                <a:spcPts val="2400"/>
              </a:spcBef>
              <a:buFont typeface="Arial" panose="020B0604020202020204" pitchFamily="34" charset="0"/>
              <a:buChar char="•"/>
            </a:pPr>
            <a:endParaRPr lang="en-US" altLang="zh-CN" sz="4400" b="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0" indent="-571500" algn="just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altLang="zh-CN" sz="4400" b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Fractional-pel </a:t>
            </a:r>
            <a:r>
              <a:rPr lang="en-US" altLang="zh-CN" sz="4400" b="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intraTMP</a:t>
            </a:r>
            <a:r>
              <a:rPr lang="en-US" altLang="zh-CN" sz="4400" b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BV will also be stored at HMVP.</a:t>
            </a:r>
          </a:p>
        </p:txBody>
      </p:sp>
    </p:spTree>
    <p:extLst>
      <p:ext uri="{BB962C8B-B14F-4D97-AF65-F5344CB8AC3E}">
        <p14:creationId xmlns:p14="http://schemas.microsoft.com/office/powerpoint/2010/main" val="1870135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625600" y="661083"/>
            <a:ext cx="21124986" cy="1073683"/>
          </a:xfrm>
        </p:spPr>
        <p:txBody>
          <a:bodyPr>
            <a:normAutofit/>
          </a:bodyPr>
          <a:lstStyle/>
          <a:p>
            <a:r>
              <a:rPr kumimoji="1" lang="en-US" altLang="zh-CN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kumimoji="1" lang="zh-CN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25600" y="1842048"/>
            <a:ext cx="156249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2400"/>
              </a:spcBef>
            </a:pPr>
            <a:r>
              <a:rPr lang="en-US" altLang="zh-CN" sz="4400" b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proposed method is implemented on top of ECM-9.0.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574755"/>
              </p:ext>
            </p:extLst>
          </p:nvPr>
        </p:nvGraphicFramePr>
        <p:xfrm>
          <a:off x="4964481" y="4253288"/>
          <a:ext cx="14642367" cy="285650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4385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340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40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340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507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507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75730">
                <a:tc>
                  <a:txBody>
                    <a:bodyPr/>
                    <a:lstStyle/>
                    <a:p>
                      <a:endParaRPr lang="zh-CN" sz="2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All Intra Main 10 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4658">
                <a:tc>
                  <a:txBody>
                    <a:bodyPr/>
                    <a:lstStyle/>
                    <a:p>
                      <a:endParaRPr lang="zh-CN" sz="2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Over ECM-9.0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5730">
                <a:tc>
                  <a:txBody>
                    <a:bodyPr/>
                    <a:lstStyle/>
                    <a:p>
                      <a:endParaRPr lang="zh-CN" sz="2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46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F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-0.07%</a:t>
                      </a:r>
                      <a:endParaRPr lang="zh-CN" sz="4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-0.04%</a:t>
                      </a:r>
                      <a:endParaRPr lang="zh-CN" sz="4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-0.08%</a:t>
                      </a:r>
                      <a:endParaRPr lang="zh-CN" sz="4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98.1%</a:t>
                      </a:r>
                      <a:endParaRPr lang="zh-CN" sz="4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99.9%</a:t>
                      </a:r>
                      <a:endParaRPr lang="zh-CN" sz="4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57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TGM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-0.10%</a:t>
                      </a:r>
                      <a:endParaRPr lang="zh-CN" sz="4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-0.11%</a:t>
                      </a:r>
                      <a:endParaRPr lang="zh-CN" sz="4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-0.14%</a:t>
                      </a:r>
                      <a:endParaRPr lang="zh-CN" sz="4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99.0%</a:t>
                      </a:r>
                      <a:endParaRPr lang="zh-CN" sz="4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99.1%</a:t>
                      </a:r>
                      <a:endParaRPr lang="zh-CN" sz="4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444020"/>
              </p:ext>
            </p:extLst>
          </p:nvPr>
        </p:nvGraphicFramePr>
        <p:xfrm>
          <a:off x="4964481" y="8168795"/>
          <a:ext cx="14642367" cy="285650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4385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340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40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340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507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507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75730">
                <a:tc>
                  <a:txBody>
                    <a:bodyPr/>
                    <a:lstStyle/>
                    <a:p>
                      <a:endParaRPr lang="zh-CN" sz="2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Random Access Main 10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4658">
                <a:tc>
                  <a:txBody>
                    <a:bodyPr/>
                    <a:lstStyle/>
                    <a:p>
                      <a:endParaRPr lang="zh-CN" sz="2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Over ECM-9.0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5730">
                <a:tc>
                  <a:txBody>
                    <a:bodyPr/>
                    <a:lstStyle/>
                    <a:p>
                      <a:endParaRPr lang="zh-CN" sz="2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46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F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-0.07%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-0.05%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-0.11%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xx%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xx%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57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TGM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-0.03%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0.00%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-0.07%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xx%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xx%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2744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625600" y="661083"/>
            <a:ext cx="21124986" cy="1073683"/>
          </a:xfrm>
        </p:spPr>
        <p:txBody>
          <a:bodyPr>
            <a:normAutofit/>
          </a:bodyPr>
          <a:lstStyle/>
          <a:p>
            <a:r>
              <a:rPr kumimoji="1" lang="en-US" altLang="zh-CN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kumimoji="1" lang="zh-CN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1625600" y="1904670"/>
            <a:ext cx="21628847" cy="1028733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kumimoji="1" lang="en-US" altLang="zh-CN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zh-CN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proposed to align </a:t>
            </a:r>
            <a:r>
              <a:rPr kumimoji="1" lang="en-US" altLang="zh-CN" sz="4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intraTMP</a:t>
            </a:r>
            <a:r>
              <a:rPr kumimoji="1" lang="en-US" altLang="zh-CN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BV storing with fractional-pel resolution.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1" lang="en-US" altLang="zh-CN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zh-CN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top of ECM-9.0, the proposed method can provide with </a:t>
            </a:r>
            <a:r>
              <a:rPr kumimoji="1" lang="en-US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negligible complexity impact </a:t>
            </a:r>
            <a:endParaRPr kumimoji="1" lang="en-US" altLang="zh-CN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kumimoji="1" lang="en-US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AI:    -0.07%(Y) for class F and -0.10%(Y) for class TGM.</a:t>
            </a:r>
          </a:p>
          <a:p>
            <a:pPr lvl="1"/>
            <a:r>
              <a:rPr kumimoji="1" lang="en-US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RA:   -0.07%(Y) for class F and -0.03%(Y) for class TGM.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1" lang="en-US" altLang="zh-CN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zh-CN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ETRI and Alibaba for crosschecking!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1" lang="en-US" altLang="zh-CN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2449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0963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625600" y="661083"/>
            <a:ext cx="21124986" cy="1073683"/>
          </a:xfrm>
        </p:spPr>
        <p:txBody>
          <a:bodyPr>
            <a:normAutofit/>
          </a:bodyPr>
          <a:lstStyle/>
          <a:p>
            <a:r>
              <a:rPr kumimoji="1" lang="en-US" altLang="zh-CN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 (JVET-AB0061 results)</a:t>
            </a:r>
            <a:endParaRPr kumimoji="1" lang="zh-CN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F2F19CA-8F80-704A-3EEB-900DC60071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2479984"/>
              </p:ext>
            </p:extLst>
          </p:nvPr>
        </p:nvGraphicFramePr>
        <p:xfrm>
          <a:off x="3721395" y="2994320"/>
          <a:ext cx="17352333" cy="3161932"/>
        </p:xfrm>
        <a:graphic>
          <a:graphicData uri="http://schemas.openxmlformats.org/drawingml/2006/table">
            <a:tbl>
              <a:tblPr firstRow="1" firstCol="1" bandRow="1"/>
              <a:tblGrid>
                <a:gridCol w="2892056">
                  <a:extLst>
                    <a:ext uri="{9D8B030D-6E8A-4147-A177-3AD203B41FA5}">
                      <a16:colId xmlns:a16="http://schemas.microsoft.com/office/drawing/2014/main" val="3947132626"/>
                    </a:ext>
                  </a:extLst>
                </a:gridCol>
                <a:gridCol w="3190591">
                  <a:extLst>
                    <a:ext uri="{9D8B030D-6E8A-4147-A177-3AD203B41FA5}">
                      <a16:colId xmlns:a16="http://schemas.microsoft.com/office/drawing/2014/main" val="535040435"/>
                    </a:ext>
                  </a:extLst>
                </a:gridCol>
                <a:gridCol w="3190591">
                  <a:extLst>
                    <a:ext uri="{9D8B030D-6E8A-4147-A177-3AD203B41FA5}">
                      <a16:colId xmlns:a16="http://schemas.microsoft.com/office/drawing/2014/main" val="236897651"/>
                    </a:ext>
                  </a:extLst>
                </a:gridCol>
                <a:gridCol w="3190591">
                  <a:extLst>
                    <a:ext uri="{9D8B030D-6E8A-4147-A177-3AD203B41FA5}">
                      <a16:colId xmlns:a16="http://schemas.microsoft.com/office/drawing/2014/main" val="1785009175"/>
                    </a:ext>
                  </a:extLst>
                </a:gridCol>
                <a:gridCol w="2444252">
                  <a:extLst>
                    <a:ext uri="{9D8B030D-6E8A-4147-A177-3AD203B41FA5}">
                      <a16:colId xmlns:a16="http://schemas.microsoft.com/office/drawing/2014/main" val="435255819"/>
                    </a:ext>
                  </a:extLst>
                </a:gridCol>
                <a:gridCol w="2444252">
                  <a:extLst>
                    <a:ext uri="{9D8B030D-6E8A-4147-A177-3AD203B41FA5}">
                      <a16:colId xmlns:a16="http://schemas.microsoft.com/office/drawing/2014/main" val="2251957089"/>
                    </a:ext>
                  </a:extLst>
                </a:gridCol>
              </a:tblGrid>
              <a:tr h="554153">
                <a:tc>
                  <a:txBody>
                    <a:bodyPr/>
                    <a:lstStyle/>
                    <a:p>
                      <a:endParaRPr lang="en-US" sz="2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All Intra Main 10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1301735"/>
                  </a:ext>
                </a:extLst>
              </a:tr>
              <a:tr h="554153">
                <a:tc>
                  <a:txBody>
                    <a:bodyPr/>
                    <a:lstStyle/>
                    <a:p>
                      <a:endParaRPr lang="en-US" sz="2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 ECM-6.0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8329300"/>
                  </a:ext>
                </a:extLst>
              </a:tr>
              <a:tr h="554153">
                <a:tc>
                  <a:txBody>
                    <a:bodyPr/>
                    <a:lstStyle/>
                    <a:p>
                      <a:endParaRPr lang="en-US" sz="2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4479464"/>
                  </a:ext>
                </a:extLst>
              </a:tr>
              <a:tr h="83231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F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-0.04%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-0.15%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-0.02%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101%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8024863"/>
                  </a:ext>
                </a:extLst>
              </a:tr>
              <a:tr h="667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TGM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-0.11%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-0.10%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-0.10%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98%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6981205"/>
                  </a:ext>
                </a:extLst>
              </a:tr>
            </a:tbl>
          </a:graphicData>
        </a:graphic>
      </p:graphicFrame>
      <p:sp>
        <p:nvSpPr>
          <p:cNvPr id="8" name="Rectangle 2">
            <a:extLst>
              <a:ext uri="{FF2B5EF4-FFF2-40B4-BE49-F238E27FC236}">
                <a16:creationId xmlns:a16="http://schemas.microsoft.com/office/drawing/2014/main" id="{16E730DF-1633-DE1D-4911-5CAE6F4502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1364564" y="3696069"/>
            <a:ext cx="7913367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922EB17-4998-E27F-D0E5-92E48A1372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660644"/>
              </p:ext>
            </p:extLst>
          </p:nvPr>
        </p:nvGraphicFramePr>
        <p:xfrm>
          <a:off x="3721395" y="7502525"/>
          <a:ext cx="17352335" cy="4788711"/>
        </p:xfrm>
        <a:graphic>
          <a:graphicData uri="http://schemas.openxmlformats.org/drawingml/2006/table">
            <a:tbl>
              <a:tblPr firstRow="1" firstCol="1" bandRow="1"/>
              <a:tblGrid>
                <a:gridCol w="2892057">
                  <a:extLst>
                    <a:ext uri="{9D8B030D-6E8A-4147-A177-3AD203B41FA5}">
                      <a16:colId xmlns:a16="http://schemas.microsoft.com/office/drawing/2014/main" val="168958630"/>
                    </a:ext>
                  </a:extLst>
                </a:gridCol>
                <a:gridCol w="3190590">
                  <a:extLst>
                    <a:ext uri="{9D8B030D-6E8A-4147-A177-3AD203B41FA5}">
                      <a16:colId xmlns:a16="http://schemas.microsoft.com/office/drawing/2014/main" val="2434642669"/>
                    </a:ext>
                  </a:extLst>
                </a:gridCol>
                <a:gridCol w="3190590">
                  <a:extLst>
                    <a:ext uri="{9D8B030D-6E8A-4147-A177-3AD203B41FA5}">
                      <a16:colId xmlns:a16="http://schemas.microsoft.com/office/drawing/2014/main" val="3971480619"/>
                    </a:ext>
                  </a:extLst>
                </a:gridCol>
                <a:gridCol w="3190590">
                  <a:extLst>
                    <a:ext uri="{9D8B030D-6E8A-4147-A177-3AD203B41FA5}">
                      <a16:colId xmlns:a16="http://schemas.microsoft.com/office/drawing/2014/main" val="784112191"/>
                    </a:ext>
                  </a:extLst>
                </a:gridCol>
                <a:gridCol w="2444254">
                  <a:extLst>
                    <a:ext uri="{9D8B030D-6E8A-4147-A177-3AD203B41FA5}">
                      <a16:colId xmlns:a16="http://schemas.microsoft.com/office/drawing/2014/main" val="4144557630"/>
                    </a:ext>
                  </a:extLst>
                </a:gridCol>
                <a:gridCol w="2444254">
                  <a:extLst>
                    <a:ext uri="{9D8B030D-6E8A-4147-A177-3AD203B41FA5}">
                      <a16:colId xmlns:a16="http://schemas.microsoft.com/office/drawing/2014/main" val="2652509262"/>
                    </a:ext>
                  </a:extLst>
                </a:gridCol>
              </a:tblGrid>
              <a:tr h="839259">
                <a:tc>
                  <a:txBody>
                    <a:bodyPr/>
                    <a:lstStyle/>
                    <a:p>
                      <a:endParaRPr lang="en-US" sz="2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Random Access Main 10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5074668"/>
                  </a:ext>
                </a:extLst>
              </a:tr>
              <a:tr h="839259">
                <a:tc>
                  <a:txBody>
                    <a:bodyPr/>
                    <a:lstStyle/>
                    <a:p>
                      <a:endParaRPr lang="en-US" sz="2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 ECM-6.0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8537098"/>
                  </a:ext>
                </a:extLst>
              </a:tr>
              <a:tr h="839259">
                <a:tc>
                  <a:txBody>
                    <a:bodyPr/>
                    <a:lstStyle/>
                    <a:p>
                      <a:endParaRPr lang="en-US" sz="2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1522011"/>
                  </a:ext>
                </a:extLst>
              </a:tr>
              <a:tr h="126053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F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-0.05%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0.12%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0.14%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99%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3106678"/>
                  </a:ext>
                </a:extLst>
              </a:tr>
              <a:tr h="101040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TGM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-0.01%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99%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91600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8735045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8329</TotalTime>
  <Words>383</Words>
  <Application>Microsoft Macintosh PowerPoint</Application>
  <PresentationFormat>Custom</PresentationFormat>
  <Paragraphs>107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OPPOSans B</vt:lpstr>
      <vt:lpstr>OPPOSans M</vt:lpstr>
      <vt:lpstr>OPPOSans R</vt:lpstr>
      <vt:lpstr>Arial</vt:lpstr>
      <vt:lpstr>Helvetica Neue</vt:lpstr>
      <vt:lpstr>Helvetica Neue Medium</vt:lpstr>
      <vt:lpstr>Times New Roman</vt:lpstr>
      <vt:lpstr>White 白底</vt:lpstr>
      <vt:lpstr>Black 黑底</vt:lpstr>
      <vt:lpstr>JVET-AE0075 Non-EE2: On IntraTMP block vector </vt:lpstr>
      <vt:lpstr>Introduction</vt:lpstr>
      <vt:lpstr>Proposal</vt:lpstr>
      <vt:lpstr>Simulation results</vt:lpstr>
      <vt:lpstr>Conclusion</vt:lpstr>
      <vt:lpstr>PowerPoint Presentation</vt:lpstr>
      <vt:lpstr>Supplement (JVET-AB0061 results)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杨宁</dc:creator>
  <cp:lastModifiedBy>Yue Yu</cp:lastModifiedBy>
  <cp:revision>166</cp:revision>
  <dcterms:modified xsi:type="dcterms:W3CDTF">2023-07-11T08:36:43Z</dcterms:modified>
</cp:coreProperties>
</file>