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7" r:id="rId2"/>
  </p:sldMasterIdLst>
  <p:notesMasterIdLst>
    <p:notesMasterId r:id="rId12"/>
  </p:notesMasterIdLst>
  <p:sldIdLst>
    <p:sldId id="369" r:id="rId3"/>
    <p:sldId id="370" r:id="rId4"/>
    <p:sldId id="388" r:id="rId5"/>
    <p:sldId id="389" r:id="rId6"/>
    <p:sldId id="390" r:id="rId7"/>
    <p:sldId id="382" r:id="rId8"/>
    <p:sldId id="387" r:id="rId9"/>
    <p:sldId id="383" r:id="rId10"/>
    <p:sldId id="269" r:id="rId1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default" id="{48273BEF-E86D-1E41-894E-82DC393DEF7E}">
          <p14:sldIdLst>
            <p14:sldId id="369"/>
            <p14:sldId id="370"/>
            <p14:sldId id="388"/>
            <p14:sldId id="389"/>
            <p14:sldId id="390"/>
            <p14:sldId id="382"/>
            <p14:sldId id="387"/>
            <p14:sldId id="383"/>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CCFFCC"/>
    <a:srgbClr val="2DC84D"/>
    <a:srgbClr val="CACAC8"/>
    <a:srgbClr val="5E5E5E"/>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8" autoAdjust="0"/>
    <p:restoredTop sz="96240" autoAdjust="0"/>
  </p:normalViewPr>
  <p:slideViewPr>
    <p:cSldViewPr snapToGrid="0" snapToObjects="1">
      <p:cViewPr varScale="1">
        <p:scale>
          <a:sx n="41" d="100"/>
          <a:sy n="41" d="100"/>
        </p:scale>
        <p:origin x="75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2023/7/11</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1.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63" r:id="rId1"/>
    <p:sldLayoutId id="2147483650" r:id="rId2"/>
    <p:sldLayoutId id="2147483652" r:id="rId3"/>
    <p:sldLayoutId id="2147483661" r:id="rId4"/>
    <p:sldLayoutId id="2147483664" r:id="rId5"/>
    <p:sldLayoutId id="2147483660" r:id="rId6"/>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16838-9FCD-4B19-9C97-EA3505AEDEA0}"/>
              </a:ext>
            </a:extLst>
          </p:cNvPr>
          <p:cNvSpPr>
            <a:spLocks noGrp="1"/>
          </p:cNvSpPr>
          <p:nvPr>
            <p:ph type="title"/>
          </p:nvPr>
        </p:nvSpPr>
        <p:spPr>
          <a:xfrm>
            <a:off x="1869440" y="3027680"/>
            <a:ext cx="21743447" cy="3631609"/>
          </a:xfrm>
        </p:spPr>
        <p:txBody>
          <a:bodyPr>
            <a:normAutofit/>
          </a:bodyPr>
          <a:lstStyle/>
          <a:p>
            <a:r>
              <a:rPr lang="en-US" altLang="zh-CN" sz="6000" b="1" dirty="0">
                <a:latin typeface="Times New Roman" panose="02020603050405020304" pitchFamily="18" charset="0"/>
                <a:cs typeface="Times New Roman" panose="02020603050405020304" pitchFamily="18" charset="0"/>
              </a:rPr>
              <a:t>JVET-AE0072</a:t>
            </a:r>
            <a:br>
              <a:rPr lang="en-US" altLang="zh-CN" sz="6000" b="1" dirty="0">
                <a:latin typeface="Times New Roman" panose="02020603050405020304" pitchFamily="18" charset="0"/>
                <a:cs typeface="Times New Roman" panose="02020603050405020304" pitchFamily="18" charset="0"/>
              </a:rPr>
            </a:br>
            <a:br>
              <a:rPr lang="en-US" altLang="zh-CN" sz="6000" b="1" dirty="0">
                <a:latin typeface="Times New Roman" panose="02020603050405020304" pitchFamily="18" charset="0"/>
                <a:cs typeface="Times New Roman" panose="02020603050405020304" pitchFamily="18" charset="0"/>
              </a:rPr>
            </a:br>
            <a:r>
              <a:rPr lang="en-US" altLang="zh-CN" sz="6000" b="1" dirty="0">
                <a:latin typeface="Times New Roman" panose="02020603050405020304" pitchFamily="18" charset="0"/>
                <a:cs typeface="Times New Roman" panose="02020603050405020304" pitchFamily="18" charset="0"/>
              </a:rPr>
              <a:t>[AHG11] On residual adjustments for NNLF</a:t>
            </a:r>
            <a:endParaRPr lang="en-US" sz="6000" b="1"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9E302D07-91CB-452B-B1E1-0CF01F3A221A}"/>
              </a:ext>
            </a:extLst>
          </p:cNvPr>
          <p:cNvSpPr>
            <a:spLocks noGrp="1"/>
          </p:cNvSpPr>
          <p:nvPr>
            <p:ph type="body" sz="quarter" idx="10"/>
          </p:nvPr>
        </p:nvSpPr>
        <p:spPr>
          <a:xfrm>
            <a:off x="1869440" y="8238190"/>
            <a:ext cx="20419060" cy="2214880"/>
          </a:xfrm>
        </p:spPr>
        <p:txBody>
          <a:bodyPr>
            <a:normAutofit/>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it-IT" sz="4000" b="1" dirty="0">
                <a:solidFill>
                  <a:srgbClr val="2DC84D"/>
                </a:solidFill>
                <a:latin typeface="Times New Roman" panose="02020603050405020304" pitchFamily="18" charset="0"/>
                <a:ea typeface="OPPOSans B" charset="-122"/>
                <a:cs typeface="Times New Roman" panose="02020603050405020304" pitchFamily="18" charset="0"/>
                <a:sym typeface="OPPOSans B"/>
              </a:rPr>
              <a:t>Z. Dai, Y. Yu, H. Yu, D. Wang (OPPO)</a:t>
            </a:r>
            <a:endParaRPr lang="en-US" sz="4000" b="1" dirty="0">
              <a:solidFill>
                <a:srgbClr val="2DC84D"/>
              </a:solidFill>
              <a:latin typeface="Times New Roman" panose="02020603050405020304" pitchFamily="18" charset="0"/>
              <a:ea typeface="OPPOSans B" charset="-122"/>
              <a:cs typeface="Times New Roman" panose="02020603050405020304" pitchFamily="18" charset="0"/>
              <a:sym typeface="OPPOSans B"/>
            </a:endParaRPr>
          </a:p>
        </p:txBody>
      </p:sp>
      <p:sp>
        <p:nvSpPr>
          <p:cNvPr id="4" name="文本占位符 3">
            <a:extLst>
              <a:ext uri="{FF2B5EF4-FFF2-40B4-BE49-F238E27FC236}">
                <a16:creationId xmlns:a16="http://schemas.microsoft.com/office/drawing/2014/main" id="{4966DD04-35F5-419E-8A7E-C8EE4CCB394A}"/>
              </a:ext>
            </a:extLst>
          </p:cNvPr>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948577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b="1" dirty="0">
                <a:latin typeface="Times New Roman" panose="02020603050405020304" pitchFamily="18" charset="0"/>
                <a:cs typeface="Times New Roman" panose="02020603050405020304" pitchFamily="18" charset="0"/>
              </a:rPr>
              <a:t>Introduction</a:t>
            </a:r>
          </a:p>
        </p:txBody>
      </p:sp>
      <p:sp>
        <p:nvSpPr>
          <p:cNvPr id="3" name="Text Placeholder 2">
            <a:extLst>
              <a:ext uri="{FF2B5EF4-FFF2-40B4-BE49-F238E27FC236}">
                <a16:creationId xmlns:a16="http://schemas.microsoft.com/office/drawing/2014/main" id="{32C20F48-3CB8-43AE-B371-67DA2639C501}"/>
              </a:ext>
            </a:extLst>
          </p:cNvPr>
          <p:cNvSpPr>
            <a:spLocks noGrp="1"/>
          </p:cNvSpPr>
          <p:nvPr>
            <p:ph type="body" sz="quarter" idx="10"/>
          </p:nvPr>
        </p:nvSpPr>
        <p:spPr>
          <a:xfrm>
            <a:off x="776506" y="1657350"/>
            <a:ext cx="22674044" cy="10967027"/>
          </a:xfrm>
        </p:spPr>
        <p:txBody>
          <a:bodyPr>
            <a:normAutofit/>
          </a:bodyPr>
          <a:lstStyle/>
          <a:p>
            <a:pPr marL="571500" indent="-571500" algn="just">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In JVET-AD0156, a neural network-based in-loop filter with constrained memory size and low complexity was presented and adopted as the low complexity operation point (LOP) NN-based filter in the NNVC reference software. </a:t>
            </a:r>
          </a:p>
          <a:p>
            <a:pPr marL="571500" indent="-571500" algn="just">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Fig. 1 shows the network architecture, along with the reconstructed image, additional side information is also fed into the network, such as the deblocking boundary strengths and </a:t>
            </a:r>
            <a:r>
              <a:rPr lang="en-US" altLang="zh-CN" sz="3600" dirty="0" err="1">
                <a:solidFill>
                  <a:schemeClr val="tx1"/>
                </a:solidFill>
                <a:latin typeface="Times New Roman" panose="02020603050405020304" pitchFamily="18" charset="0"/>
                <a:cs typeface="Times New Roman" panose="02020603050405020304" pitchFamily="18" charset="0"/>
              </a:rPr>
              <a:t>QStep</a:t>
            </a:r>
            <a:r>
              <a:rPr lang="en-US" altLang="zh-CN" sz="3600" dirty="0">
                <a:solidFill>
                  <a:schemeClr val="tx1"/>
                </a:solidFill>
                <a:latin typeface="Times New Roman" panose="02020603050405020304" pitchFamily="18" charset="0"/>
                <a:cs typeface="Times New Roman" panose="02020603050405020304" pitchFamily="18" charset="0"/>
              </a:rPr>
              <a:t>.</a:t>
            </a:r>
          </a:p>
          <a:p>
            <a:pPr marL="685800" indent="-685800" algn="just">
              <a:buFont typeface="Arial" panose="020B0604020202020204" pitchFamily="34" charset="0"/>
              <a:buChar char="•"/>
            </a:pPr>
            <a:endParaRPr lang="en-CA" sz="3600" dirty="0">
              <a:solidFill>
                <a:schemeClr val="tx1"/>
              </a:solidFill>
              <a:effectLst/>
              <a:latin typeface="Times New Roman" panose="02020603050405020304" pitchFamily="18" charset="0"/>
              <a:ea typeface="OPPOSans B"/>
              <a:cs typeface="Times New Roman" panose="02020603050405020304" pitchFamily="18" charset="0"/>
            </a:endParaRP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sp>
        <p:nvSpPr>
          <p:cNvPr id="6" name="矩形 5">
            <a:extLst>
              <a:ext uri="{FF2B5EF4-FFF2-40B4-BE49-F238E27FC236}">
                <a16:creationId xmlns:a16="http://schemas.microsoft.com/office/drawing/2014/main" id="{C42A8D98-4CB1-463E-BDE7-2ACFF8A75095}"/>
              </a:ext>
            </a:extLst>
          </p:cNvPr>
          <p:cNvSpPr/>
          <p:nvPr/>
        </p:nvSpPr>
        <p:spPr>
          <a:xfrm>
            <a:off x="8612162" y="11898587"/>
            <a:ext cx="7741222" cy="523220"/>
          </a:xfrm>
          <a:prstGeom prst="rect">
            <a:avLst/>
          </a:prstGeom>
        </p:spPr>
        <p:txBody>
          <a:bodyPr wrap="none">
            <a:spAutoFit/>
          </a:bodyPr>
          <a:lstStyle/>
          <a:p>
            <a:r>
              <a:rPr lang="en-US" altLang="zh-CN" sz="2800" b="0" dirty="0">
                <a:solidFill>
                  <a:schemeClr val="tx1"/>
                </a:solidFill>
                <a:latin typeface="Times New Roman" panose="02020603050405020304" pitchFamily="18" charset="0"/>
                <a:ea typeface="OPPOSans M" charset="-122"/>
                <a:cs typeface="Times New Roman" panose="02020603050405020304" pitchFamily="18" charset="0"/>
                <a:sym typeface="OPPOSans M"/>
              </a:rPr>
              <a:t>Fig. 1: Network architecture of LOP NN-based filter</a:t>
            </a:r>
            <a:endParaRPr lang="zh-CN" altLang="zh-CN" sz="2800" b="0" dirty="0">
              <a:solidFill>
                <a:schemeClr val="tx1"/>
              </a:solidFill>
              <a:latin typeface="Times New Roman" panose="02020603050405020304" pitchFamily="18" charset="0"/>
              <a:ea typeface="OPPOSans M" charset="-122"/>
              <a:cs typeface="Times New Roman" panose="02020603050405020304" pitchFamily="18" charset="0"/>
              <a:sym typeface="OPPOSans M"/>
            </a:endParaRPr>
          </a:p>
        </p:txBody>
      </p:sp>
      <p:pic>
        <p:nvPicPr>
          <p:cNvPr id="9" name="图片 8">
            <a:extLst>
              <a:ext uri="{FF2B5EF4-FFF2-40B4-BE49-F238E27FC236}">
                <a16:creationId xmlns:a16="http://schemas.microsoft.com/office/drawing/2014/main" id="{06E3818F-D2D7-4F5E-8EAC-9F5B55D49401}"/>
              </a:ext>
            </a:extLst>
          </p:cNvPr>
          <p:cNvPicPr/>
          <p:nvPr/>
        </p:nvPicPr>
        <p:blipFill>
          <a:blip r:embed="rId2"/>
          <a:stretch>
            <a:fillRect/>
          </a:stretch>
        </p:blipFill>
        <p:spPr>
          <a:xfrm>
            <a:off x="5051032" y="5593976"/>
            <a:ext cx="14863483" cy="6042212"/>
          </a:xfrm>
          <a:prstGeom prst="rect">
            <a:avLst/>
          </a:prstGeom>
        </p:spPr>
      </p:pic>
    </p:spTree>
    <p:extLst>
      <p:ext uri="{BB962C8B-B14F-4D97-AF65-F5344CB8AC3E}">
        <p14:creationId xmlns:p14="http://schemas.microsoft.com/office/powerpoint/2010/main" val="124686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altLang="zh-CN" b="1" dirty="0">
                <a:latin typeface="Times New Roman" panose="02020603050405020304" pitchFamily="18" charset="0"/>
                <a:cs typeface="Times New Roman" panose="02020603050405020304" pitchFamily="18" charset="0"/>
              </a:rPr>
              <a:t>Proposed</a:t>
            </a:r>
            <a:endParaRPr lang="en-US" b="1"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32C20F48-3CB8-43AE-B371-67DA2639C501}"/>
              </a:ext>
            </a:extLst>
          </p:cNvPr>
          <p:cNvSpPr>
            <a:spLocks noGrp="1"/>
          </p:cNvSpPr>
          <p:nvPr>
            <p:ph type="body" sz="quarter" idx="10"/>
          </p:nvPr>
        </p:nvSpPr>
        <p:spPr>
          <a:xfrm>
            <a:off x="776506" y="1657350"/>
            <a:ext cx="21270694" cy="10967027"/>
          </a:xfrm>
        </p:spPr>
        <p:txBody>
          <a:bodyPr>
            <a:normAutofit/>
          </a:bodyPr>
          <a:lstStyle/>
          <a:p>
            <a:pPr algn="just"/>
            <a:endParaRPr lang="en-US" altLang="zh-CN" sz="3600" dirty="0">
              <a:latin typeface="Times New Roman" panose="02020603050405020304" pitchFamily="18" charset="0"/>
              <a:cs typeface="Times New Roman" panose="02020603050405020304" pitchFamily="18" charset="0"/>
            </a:endParaRPr>
          </a:p>
          <a:p>
            <a:pPr marL="685800" indent="-685800" algn="just">
              <a:buFont typeface="Arial" panose="020B0604020202020204" pitchFamily="34" charset="0"/>
              <a:buChar char="•"/>
            </a:pPr>
            <a:endParaRPr lang="en-CA" sz="3600" dirty="0">
              <a:effectLst/>
              <a:latin typeface="Times New Roman" panose="02020603050405020304" pitchFamily="18" charset="0"/>
              <a:ea typeface="OPPOSans B"/>
              <a:cs typeface="Times New Roman" panose="02020603050405020304" pitchFamily="18" charset="0"/>
            </a:endParaRP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809750"/>
            <a:ext cx="21878340" cy="10967027"/>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This contribution proposes a two-step residual adjustment method. </a:t>
            </a: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Firstly, a frame level residual offset can be used to adjust the output of the NNLF during the inference stage. </a:t>
            </a:r>
          </a:p>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The residual is adjusted by reducing the magnitude of the residual at each pixel by a small offset value, the offset value candidates are set as {1, 2}. An example of residual adjustment with offset value 1 is shown in Fig. 2, all positive residual values are decremented by 1, while all negative residual values are incremented by 1. </a:t>
            </a: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algn="just" hangingPunct="1"/>
            <a:endParaRPr lang="en-US" altLang="zh-CN" sz="3600" dirty="0">
              <a:solidFill>
                <a:schemeClr val="tx1"/>
              </a:solidFill>
              <a:latin typeface="Times New Roman" panose="02020603050405020304" pitchFamily="18" charset="0"/>
              <a:cs typeface="Times New Roman" panose="02020603050405020304" pitchFamily="18" charset="0"/>
            </a:endParaRPr>
          </a:p>
        </p:txBody>
      </p:sp>
      <p:pic>
        <p:nvPicPr>
          <p:cNvPr id="9" name="图片 8">
            <a:extLst>
              <a:ext uri="{FF2B5EF4-FFF2-40B4-BE49-F238E27FC236}">
                <a16:creationId xmlns:a16="http://schemas.microsoft.com/office/drawing/2014/main" id="{E670470D-2D03-487C-9163-859A6528A4D1}"/>
              </a:ext>
            </a:extLst>
          </p:cNvPr>
          <p:cNvPicPr/>
          <p:nvPr/>
        </p:nvPicPr>
        <p:blipFill>
          <a:blip r:embed="rId2"/>
          <a:stretch>
            <a:fillRect/>
          </a:stretch>
        </p:blipFill>
        <p:spPr>
          <a:xfrm>
            <a:off x="6468076" y="7869406"/>
            <a:ext cx="10800000" cy="1800000"/>
          </a:xfrm>
          <a:prstGeom prst="rect">
            <a:avLst/>
          </a:prstGeom>
        </p:spPr>
      </p:pic>
      <p:sp>
        <p:nvSpPr>
          <p:cNvPr id="8" name="矩形 7">
            <a:extLst>
              <a:ext uri="{FF2B5EF4-FFF2-40B4-BE49-F238E27FC236}">
                <a16:creationId xmlns:a16="http://schemas.microsoft.com/office/drawing/2014/main" id="{18BDD26D-14A5-456E-AA67-743FAE34CF91}"/>
              </a:ext>
            </a:extLst>
          </p:cNvPr>
          <p:cNvSpPr/>
          <p:nvPr/>
        </p:nvSpPr>
        <p:spPr>
          <a:xfrm>
            <a:off x="8749273" y="9908431"/>
            <a:ext cx="6237606" cy="584775"/>
          </a:xfrm>
          <a:prstGeom prst="rect">
            <a:avLst/>
          </a:prstGeom>
        </p:spPr>
        <p:txBody>
          <a:bodyPr wrap="none">
            <a:spAutoFit/>
          </a:bodyPr>
          <a:lstStyle/>
          <a:p>
            <a:pP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b="0" dirty="0">
                <a:latin typeface="Times New Roman" panose="02020603050405020304" pitchFamily="18" charset="0"/>
                <a:ea typeface="等线" panose="02010600030101010101" pitchFamily="2" charset="-122"/>
              </a:rPr>
              <a:t>Fig. 2: An example of residual offset</a:t>
            </a:r>
            <a:endParaRPr lang="zh-CN" altLang="zh-CN" sz="2800" b="0" dirty="0">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3520958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altLang="zh-CN" b="1" dirty="0">
                <a:latin typeface="Times New Roman" panose="02020603050405020304" pitchFamily="18" charset="0"/>
                <a:cs typeface="Times New Roman" panose="02020603050405020304" pitchFamily="18" charset="0"/>
              </a:rPr>
              <a:t>Proposed</a:t>
            </a:r>
            <a:endParaRPr lang="en-US" b="1"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32C20F48-3CB8-43AE-B371-67DA2639C501}"/>
              </a:ext>
            </a:extLst>
          </p:cNvPr>
          <p:cNvSpPr>
            <a:spLocks noGrp="1"/>
          </p:cNvSpPr>
          <p:nvPr>
            <p:ph type="body" sz="quarter" idx="10"/>
          </p:nvPr>
        </p:nvSpPr>
        <p:spPr>
          <a:xfrm>
            <a:off x="776506" y="1657350"/>
            <a:ext cx="21270694" cy="10967027"/>
          </a:xfrm>
        </p:spPr>
        <p:txBody>
          <a:bodyPr>
            <a:normAutofit/>
          </a:bodyPr>
          <a:lstStyle/>
          <a:p>
            <a:pPr algn="just"/>
            <a:endParaRPr lang="en-US" altLang="zh-CN" sz="3600" dirty="0">
              <a:latin typeface="Times New Roman" panose="02020603050405020304" pitchFamily="18" charset="0"/>
              <a:cs typeface="Times New Roman" panose="02020603050405020304" pitchFamily="18" charset="0"/>
            </a:endParaRPr>
          </a:p>
          <a:p>
            <a:pPr marL="685800" indent="-685800" algn="just">
              <a:buFont typeface="Arial" panose="020B0604020202020204" pitchFamily="34" charset="0"/>
              <a:buChar char="•"/>
            </a:pPr>
            <a:endParaRPr lang="en-CA" sz="3600" dirty="0">
              <a:effectLst/>
              <a:latin typeface="Times New Roman" panose="02020603050405020304" pitchFamily="18" charset="0"/>
              <a:ea typeface="OPPOSans B"/>
              <a:cs typeface="Times New Roman" panose="02020603050405020304" pitchFamily="18" charset="0"/>
            </a:endParaRP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809750"/>
            <a:ext cx="21878340" cy="10967027"/>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Secondly, a block level residual averaging can be used to adjust the output of the NNLF in the inference stage.</a:t>
            </a:r>
          </a:p>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For each CTU in the current frame, the average residual value can be derived by computing the average of the residual values for all pixels. And then, all the residual values are decremented by the average residual value so that the DC component of the residual signals can be closed to zero. Since the calculation can be done both in the encoder and decoder, there is no need to signal the average residual value. An example of residual averaging with an average value of 2 is shown in Fig. 3.</a:t>
            </a: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endParaRPr lang="en-US" altLang="zh-CN" sz="3600" dirty="0">
              <a:solidFill>
                <a:schemeClr val="tx1"/>
              </a:solidFill>
              <a:latin typeface="Times New Roman" panose="02020603050405020304" pitchFamily="18" charset="0"/>
              <a:cs typeface="Times New Roman" panose="02020603050405020304" pitchFamily="18" charset="0"/>
            </a:endParaRPr>
          </a:p>
          <a:p>
            <a:pPr algn="just" hangingPunct="1"/>
            <a:endParaRPr lang="en-US" altLang="zh-CN" sz="3600" dirty="0">
              <a:solidFill>
                <a:schemeClr val="tx1"/>
              </a:solidFill>
              <a:latin typeface="Times New Roman" panose="02020603050405020304" pitchFamily="18" charset="0"/>
              <a:cs typeface="Times New Roman" panose="02020603050405020304" pitchFamily="18" charset="0"/>
            </a:endParaRPr>
          </a:p>
        </p:txBody>
      </p:sp>
      <p:sp>
        <p:nvSpPr>
          <p:cNvPr id="8" name="矩形 7">
            <a:extLst>
              <a:ext uri="{FF2B5EF4-FFF2-40B4-BE49-F238E27FC236}">
                <a16:creationId xmlns:a16="http://schemas.microsoft.com/office/drawing/2014/main" id="{18BDD26D-14A5-456E-AA67-743FAE34CF91}"/>
              </a:ext>
            </a:extLst>
          </p:cNvPr>
          <p:cNvSpPr/>
          <p:nvPr/>
        </p:nvSpPr>
        <p:spPr>
          <a:xfrm>
            <a:off x="8355736" y="11613862"/>
            <a:ext cx="7024680" cy="584775"/>
          </a:xfrm>
          <a:prstGeom prst="rect">
            <a:avLst/>
          </a:prstGeom>
        </p:spPr>
        <p:txBody>
          <a:bodyPr wrap="none">
            <a:spAutoFit/>
          </a:bodyPr>
          <a:lstStyle/>
          <a:p>
            <a:pP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b="0" dirty="0">
                <a:latin typeface="Times New Roman" panose="02020603050405020304" pitchFamily="18" charset="0"/>
                <a:ea typeface="等线" panose="02010600030101010101" pitchFamily="2" charset="-122"/>
              </a:rPr>
              <a:t>Fig. 3: An example of residual averaging </a:t>
            </a:r>
            <a:endParaRPr lang="zh-CN" altLang="zh-CN" sz="2800" b="0" dirty="0">
              <a:latin typeface="Times New Roman" panose="02020603050405020304" pitchFamily="18" charset="0"/>
              <a:ea typeface="等线" panose="02010600030101010101" pitchFamily="2" charset="-122"/>
            </a:endParaRPr>
          </a:p>
        </p:txBody>
      </p:sp>
      <p:pic>
        <p:nvPicPr>
          <p:cNvPr id="10" name="图片 9">
            <a:extLst>
              <a:ext uri="{FF2B5EF4-FFF2-40B4-BE49-F238E27FC236}">
                <a16:creationId xmlns:a16="http://schemas.microsoft.com/office/drawing/2014/main" id="{84AC2B88-A8A7-41B2-8C9F-9AD0AD8FE28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49709" y="8174601"/>
            <a:ext cx="8836734" cy="3384262"/>
          </a:xfrm>
          <a:prstGeom prst="rect">
            <a:avLst/>
          </a:prstGeom>
          <a:noFill/>
        </p:spPr>
      </p:pic>
    </p:spTree>
    <p:extLst>
      <p:ext uri="{BB962C8B-B14F-4D97-AF65-F5344CB8AC3E}">
        <p14:creationId xmlns:p14="http://schemas.microsoft.com/office/powerpoint/2010/main" val="3624231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altLang="zh-CN" b="1" dirty="0">
                <a:latin typeface="Times New Roman" panose="02020603050405020304" pitchFamily="18" charset="0"/>
                <a:cs typeface="Times New Roman" panose="02020603050405020304" pitchFamily="18" charset="0"/>
              </a:rPr>
              <a:t>Proposed</a:t>
            </a:r>
            <a:endParaRPr lang="en-US" b="1"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32C20F48-3CB8-43AE-B371-67DA2639C501}"/>
              </a:ext>
            </a:extLst>
          </p:cNvPr>
          <p:cNvSpPr>
            <a:spLocks noGrp="1"/>
          </p:cNvSpPr>
          <p:nvPr>
            <p:ph type="body" sz="quarter" idx="10"/>
          </p:nvPr>
        </p:nvSpPr>
        <p:spPr>
          <a:xfrm>
            <a:off x="776506" y="1657350"/>
            <a:ext cx="21270694" cy="10967027"/>
          </a:xfrm>
        </p:spPr>
        <p:txBody>
          <a:bodyPr>
            <a:normAutofit/>
          </a:bodyPr>
          <a:lstStyle/>
          <a:p>
            <a:pPr algn="just"/>
            <a:endParaRPr lang="en-US" altLang="zh-CN" sz="3600" dirty="0">
              <a:latin typeface="Times New Roman" panose="02020603050405020304" pitchFamily="18" charset="0"/>
              <a:cs typeface="Times New Roman" panose="02020603050405020304" pitchFamily="18" charset="0"/>
            </a:endParaRPr>
          </a:p>
          <a:p>
            <a:pPr marL="685800" indent="-685800" algn="just">
              <a:buFont typeface="Arial" panose="020B0604020202020204" pitchFamily="34" charset="0"/>
              <a:buChar char="•"/>
            </a:pPr>
            <a:endParaRPr lang="en-CA" sz="3600" dirty="0">
              <a:effectLst/>
              <a:latin typeface="Times New Roman" panose="02020603050405020304" pitchFamily="18" charset="0"/>
              <a:ea typeface="OPPOSans B"/>
              <a:cs typeface="Times New Roman" panose="02020603050405020304" pitchFamily="18" charset="0"/>
            </a:endParaRP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809750"/>
            <a:ext cx="21878340" cy="10967027"/>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Two frame level flags are </a:t>
            </a:r>
            <a:r>
              <a:rPr lang="en-US" altLang="zh-CN" sz="3600" dirty="0" err="1">
                <a:solidFill>
                  <a:schemeClr val="tx1"/>
                </a:solidFill>
                <a:latin typeface="Times New Roman" panose="02020603050405020304" pitchFamily="18" charset="0"/>
                <a:cs typeface="Times New Roman" panose="02020603050405020304" pitchFamily="18" charset="0"/>
              </a:rPr>
              <a:t>signalled</a:t>
            </a:r>
            <a:r>
              <a:rPr lang="en-US" altLang="zh-CN" sz="3600" dirty="0">
                <a:solidFill>
                  <a:schemeClr val="tx1"/>
                </a:solidFill>
                <a:latin typeface="Times New Roman" panose="02020603050405020304" pitchFamily="18" charset="0"/>
                <a:cs typeface="Times New Roman" panose="02020603050405020304" pitchFamily="18" charset="0"/>
              </a:rPr>
              <a:t> to indicate whether the residual adjustment method is true for </a:t>
            </a:r>
            <a:r>
              <a:rPr lang="en-US" altLang="zh-CN" sz="3600" dirty="0" err="1">
                <a:solidFill>
                  <a:schemeClr val="tx1"/>
                </a:solidFill>
                <a:latin typeface="Times New Roman" panose="02020603050405020304" pitchFamily="18" charset="0"/>
                <a:cs typeface="Times New Roman" panose="02020603050405020304" pitchFamily="18" charset="0"/>
              </a:rPr>
              <a:t>luma</a:t>
            </a:r>
            <a:r>
              <a:rPr lang="en-US" altLang="zh-CN" sz="3600" dirty="0">
                <a:solidFill>
                  <a:schemeClr val="tx1"/>
                </a:solidFill>
                <a:latin typeface="Times New Roman" panose="02020603050405020304" pitchFamily="18" charset="0"/>
                <a:cs typeface="Times New Roman" panose="02020603050405020304" pitchFamily="18" charset="0"/>
              </a:rPr>
              <a:t> and chroma, respectively. </a:t>
            </a:r>
          </a:p>
          <a:p>
            <a:pPr marL="571500" indent="-571500" algn="just" hangingPunct="1">
              <a:buFont typeface="Arial" panose="020B0604020202020204" pitchFamily="34" charset="0"/>
              <a:buChar char="•"/>
            </a:pPr>
            <a:r>
              <a:rPr lang="en-US" altLang="zh-CN" sz="3600" dirty="0">
                <a:solidFill>
                  <a:schemeClr val="tx1"/>
                </a:solidFill>
                <a:latin typeface="Times New Roman" panose="02020603050405020304" pitchFamily="18" charset="0"/>
                <a:cs typeface="Times New Roman" panose="02020603050405020304" pitchFamily="18" charset="0"/>
              </a:rPr>
              <a:t>If the corresponding flag is true, another frame level flag is </a:t>
            </a:r>
            <a:r>
              <a:rPr lang="en-US" altLang="zh-CN" sz="3600" dirty="0" err="1">
                <a:solidFill>
                  <a:schemeClr val="tx1"/>
                </a:solidFill>
                <a:latin typeface="Times New Roman" panose="02020603050405020304" pitchFamily="18" charset="0"/>
                <a:cs typeface="Times New Roman" panose="02020603050405020304" pitchFamily="18" charset="0"/>
              </a:rPr>
              <a:t>signalled</a:t>
            </a:r>
            <a:r>
              <a:rPr lang="en-US" altLang="zh-CN" sz="3600" dirty="0">
                <a:solidFill>
                  <a:schemeClr val="tx1"/>
                </a:solidFill>
                <a:latin typeface="Times New Roman" panose="02020603050405020304" pitchFamily="18" charset="0"/>
                <a:cs typeface="Times New Roman" panose="02020603050405020304" pitchFamily="18" charset="0"/>
              </a:rPr>
              <a:t> to indicate which offset value is used for adjusting the corresponding residual </a:t>
            </a:r>
            <a:r>
              <a:rPr lang="en-US" altLang="zh-CN" sz="3600" dirty="0" err="1">
                <a:solidFill>
                  <a:schemeClr val="tx1"/>
                </a:solidFill>
                <a:latin typeface="Times New Roman" panose="02020603050405020304" pitchFamily="18" charset="0"/>
                <a:cs typeface="Times New Roman" panose="02020603050405020304" pitchFamily="18" charset="0"/>
              </a:rPr>
              <a:t>colour</a:t>
            </a:r>
            <a:r>
              <a:rPr lang="en-US" altLang="zh-CN" sz="3600" dirty="0">
                <a:solidFill>
                  <a:schemeClr val="tx1"/>
                </a:solidFill>
                <a:latin typeface="Times New Roman" panose="02020603050405020304" pitchFamily="18" charset="0"/>
                <a:cs typeface="Times New Roman" panose="02020603050405020304" pitchFamily="18" charset="0"/>
              </a:rPr>
              <a:t> component(s).</a:t>
            </a:r>
          </a:p>
        </p:txBody>
      </p:sp>
    </p:spTree>
    <p:extLst>
      <p:ext uri="{BB962C8B-B14F-4D97-AF65-F5344CB8AC3E}">
        <p14:creationId xmlns:p14="http://schemas.microsoft.com/office/powerpoint/2010/main" val="1042996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809750"/>
            <a:ext cx="21270694" cy="10967027"/>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algn="just" hangingPunct="1">
              <a:buFont typeface="Arial" panose="020B0604020202020204" pitchFamily="34" charset="0"/>
              <a:buChar char="•"/>
            </a:pPr>
            <a:r>
              <a:rPr lang="en-US" altLang="zh-CN" sz="4000" dirty="0">
                <a:solidFill>
                  <a:schemeClr val="tx1"/>
                </a:solidFill>
                <a:latin typeface="Times New Roman" panose="02020603050405020304" pitchFamily="18" charset="0"/>
                <a:cs typeface="Times New Roman" panose="02020603050405020304" pitchFamily="18" charset="0"/>
              </a:rPr>
              <a:t>Simulation is conducted under CTC (SADL, int16).</a:t>
            </a:r>
          </a:p>
          <a:p>
            <a:pPr marL="571500" indent="-571500" algn="just" hangingPunct="1">
              <a:buFont typeface="Arial" panose="020B0604020202020204" pitchFamily="34" charset="0"/>
              <a:buChar char="•"/>
            </a:pPr>
            <a:r>
              <a:rPr lang="en-US" altLang="zh-CN" sz="4000" dirty="0">
                <a:solidFill>
                  <a:schemeClr val="tx1"/>
                </a:solidFill>
                <a:latin typeface="Times New Roman" panose="02020603050405020304" pitchFamily="18" charset="0"/>
                <a:cs typeface="Times New Roman" panose="02020603050405020304" pitchFamily="18" charset="0"/>
              </a:rPr>
              <a:t>Anchor: NNVC5.1rc2 (</a:t>
            </a:r>
            <a:r>
              <a:rPr lang="en-US" altLang="zh-CN" sz="4000" dirty="0" err="1">
                <a:solidFill>
                  <a:schemeClr val="tx1"/>
                </a:solidFill>
                <a:latin typeface="Times New Roman" panose="02020603050405020304" pitchFamily="18" charset="0"/>
                <a:cs typeface="Times New Roman" panose="02020603050405020304" pitchFamily="18" charset="0"/>
              </a:rPr>
              <a:t>NNIntra</a:t>
            </a:r>
            <a:r>
              <a:rPr lang="en-US" altLang="zh-CN" sz="4000" dirty="0">
                <a:solidFill>
                  <a:schemeClr val="tx1"/>
                </a:solidFill>
                <a:latin typeface="Times New Roman" panose="02020603050405020304" pitchFamily="18" charset="0"/>
                <a:cs typeface="Times New Roman" panose="02020603050405020304" pitchFamily="18" charset="0"/>
              </a:rPr>
              <a:t> + LOP)</a:t>
            </a:r>
          </a:p>
          <a:p>
            <a:pPr algn="just" hangingPunct="1"/>
            <a:endParaRPr lang="en-CA" sz="3600" dirty="0">
              <a:latin typeface="Times New Roman" panose="02020603050405020304" pitchFamily="18" charset="0"/>
              <a:ea typeface="OPPOSans B"/>
              <a:cs typeface="Times New Roman" panose="02020603050405020304" pitchFamily="18" charset="0"/>
            </a:endParaRPr>
          </a:p>
        </p:txBody>
      </p:sp>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b="1" dirty="0">
                <a:latin typeface="Times New Roman" panose="02020603050405020304" pitchFamily="18" charset="0"/>
                <a:cs typeface="Times New Roman" panose="02020603050405020304" pitchFamily="18" charset="0"/>
              </a:rPr>
              <a:t>Simulation results</a:t>
            </a: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graphicFrame>
        <p:nvGraphicFramePr>
          <p:cNvPr id="8" name="表格 7">
            <a:extLst>
              <a:ext uri="{FF2B5EF4-FFF2-40B4-BE49-F238E27FC236}">
                <a16:creationId xmlns:a16="http://schemas.microsoft.com/office/drawing/2014/main" id="{3A12AAA0-DD92-4DA9-ABEC-69C2B839B78E}"/>
              </a:ext>
            </a:extLst>
          </p:cNvPr>
          <p:cNvGraphicFramePr>
            <a:graphicFrameLocks noGrp="1"/>
          </p:cNvGraphicFramePr>
          <p:nvPr>
            <p:extLst>
              <p:ext uri="{D42A27DB-BD31-4B8C-83A1-F6EECF244321}">
                <p14:modId xmlns:p14="http://schemas.microsoft.com/office/powerpoint/2010/main" val="4075084708"/>
              </p:ext>
            </p:extLst>
          </p:nvPr>
        </p:nvGraphicFramePr>
        <p:xfrm>
          <a:off x="771112" y="5160476"/>
          <a:ext cx="7055208" cy="5006498"/>
        </p:xfrm>
        <a:graphic>
          <a:graphicData uri="http://schemas.openxmlformats.org/drawingml/2006/table">
            <a:tbl>
              <a:tblPr firstRow="1" bandRow="1">
                <a:tableStyleId>{5940675A-B579-460E-94D1-54222C63F5DA}</a:tableStyleId>
              </a:tblPr>
              <a:tblGrid>
                <a:gridCol w="1487805">
                  <a:extLst>
                    <a:ext uri="{9D8B030D-6E8A-4147-A177-3AD203B41FA5}">
                      <a16:colId xmlns:a16="http://schemas.microsoft.com/office/drawing/2014/main" val="2759690427"/>
                    </a:ext>
                  </a:extLst>
                </a:gridCol>
                <a:gridCol w="1188085">
                  <a:extLst>
                    <a:ext uri="{9D8B030D-6E8A-4147-A177-3AD203B41FA5}">
                      <a16:colId xmlns:a16="http://schemas.microsoft.com/office/drawing/2014/main" val="2845050677"/>
                    </a:ext>
                  </a:extLst>
                </a:gridCol>
                <a:gridCol w="1188085">
                  <a:extLst>
                    <a:ext uri="{9D8B030D-6E8A-4147-A177-3AD203B41FA5}">
                      <a16:colId xmlns:a16="http://schemas.microsoft.com/office/drawing/2014/main" val="469101025"/>
                    </a:ext>
                  </a:extLst>
                </a:gridCol>
                <a:gridCol w="1188085">
                  <a:extLst>
                    <a:ext uri="{9D8B030D-6E8A-4147-A177-3AD203B41FA5}">
                      <a16:colId xmlns:a16="http://schemas.microsoft.com/office/drawing/2014/main" val="1735208265"/>
                    </a:ext>
                  </a:extLst>
                </a:gridCol>
                <a:gridCol w="1002348">
                  <a:extLst>
                    <a:ext uri="{9D8B030D-6E8A-4147-A177-3AD203B41FA5}">
                      <a16:colId xmlns:a16="http://schemas.microsoft.com/office/drawing/2014/main" val="98630040"/>
                    </a:ext>
                  </a:extLst>
                </a:gridCol>
                <a:gridCol w="1000800">
                  <a:extLst>
                    <a:ext uri="{9D8B030D-6E8A-4147-A177-3AD203B41FA5}">
                      <a16:colId xmlns:a16="http://schemas.microsoft.com/office/drawing/2014/main" val="1572648342"/>
                    </a:ext>
                  </a:extLst>
                </a:gridCol>
              </a:tblGrid>
              <a:tr h="434498">
                <a:tc rowSpan="3">
                  <a:txBody>
                    <a:bodyPr/>
                    <a:lstStyle/>
                    <a:p>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b="1" dirty="0">
                          <a:solidFill>
                            <a:schemeClr val="tx1"/>
                          </a:solidFill>
                        </a:rPr>
                        <a:t>Random access Main10</a:t>
                      </a:r>
                      <a:endParaRPr lang="zh-CN" altLang="en-US"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434498">
                <a:tc vMerge="1">
                  <a:txBody>
                    <a:bodyPr/>
                    <a:lstStyle/>
                    <a:p>
                      <a:endParaRPr lang="zh-CN" altLang="en-US" dirty="0"/>
                    </a:p>
                  </a:txBody>
                  <a:tcPr/>
                </a:tc>
                <a:tc gridSpan="5">
                  <a:txBody>
                    <a:bodyPr/>
                    <a:lstStyle/>
                    <a:p>
                      <a:r>
                        <a:rPr lang="en-US" altLang="zh-CN" sz="2000" b="1" dirty="0">
                          <a:solidFill>
                            <a:schemeClr val="tx1"/>
                          </a:solidFill>
                        </a:rPr>
                        <a:t>Over NNVC5.1rc2 (</a:t>
                      </a:r>
                      <a:r>
                        <a:rPr lang="en-US" altLang="zh-CN" sz="2000" b="1" dirty="0" err="1">
                          <a:solidFill>
                            <a:schemeClr val="tx1"/>
                          </a:solidFill>
                        </a:rPr>
                        <a:t>NNIntra</a:t>
                      </a:r>
                      <a:r>
                        <a:rPr lang="en-US" altLang="zh-CN" sz="2000" b="1" dirty="0">
                          <a:solidFill>
                            <a:schemeClr val="tx1"/>
                          </a:solidFill>
                        </a:rPr>
                        <a:t> + LOP)</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434498">
                <a:tc vMerge="1">
                  <a:txBody>
                    <a:bodyPr/>
                    <a:lstStyle/>
                    <a:p>
                      <a:endParaRPr lang="zh-CN" altLang="en-US" dirty="0"/>
                    </a:p>
                  </a:txBody>
                  <a:tcPr/>
                </a:tc>
                <a:tc>
                  <a:txBody>
                    <a:bodyPr/>
                    <a:lstStyle/>
                    <a:p>
                      <a:r>
                        <a:rPr lang="en-US" altLang="zh-CN" dirty="0">
                          <a:solidFill>
                            <a:schemeClr val="tx1"/>
                          </a:solidFill>
                        </a:rPr>
                        <a:t>Y</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U</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V</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EncT</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DecT</a:t>
                      </a:r>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434498">
                <a:tc>
                  <a:txBody>
                    <a:bodyPr/>
                    <a:lstStyle/>
                    <a:p>
                      <a:r>
                        <a:rPr lang="en-US" altLang="zh-CN" dirty="0">
                          <a:solidFill>
                            <a:schemeClr val="tx1"/>
                          </a:solidFill>
                        </a:rPr>
                        <a:t>Class A1</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-0.08%</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-0.32%</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-0.84%</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100%</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99%</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434498">
                <a:tc>
                  <a:txBody>
                    <a:bodyPr/>
                    <a:lstStyle/>
                    <a:p>
                      <a:r>
                        <a:rPr lang="en-US" altLang="zh-CN" dirty="0">
                          <a:solidFill>
                            <a:schemeClr val="tx1"/>
                          </a:solidFill>
                        </a:rPr>
                        <a:t>Class A2</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-0.09%</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-0.40%</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-0.15%</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100%</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99%</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434498">
                <a:tc>
                  <a:txBody>
                    <a:bodyPr/>
                    <a:lstStyle/>
                    <a:p>
                      <a:r>
                        <a:rPr lang="en-US" altLang="zh-CN" dirty="0">
                          <a:solidFill>
                            <a:schemeClr val="tx1"/>
                          </a:solidFill>
                        </a:rPr>
                        <a:t>Class B</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-0.03%</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-0.52%</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-0.59%</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100%</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99%</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434498">
                <a:tc>
                  <a:txBody>
                    <a:bodyPr/>
                    <a:lstStyle/>
                    <a:p>
                      <a:r>
                        <a:rPr lang="en-US" altLang="zh-CN" dirty="0">
                          <a:solidFill>
                            <a:schemeClr val="tx1"/>
                          </a:solidFill>
                        </a:rPr>
                        <a:t>Class C</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-0.02%</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-1.02%</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-0.37%</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100%</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98%</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434498">
                <a:tc>
                  <a:txBody>
                    <a:bodyPr/>
                    <a:lstStyle/>
                    <a:p>
                      <a:r>
                        <a:rPr lang="en-US" altLang="zh-CN" dirty="0">
                          <a:solidFill>
                            <a:schemeClr val="tx1"/>
                          </a:solidFill>
                        </a:rPr>
                        <a:t>Class E</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 </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 </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 </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 </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 </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434498">
                <a:tc>
                  <a:txBody>
                    <a:bodyPr/>
                    <a:lstStyle/>
                    <a:p>
                      <a:r>
                        <a:rPr lang="en-US" altLang="zh-CN" b="1" dirty="0">
                          <a:solidFill>
                            <a:schemeClr val="tx1"/>
                          </a:solidFill>
                        </a:rPr>
                        <a:t>Overall</a:t>
                      </a:r>
                      <a:endParaRPr lang="zh-CN" altLang="en-US"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-0.05%</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-0.59%</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-0.49%</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100%</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99%</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434498">
                <a:tc>
                  <a:txBody>
                    <a:bodyPr/>
                    <a:lstStyle/>
                    <a:p>
                      <a:r>
                        <a:rPr lang="en-US" altLang="zh-CN" dirty="0">
                          <a:solidFill>
                            <a:schemeClr val="tx1"/>
                          </a:solidFill>
                        </a:rPr>
                        <a:t>Class D</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-0.02%</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-0.96%</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-0.82%</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100%</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99%</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434498">
                <a:tc>
                  <a:txBody>
                    <a:bodyPr/>
                    <a:lstStyle/>
                    <a:p>
                      <a:r>
                        <a:rPr lang="en-US" altLang="zh-CN" dirty="0">
                          <a:solidFill>
                            <a:schemeClr val="tx1"/>
                          </a:solidFill>
                        </a:rPr>
                        <a:t>Class F</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-0.06%</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-0.56%</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-0.26%</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101%</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99%</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9" name="表格 8">
            <a:extLst>
              <a:ext uri="{FF2B5EF4-FFF2-40B4-BE49-F238E27FC236}">
                <a16:creationId xmlns:a16="http://schemas.microsoft.com/office/drawing/2014/main" id="{14A903BF-13B9-4C67-BB54-3099D5F6074D}"/>
              </a:ext>
            </a:extLst>
          </p:cNvPr>
          <p:cNvGraphicFramePr>
            <a:graphicFrameLocks noGrp="1"/>
          </p:cNvGraphicFramePr>
          <p:nvPr>
            <p:extLst>
              <p:ext uri="{D42A27DB-BD31-4B8C-83A1-F6EECF244321}">
                <p14:modId xmlns:p14="http://schemas.microsoft.com/office/powerpoint/2010/main" val="1095771495"/>
              </p:ext>
            </p:extLst>
          </p:nvPr>
        </p:nvGraphicFramePr>
        <p:xfrm>
          <a:off x="8664395" y="5160476"/>
          <a:ext cx="7055208" cy="5006498"/>
        </p:xfrm>
        <a:graphic>
          <a:graphicData uri="http://schemas.openxmlformats.org/drawingml/2006/table">
            <a:tbl>
              <a:tblPr firstRow="1" bandRow="1">
                <a:tableStyleId>{5940675A-B579-460E-94D1-54222C63F5DA}</a:tableStyleId>
              </a:tblPr>
              <a:tblGrid>
                <a:gridCol w="1487805">
                  <a:extLst>
                    <a:ext uri="{9D8B030D-6E8A-4147-A177-3AD203B41FA5}">
                      <a16:colId xmlns:a16="http://schemas.microsoft.com/office/drawing/2014/main" val="2759690427"/>
                    </a:ext>
                  </a:extLst>
                </a:gridCol>
                <a:gridCol w="1188085">
                  <a:extLst>
                    <a:ext uri="{9D8B030D-6E8A-4147-A177-3AD203B41FA5}">
                      <a16:colId xmlns:a16="http://schemas.microsoft.com/office/drawing/2014/main" val="2845050677"/>
                    </a:ext>
                  </a:extLst>
                </a:gridCol>
                <a:gridCol w="1188085">
                  <a:extLst>
                    <a:ext uri="{9D8B030D-6E8A-4147-A177-3AD203B41FA5}">
                      <a16:colId xmlns:a16="http://schemas.microsoft.com/office/drawing/2014/main" val="469101025"/>
                    </a:ext>
                  </a:extLst>
                </a:gridCol>
                <a:gridCol w="1188085">
                  <a:extLst>
                    <a:ext uri="{9D8B030D-6E8A-4147-A177-3AD203B41FA5}">
                      <a16:colId xmlns:a16="http://schemas.microsoft.com/office/drawing/2014/main" val="1735208265"/>
                    </a:ext>
                  </a:extLst>
                </a:gridCol>
                <a:gridCol w="1002348">
                  <a:extLst>
                    <a:ext uri="{9D8B030D-6E8A-4147-A177-3AD203B41FA5}">
                      <a16:colId xmlns:a16="http://schemas.microsoft.com/office/drawing/2014/main" val="98630040"/>
                    </a:ext>
                  </a:extLst>
                </a:gridCol>
                <a:gridCol w="1000800">
                  <a:extLst>
                    <a:ext uri="{9D8B030D-6E8A-4147-A177-3AD203B41FA5}">
                      <a16:colId xmlns:a16="http://schemas.microsoft.com/office/drawing/2014/main" val="1572648342"/>
                    </a:ext>
                  </a:extLst>
                </a:gridCol>
              </a:tblGrid>
              <a:tr h="434498">
                <a:tc rowSpan="3">
                  <a:txBody>
                    <a:bodyPr/>
                    <a:lstStyle/>
                    <a:p>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b="1" dirty="0">
                          <a:solidFill>
                            <a:sysClr val="windowText" lastClr="000000"/>
                          </a:solidFill>
                        </a:rPr>
                        <a:t>Low Delay B Main10</a:t>
                      </a:r>
                      <a:endParaRPr lang="zh-CN" altLang="en-US" b="1" dirty="0">
                        <a:solidFill>
                          <a:sysClr val="windowText" lastClr="000000"/>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434498">
                <a:tc vMerge="1">
                  <a:txBody>
                    <a:bodyPr/>
                    <a:lstStyle/>
                    <a:p>
                      <a:endParaRPr lang="zh-CN" altLang="en-US" dirty="0"/>
                    </a:p>
                  </a:txBody>
                  <a:tcPr/>
                </a:tc>
                <a:tc gridSpan="5">
                  <a:txBody>
                    <a:bodyPr/>
                    <a:lstStyle/>
                    <a:p>
                      <a:r>
                        <a:rPr lang="en-US" altLang="zh-CN" sz="2000" b="1" dirty="0">
                          <a:solidFill>
                            <a:schemeClr val="tx1"/>
                          </a:solidFill>
                        </a:rPr>
                        <a:t>Over NNVC5.1rc2 (</a:t>
                      </a:r>
                      <a:r>
                        <a:rPr lang="en-US" altLang="zh-CN" sz="2000" b="1" dirty="0" err="1">
                          <a:solidFill>
                            <a:schemeClr val="tx1"/>
                          </a:solidFill>
                        </a:rPr>
                        <a:t>NNIntra</a:t>
                      </a:r>
                      <a:r>
                        <a:rPr lang="en-US" altLang="zh-CN" sz="2000" b="1" dirty="0">
                          <a:solidFill>
                            <a:schemeClr val="tx1"/>
                          </a:solidFill>
                        </a:rPr>
                        <a:t> + LOP)</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434498">
                <a:tc vMerge="1">
                  <a:txBody>
                    <a:bodyPr/>
                    <a:lstStyle/>
                    <a:p>
                      <a:endParaRPr lang="zh-CN" altLang="en-US" dirty="0"/>
                    </a:p>
                  </a:txBody>
                  <a:tcPr/>
                </a:tc>
                <a:tc>
                  <a:txBody>
                    <a:bodyPr/>
                    <a:lstStyle/>
                    <a:p>
                      <a:r>
                        <a:rPr lang="en-US" altLang="zh-CN" dirty="0">
                          <a:solidFill>
                            <a:schemeClr val="tx1"/>
                          </a:solidFill>
                        </a:rPr>
                        <a:t>Y</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U</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V</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EncT</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DecT</a:t>
                      </a:r>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434498">
                <a:tc>
                  <a:txBody>
                    <a:bodyPr/>
                    <a:lstStyle/>
                    <a:p>
                      <a:r>
                        <a:rPr lang="en-US" altLang="zh-CN" dirty="0">
                          <a:solidFill>
                            <a:schemeClr val="tx1"/>
                          </a:solidFill>
                        </a:rPr>
                        <a:t>Class A1</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endParaRPr lang="zh-CN" altLang="en-US"/>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434498">
                <a:tc>
                  <a:txBody>
                    <a:bodyPr/>
                    <a:lstStyle/>
                    <a:p>
                      <a:r>
                        <a:rPr lang="en-US" altLang="zh-CN" dirty="0">
                          <a:solidFill>
                            <a:schemeClr val="tx1"/>
                          </a:solidFill>
                        </a:rPr>
                        <a:t>Class A2</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zh-CN" altLang="en-US"/>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zh-CN" altLang="en-US"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434498">
                <a:tc>
                  <a:txBody>
                    <a:bodyPr/>
                    <a:lstStyle/>
                    <a:p>
                      <a:r>
                        <a:rPr lang="en-US" altLang="zh-CN" dirty="0">
                          <a:solidFill>
                            <a:schemeClr val="tx1"/>
                          </a:solidFill>
                        </a:rPr>
                        <a:t>Class B</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-0.16%</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-1.26%</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-1.15%</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99%</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98%</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434498">
                <a:tc>
                  <a:txBody>
                    <a:bodyPr/>
                    <a:lstStyle/>
                    <a:p>
                      <a:r>
                        <a:rPr lang="en-US" altLang="zh-CN" dirty="0">
                          <a:solidFill>
                            <a:schemeClr val="tx1"/>
                          </a:solidFill>
                        </a:rPr>
                        <a:t>Class C</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-0.24%</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-1.67%</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-0.89%</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100%</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100%</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434498">
                <a:tc>
                  <a:txBody>
                    <a:bodyPr/>
                    <a:lstStyle/>
                    <a:p>
                      <a:r>
                        <a:rPr lang="en-US" altLang="zh-CN" dirty="0">
                          <a:solidFill>
                            <a:schemeClr val="tx1"/>
                          </a:solidFill>
                        </a:rPr>
                        <a:t>Class E</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-0.21%</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-1.45%</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-0.48%</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101%</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98%</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434498">
                <a:tc>
                  <a:txBody>
                    <a:bodyPr/>
                    <a:lstStyle/>
                    <a:p>
                      <a:r>
                        <a:rPr lang="en-US" altLang="zh-CN" b="1" dirty="0">
                          <a:solidFill>
                            <a:schemeClr val="tx1"/>
                          </a:solidFill>
                        </a:rPr>
                        <a:t>Overall</a:t>
                      </a:r>
                      <a:endParaRPr lang="zh-CN" altLang="en-US"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-0.20%</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-1.44%</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-0.90%</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100%</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99%</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434498">
                <a:tc>
                  <a:txBody>
                    <a:bodyPr/>
                    <a:lstStyle/>
                    <a:p>
                      <a:r>
                        <a:rPr lang="en-US" altLang="zh-CN" dirty="0">
                          <a:solidFill>
                            <a:schemeClr val="tx1"/>
                          </a:solidFill>
                        </a:rPr>
                        <a:t>Class D</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-0.08%</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-0.88%</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-0.70%</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101%</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100%</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434498">
                <a:tc>
                  <a:txBody>
                    <a:bodyPr/>
                    <a:lstStyle/>
                    <a:p>
                      <a:r>
                        <a:rPr lang="en-US" altLang="zh-CN" dirty="0">
                          <a:solidFill>
                            <a:schemeClr val="tx1"/>
                          </a:solidFill>
                        </a:rPr>
                        <a:t>Class F</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-0.17%</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-1.43%</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-0.48%</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101%</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98%</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0" name="表格 9">
            <a:extLst>
              <a:ext uri="{FF2B5EF4-FFF2-40B4-BE49-F238E27FC236}">
                <a16:creationId xmlns:a16="http://schemas.microsoft.com/office/drawing/2014/main" id="{8611B74D-B0CB-4A6B-9A0E-F1FA298E9E8A}"/>
              </a:ext>
            </a:extLst>
          </p:cNvPr>
          <p:cNvGraphicFramePr>
            <a:graphicFrameLocks noGrp="1"/>
          </p:cNvGraphicFramePr>
          <p:nvPr>
            <p:extLst>
              <p:ext uri="{D42A27DB-BD31-4B8C-83A1-F6EECF244321}">
                <p14:modId xmlns:p14="http://schemas.microsoft.com/office/powerpoint/2010/main" val="2874762090"/>
              </p:ext>
            </p:extLst>
          </p:nvPr>
        </p:nvGraphicFramePr>
        <p:xfrm>
          <a:off x="16557679" y="5160476"/>
          <a:ext cx="7055208" cy="5006498"/>
        </p:xfrm>
        <a:graphic>
          <a:graphicData uri="http://schemas.openxmlformats.org/drawingml/2006/table">
            <a:tbl>
              <a:tblPr firstRow="1" bandRow="1">
                <a:tableStyleId>{5940675A-B579-460E-94D1-54222C63F5DA}</a:tableStyleId>
              </a:tblPr>
              <a:tblGrid>
                <a:gridCol w="1487805">
                  <a:extLst>
                    <a:ext uri="{9D8B030D-6E8A-4147-A177-3AD203B41FA5}">
                      <a16:colId xmlns:a16="http://schemas.microsoft.com/office/drawing/2014/main" val="2759690427"/>
                    </a:ext>
                  </a:extLst>
                </a:gridCol>
                <a:gridCol w="1188085">
                  <a:extLst>
                    <a:ext uri="{9D8B030D-6E8A-4147-A177-3AD203B41FA5}">
                      <a16:colId xmlns:a16="http://schemas.microsoft.com/office/drawing/2014/main" val="2845050677"/>
                    </a:ext>
                  </a:extLst>
                </a:gridCol>
                <a:gridCol w="1188085">
                  <a:extLst>
                    <a:ext uri="{9D8B030D-6E8A-4147-A177-3AD203B41FA5}">
                      <a16:colId xmlns:a16="http://schemas.microsoft.com/office/drawing/2014/main" val="469101025"/>
                    </a:ext>
                  </a:extLst>
                </a:gridCol>
                <a:gridCol w="1188085">
                  <a:extLst>
                    <a:ext uri="{9D8B030D-6E8A-4147-A177-3AD203B41FA5}">
                      <a16:colId xmlns:a16="http://schemas.microsoft.com/office/drawing/2014/main" val="1735208265"/>
                    </a:ext>
                  </a:extLst>
                </a:gridCol>
                <a:gridCol w="1002348">
                  <a:extLst>
                    <a:ext uri="{9D8B030D-6E8A-4147-A177-3AD203B41FA5}">
                      <a16:colId xmlns:a16="http://schemas.microsoft.com/office/drawing/2014/main" val="98630040"/>
                    </a:ext>
                  </a:extLst>
                </a:gridCol>
                <a:gridCol w="1000800">
                  <a:extLst>
                    <a:ext uri="{9D8B030D-6E8A-4147-A177-3AD203B41FA5}">
                      <a16:colId xmlns:a16="http://schemas.microsoft.com/office/drawing/2014/main" val="1572648342"/>
                    </a:ext>
                  </a:extLst>
                </a:gridCol>
              </a:tblGrid>
              <a:tr h="434498">
                <a:tc rowSpan="3">
                  <a:txBody>
                    <a:bodyPr/>
                    <a:lstStyle/>
                    <a:p>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b="1" dirty="0">
                          <a:solidFill>
                            <a:sysClr val="windowText" lastClr="000000"/>
                          </a:solidFill>
                        </a:rPr>
                        <a:t>All Intra Main10</a:t>
                      </a:r>
                      <a:endParaRPr lang="zh-CN" altLang="en-US" b="1" dirty="0">
                        <a:solidFill>
                          <a:sysClr val="windowText" lastClr="000000"/>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434498">
                <a:tc vMerge="1">
                  <a:txBody>
                    <a:bodyPr/>
                    <a:lstStyle/>
                    <a:p>
                      <a:endParaRPr lang="zh-CN" altLang="en-US" dirty="0"/>
                    </a:p>
                  </a:txBody>
                  <a:tcPr/>
                </a:tc>
                <a:tc gridSpan="5">
                  <a:txBody>
                    <a:bodyPr/>
                    <a:lstStyle/>
                    <a:p>
                      <a:r>
                        <a:rPr lang="en-US" altLang="zh-CN" sz="2000" b="1" dirty="0">
                          <a:solidFill>
                            <a:schemeClr val="tx1"/>
                          </a:solidFill>
                        </a:rPr>
                        <a:t>Over NNVC5.1rc2 (</a:t>
                      </a:r>
                      <a:r>
                        <a:rPr lang="en-US" altLang="zh-CN" sz="2000" b="1" dirty="0" err="1">
                          <a:solidFill>
                            <a:schemeClr val="tx1"/>
                          </a:solidFill>
                        </a:rPr>
                        <a:t>NNIntra</a:t>
                      </a:r>
                      <a:r>
                        <a:rPr lang="en-US" altLang="zh-CN" sz="2000" b="1" dirty="0">
                          <a:solidFill>
                            <a:schemeClr val="tx1"/>
                          </a:solidFill>
                        </a:rPr>
                        <a:t> + LOP)</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434498">
                <a:tc vMerge="1">
                  <a:txBody>
                    <a:bodyPr/>
                    <a:lstStyle/>
                    <a:p>
                      <a:endParaRPr lang="zh-CN" altLang="en-US" dirty="0"/>
                    </a:p>
                  </a:txBody>
                  <a:tcPr/>
                </a:tc>
                <a:tc>
                  <a:txBody>
                    <a:bodyPr/>
                    <a:lstStyle/>
                    <a:p>
                      <a:r>
                        <a:rPr lang="en-US" altLang="zh-CN" dirty="0">
                          <a:solidFill>
                            <a:schemeClr val="tx1"/>
                          </a:solidFill>
                        </a:rPr>
                        <a:t>Y</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U</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V</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EncT</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DecT</a:t>
                      </a:r>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434498">
                <a:tc>
                  <a:txBody>
                    <a:bodyPr/>
                    <a:lstStyle/>
                    <a:p>
                      <a:r>
                        <a:rPr lang="en-US" altLang="zh-CN" dirty="0">
                          <a:solidFill>
                            <a:schemeClr val="tx1"/>
                          </a:solidFill>
                        </a:rPr>
                        <a:t>Class A1</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-0.08%</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-0.30%</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-0.26%</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99%</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98%</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434498">
                <a:tc>
                  <a:txBody>
                    <a:bodyPr/>
                    <a:lstStyle/>
                    <a:p>
                      <a:r>
                        <a:rPr lang="en-US" altLang="zh-CN" dirty="0">
                          <a:solidFill>
                            <a:schemeClr val="tx1"/>
                          </a:solidFill>
                        </a:rPr>
                        <a:t>Class A2</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-0.05%</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-0.16%</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-0.19%</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100%</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99%</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434498">
                <a:tc>
                  <a:txBody>
                    <a:bodyPr/>
                    <a:lstStyle/>
                    <a:p>
                      <a:r>
                        <a:rPr lang="en-US" altLang="zh-CN" dirty="0">
                          <a:solidFill>
                            <a:schemeClr val="tx1"/>
                          </a:solidFill>
                        </a:rPr>
                        <a:t>Class B</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-0.02%</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-0.41%</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-0.27%</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100%</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98%</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434498">
                <a:tc>
                  <a:txBody>
                    <a:bodyPr/>
                    <a:lstStyle/>
                    <a:p>
                      <a:r>
                        <a:rPr lang="en-US" altLang="zh-CN" dirty="0">
                          <a:solidFill>
                            <a:schemeClr val="tx1"/>
                          </a:solidFill>
                        </a:rPr>
                        <a:t>Class C</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-0.01%</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-0.37%</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-0.32%</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100%</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98%</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434498">
                <a:tc>
                  <a:txBody>
                    <a:bodyPr/>
                    <a:lstStyle/>
                    <a:p>
                      <a:r>
                        <a:rPr lang="en-US" altLang="zh-CN" dirty="0">
                          <a:solidFill>
                            <a:schemeClr val="tx1"/>
                          </a:solidFill>
                        </a:rPr>
                        <a:t>Class E</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-0.02%</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-0.27%</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-0.09%</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99%</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97%</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434498">
                <a:tc>
                  <a:txBody>
                    <a:bodyPr/>
                    <a:lstStyle/>
                    <a:p>
                      <a:r>
                        <a:rPr lang="en-US" altLang="zh-CN" b="1" dirty="0">
                          <a:solidFill>
                            <a:schemeClr val="tx1"/>
                          </a:solidFill>
                        </a:rPr>
                        <a:t>Overall</a:t>
                      </a:r>
                      <a:endParaRPr lang="zh-CN" altLang="en-US"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-0.03%</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-0.32%</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-0.24%</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100%</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1" i="0" u="none" strike="noStrike" cap="none" spc="0" baseline="0" dirty="0">
                          <a:ln>
                            <a:noFill/>
                          </a:ln>
                          <a:solidFill>
                            <a:schemeClr val="tx1"/>
                          </a:solidFill>
                          <a:uFillTx/>
                          <a:latin typeface="+mn-lt"/>
                          <a:ea typeface="+mn-ea"/>
                          <a:cs typeface="+mn-cs"/>
                          <a:sym typeface="Helvetica Neue Light"/>
                        </a:rPr>
                        <a:t>98%</a:t>
                      </a:r>
                      <a:endParaRPr lang="zh-CN" altLang="en-US" sz="24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434498">
                <a:tc>
                  <a:txBody>
                    <a:bodyPr/>
                    <a:lstStyle/>
                    <a:p>
                      <a:r>
                        <a:rPr lang="en-US" altLang="zh-CN" dirty="0">
                          <a:solidFill>
                            <a:schemeClr val="tx1"/>
                          </a:solidFill>
                        </a:rPr>
                        <a:t>Class D</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0.00%</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-0.44%</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-0.93%</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101%</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100%</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434498">
                <a:tc>
                  <a:txBody>
                    <a:bodyPr/>
                    <a:lstStyle/>
                    <a:p>
                      <a:r>
                        <a:rPr lang="en-US" altLang="zh-CN" dirty="0">
                          <a:solidFill>
                            <a:schemeClr val="tx1"/>
                          </a:solidFill>
                        </a:rPr>
                        <a:t>Class F</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-0.05%</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-0.37%</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-0.25%</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a:ln>
                            <a:noFill/>
                          </a:ln>
                          <a:solidFill>
                            <a:schemeClr val="tx1"/>
                          </a:solidFill>
                          <a:uFillTx/>
                          <a:latin typeface="+mn-lt"/>
                          <a:ea typeface="+mn-ea"/>
                          <a:cs typeface="+mn-cs"/>
                          <a:sym typeface="Helvetica Neue Light"/>
                        </a:rPr>
                        <a:t>101%</a:t>
                      </a:r>
                      <a:endParaRPr lang="zh-CN" altLang="en-US" sz="24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400" b="0" i="0" u="none" strike="noStrike" cap="none" spc="0" baseline="0" dirty="0">
                          <a:ln>
                            <a:noFill/>
                          </a:ln>
                          <a:solidFill>
                            <a:schemeClr val="tx1"/>
                          </a:solidFill>
                          <a:uFillTx/>
                          <a:latin typeface="+mn-lt"/>
                          <a:ea typeface="+mn-ea"/>
                          <a:cs typeface="+mn-cs"/>
                          <a:sym typeface="Helvetica Neue Light"/>
                        </a:rPr>
                        <a:t>97%</a:t>
                      </a:r>
                      <a:endParaRPr lang="zh-CN" altLang="en-US" sz="24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spTree>
    <p:extLst>
      <p:ext uri="{BB962C8B-B14F-4D97-AF65-F5344CB8AC3E}">
        <p14:creationId xmlns:p14="http://schemas.microsoft.com/office/powerpoint/2010/main" val="2800406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809750"/>
            <a:ext cx="21270694" cy="10967027"/>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algn="just" hangingPunct="1">
              <a:buFont typeface="Arial" panose="020B0604020202020204" pitchFamily="34" charset="0"/>
              <a:buChar char="•"/>
            </a:pPr>
            <a:r>
              <a:rPr lang="en-US" altLang="zh-CN" sz="4000" dirty="0">
                <a:solidFill>
                  <a:schemeClr val="tx1"/>
                </a:solidFill>
                <a:latin typeface="Times New Roman" panose="02020603050405020304" pitchFamily="18" charset="0"/>
                <a:cs typeface="Times New Roman" panose="02020603050405020304" pitchFamily="18" charset="0"/>
              </a:rPr>
              <a:t>Simulation is conducted under CTC (SADL, int16).</a:t>
            </a:r>
          </a:p>
          <a:p>
            <a:pPr marL="571500" indent="-571500" algn="just" hangingPunct="1">
              <a:buFont typeface="Arial" panose="020B0604020202020204" pitchFamily="34" charset="0"/>
              <a:buChar char="•"/>
            </a:pPr>
            <a:r>
              <a:rPr lang="en-US" altLang="zh-CN" sz="4000" dirty="0">
                <a:solidFill>
                  <a:schemeClr val="tx1"/>
                </a:solidFill>
                <a:latin typeface="Times New Roman" panose="02020603050405020304" pitchFamily="18" charset="0"/>
                <a:cs typeface="Times New Roman" panose="02020603050405020304" pitchFamily="18" charset="0"/>
              </a:rPr>
              <a:t>Anchor: NNVC5.1rc2</a:t>
            </a:r>
          </a:p>
          <a:p>
            <a:pPr algn="just" hangingPunct="1"/>
            <a:endParaRPr lang="en-CA" sz="3600" dirty="0">
              <a:latin typeface="Times New Roman" panose="02020603050405020304" pitchFamily="18" charset="0"/>
              <a:ea typeface="OPPOSans B"/>
              <a:cs typeface="Times New Roman" panose="02020603050405020304" pitchFamily="18" charset="0"/>
            </a:endParaRPr>
          </a:p>
        </p:txBody>
      </p:sp>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b="1" dirty="0">
                <a:latin typeface="Times New Roman" panose="02020603050405020304" pitchFamily="18" charset="0"/>
                <a:cs typeface="Times New Roman" panose="02020603050405020304" pitchFamily="18" charset="0"/>
              </a:rPr>
              <a:t>Simulation results</a:t>
            </a: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graphicFrame>
        <p:nvGraphicFramePr>
          <p:cNvPr id="8" name="表格 7">
            <a:extLst>
              <a:ext uri="{FF2B5EF4-FFF2-40B4-BE49-F238E27FC236}">
                <a16:creationId xmlns:a16="http://schemas.microsoft.com/office/drawing/2014/main" id="{3A12AAA0-DD92-4DA9-ABEC-69C2B839B78E}"/>
              </a:ext>
            </a:extLst>
          </p:cNvPr>
          <p:cNvGraphicFramePr>
            <a:graphicFrameLocks noGrp="1"/>
          </p:cNvGraphicFramePr>
          <p:nvPr>
            <p:extLst>
              <p:ext uri="{D42A27DB-BD31-4B8C-83A1-F6EECF244321}">
                <p14:modId xmlns:p14="http://schemas.microsoft.com/office/powerpoint/2010/main" val="2624298861"/>
              </p:ext>
            </p:extLst>
          </p:nvPr>
        </p:nvGraphicFramePr>
        <p:xfrm>
          <a:off x="771112" y="5160476"/>
          <a:ext cx="7055208" cy="5006498"/>
        </p:xfrm>
        <a:graphic>
          <a:graphicData uri="http://schemas.openxmlformats.org/drawingml/2006/table">
            <a:tbl>
              <a:tblPr firstRow="1" bandRow="1">
                <a:tableStyleId>{5940675A-B579-460E-94D1-54222C63F5DA}</a:tableStyleId>
              </a:tblPr>
              <a:tblGrid>
                <a:gridCol w="1487805">
                  <a:extLst>
                    <a:ext uri="{9D8B030D-6E8A-4147-A177-3AD203B41FA5}">
                      <a16:colId xmlns:a16="http://schemas.microsoft.com/office/drawing/2014/main" val="2759690427"/>
                    </a:ext>
                  </a:extLst>
                </a:gridCol>
                <a:gridCol w="1188085">
                  <a:extLst>
                    <a:ext uri="{9D8B030D-6E8A-4147-A177-3AD203B41FA5}">
                      <a16:colId xmlns:a16="http://schemas.microsoft.com/office/drawing/2014/main" val="2845050677"/>
                    </a:ext>
                  </a:extLst>
                </a:gridCol>
                <a:gridCol w="1188085">
                  <a:extLst>
                    <a:ext uri="{9D8B030D-6E8A-4147-A177-3AD203B41FA5}">
                      <a16:colId xmlns:a16="http://schemas.microsoft.com/office/drawing/2014/main" val="469101025"/>
                    </a:ext>
                  </a:extLst>
                </a:gridCol>
                <a:gridCol w="1188085">
                  <a:extLst>
                    <a:ext uri="{9D8B030D-6E8A-4147-A177-3AD203B41FA5}">
                      <a16:colId xmlns:a16="http://schemas.microsoft.com/office/drawing/2014/main" val="1735208265"/>
                    </a:ext>
                  </a:extLst>
                </a:gridCol>
                <a:gridCol w="1002348">
                  <a:extLst>
                    <a:ext uri="{9D8B030D-6E8A-4147-A177-3AD203B41FA5}">
                      <a16:colId xmlns:a16="http://schemas.microsoft.com/office/drawing/2014/main" val="98630040"/>
                    </a:ext>
                  </a:extLst>
                </a:gridCol>
                <a:gridCol w="1000800">
                  <a:extLst>
                    <a:ext uri="{9D8B030D-6E8A-4147-A177-3AD203B41FA5}">
                      <a16:colId xmlns:a16="http://schemas.microsoft.com/office/drawing/2014/main" val="1572648342"/>
                    </a:ext>
                  </a:extLst>
                </a:gridCol>
              </a:tblGrid>
              <a:tr h="434498">
                <a:tc rowSpan="3">
                  <a:txBody>
                    <a:bodyPr/>
                    <a:lstStyle/>
                    <a:p>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b="1" dirty="0">
                          <a:solidFill>
                            <a:schemeClr val="tx1"/>
                          </a:solidFill>
                        </a:rPr>
                        <a:t>Random access Main10</a:t>
                      </a:r>
                      <a:endParaRPr lang="zh-CN" altLang="en-US" b="1" dirty="0">
                        <a:solidFill>
                          <a:schemeClr val="tx1"/>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434498">
                <a:tc vMerge="1">
                  <a:txBody>
                    <a:bodyPr/>
                    <a:lstStyle/>
                    <a:p>
                      <a:endParaRPr lang="zh-CN" altLang="en-US" dirty="0"/>
                    </a:p>
                  </a:txBody>
                  <a:tcPr/>
                </a:tc>
                <a:tc gridSpan="5">
                  <a:txBody>
                    <a:bodyPr/>
                    <a:lstStyle/>
                    <a:p>
                      <a:r>
                        <a:rPr lang="en-US" altLang="zh-CN" sz="2000" b="1" dirty="0">
                          <a:solidFill>
                            <a:schemeClr val="tx1"/>
                          </a:solidFill>
                        </a:rPr>
                        <a:t>Over NNVC5.1rc2 (anchor)</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434498">
                <a:tc vMerge="1">
                  <a:txBody>
                    <a:bodyPr/>
                    <a:lstStyle/>
                    <a:p>
                      <a:endParaRPr lang="zh-CN" altLang="en-US" dirty="0"/>
                    </a:p>
                  </a:txBody>
                  <a:tcPr/>
                </a:tc>
                <a:tc>
                  <a:txBody>
                    <a:bodyPr/>
                    <a:lstStyle/>
                    <a:p>
                      <a:r>
                        <a:rPr lang="en-US" altLang="zh-CN" dirty="0">
                          <a:solidFill>
                            <a:schemeClr val="tx1"/>
                          </a:solidFill>
                        </a:rPr>
                        <a:t>Y</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U</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V</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EncT</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DecT</a:t>
                      </a:r>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434498">
                <a:tc>
                  <a:txBody>
                    <a:bodyPr/>
                    <a:lstStyle/>
                    <a:p>
                      <a:r>
                        <a:rPr lang="en-US" altLang="zh-CN" dirty="0">
                          <a:solidFill>
                            <a:schemeClr val="tx1"/>
                          </a:solidFill>
                        </a:rPr>
                        <a:t>Class A1</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-7.31%</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-5.18%</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-6.80%</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151%</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8128%</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434498">
                <a:tc>
                  <a:txBody>
                    <a:bodyPr/>
                    <a:lstStyle/>
                    <a:p>
                      <a:r>
                        <a:rPr lang="en-US" altLang="zh-CN" dirty="0">
                          <a:solidFill>
                            <a:schemeClr val="tx1"/>
                          </a:solidFill>
                        </a:rPr>
                        <a:t>Class A2</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-6.64%</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-6.16%</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-5.24%</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146%</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7630%</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434498">
                <a:tc>
                  <a:txBody>
                    <a:bodyPr/>
                    <a:lstStyle/>
                    <a:p>
                      <a:r>
                        <a:rPr lang="en-US" altLang="zh-CN" dirty="0">
                          <a:solidFill>
                            <a:schemeClr val="tx1"/>
                          </a:solidFill>
                        </a:rPr>
                        <a:t>Class B</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-6.32%</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-8.69%</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-8.10%</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137%</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8009%</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434498">
                <a:tc>
                  <a:txBody>
                    <a:bodyPr/>
                    <a:lstStyle/>
                    <a:p>
                      <a:r>
                        <a:rPr lang="en-US" altLang="zh-CN" dirty="0">
                          <a:solidFill>
                            <a:schemeClr val="tx1"/>
                          </a:solidFill>
                        </a:rPr>
                        <a:t>Class C</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-6.64%</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-11.49%</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-9.91%</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133%</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7361%</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434498">
                <a:tc>
                  <a:txBody>
                    <a:bodyPr/>
                    <a:lstStyle/>
                    <a:p>
                      <a:r>
                        <a:rPr lang="en-US" altLang="zh-CN" dirty="0">
                          <a:solidFill>
                            <a:schemeClr val="tx1"/>
                          </a:solidFill>
                        </a:rPr>
                        <a:t>Class E</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　</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 </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　</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　</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 </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434498">
                <a:tc>
                  <a:txBody>
                    <a:bodyPr/>
                    <a:lstStyle/>
                    <a:p>
                      <a:r>
                        <a:rPr lang="en-US" altLang="zh-CN" b="1" dirty="0">
                          <a:solidFill>
                            <a:schemeClr val="tx1"/>
                          </a:solidFill>
                        </a:rPr>
                        <a:t>Overall</a:t>
                      </a:r>
                      <a:endParaRPr lang="zh-CN" altLang="en-US"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-6.67%</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-8.23%</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-7.75%</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141%</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7778%</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434498">
                <a:tc>
                  <a:txBody>
                    <a:bodyPr/>
                    <a:lstStyle/>
                    <a:p>
                      <a:r>
                        <a:rPr lang="en-US" altLang="zh-CN" dirty="0">
                          <a:solidFill>
                            <a:schemeClr val="tx1"/>
                          </a:solidFill>
                        </a:rPr>
                        <a:t>Class D</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-7.59%</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-10.35%</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-10.46%</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132%</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8208%</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434498">
                <a:tc>
                  <a:txBody>
                    <a:bodyPr/>
                    <a:lstStyle/>
                    <a:p>
                      <a:r>
                        <a:rPr lang="en-US" altLang="zh-CN" dirty="0">
                          <a:solidFill>
                            <a:schemeClr val="tx1"/>
                          </a:solidFill>
                        </a:rPr>
                        <a:t>Class F</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-3.12%</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-6.42%</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-5.19%</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153%</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9920%</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9" name="表格 8">
            <a:extLst>
              <a:ext uri="{FF2B5EF4-FFF2-40B4-BE49-F238E27FC236}">
                <a16:creationId xmlns:a16="http://schemas.microsoft.com/office/drawing/2014/main" id="{14A903BF-13B9-4C67-BB54-3099D5F6074D}"/>
              </a:ext>
            </a:extLst>
          </p:cNvPr>
          <p:cNvGraphicFramePr>
            <a:graphicFrameLocks noGrp="1"/>
          </p:cNvGraphicFramePr>
          <p:nvPr>
            <p:extLst>
              <p:ext uri="{D42A27DB-BD31-4B8C-83A1-F6EECF244321}">
                <p14:modId xmlns:p14="http://schemas.microsoft.com/office/powerpoint/2010/main" val="1641273188"/>
              </p:ext>
            </p:extLst>
          </p:nvPr>
        </p:nvGraphicFramePr>
        <p:xfrm>
          <a:off x="8664395" y="5160476"/>
          <a:ext cx="7055208" cy="5006498"/>
        </p:xfrm>
        <a:graphic>
          <a:graphicData uri="http://schemas.openxmlformats.org/drawingml/2006/table">
            <a:tbl>
              <a:tblPr firstRow="1" bandRow="1">
                <a:tableStyleId>{5940675A-B579-460E-94D1-54222C63F5DA}</a:tableStyleId>
              </a:tblPr>
              <a:tblGrid>
                <a:gridCol w="1487805">
                  <a:extLst>
                    <a:ext uri="{9D8B030D-6E8A-4147-A177-3AD203B41FA5}">
                      <a16:colId xmlns:a16="http://schemas.microsoft.com/office/drawing/2014/main" val="2759690427"/>
                    </a:ext>
                  </a:extLst>
                </a:gridCol>
                <a:gridCol w="1188085">
                  <a:extLst>
                    <a:ext uri="{9D8B030D-6E8A-4147-A177-3AD203B41FA5}">
                      <a16:colId xmlns:a16="http://schemas.microsoft.com/office/drawing/2014/main" val="2845050677"/>
                    </a:ext>
                  </a:extLst>
                </a:gridCol>
                <a:gridCol w="1188085">
                  <a:extLst>
                    <a:ext uri="{9D8B030D-6E8A-4147-A177-3AD203B41FA5}">
                      <a16:colId xmlns:a16="http://schemas.microsoft.com/office/drawing/2014/main" val="469101025"/>
                    </a:ext>
                  </a:extLst>
                </a:gridCol>
                <a:gridCol w="1188085">
                  <a:extLst>
                    <a:ext uri="{9D8B030D-6E8A-4147-A177-3AD203B41FA5}">
                      <a16:colId xmlns:a16="http://schemas.microsoft.com/office/drawing/2014/main" val="1735208265"/>
                    </a:ext>
                  </a:extLst>
                </a:gridCol>
                <a:gridCol w="1002348">
                  <a:extLst>
                    <a:ext uri="{9D8B030D-6E8A-4147-A177-3AD203B41FA5}">
                      <a16:colId xmlns:a16="http://schemas.microsoft.com/office/drawing/2014/main" val="98630040"/>
                    </a:ext>
                  </a:extLst>
                </a:gridCol>
                <a:gridCol w="1000800">
                  <a:extLst>
                    <a:ext uri="{9D8B030D-6E8A-4147-A177-3AD203B41FA5}">
                      <a16:colId xmlns:a16="http://schemas.microsoft.com/office/drawing/2014/main" val="1572648342"/>
                    </a:ext>
                  </a:extLst>
                </a:gridCol>
              </a:tblGrid>
              <a:tr h="434498">
                <a:tc rowSpan="3">
                  <a:txBody>
                    <a:bodyPr/>
                    <a:lstStyle/>
                    <a:p>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b="1" dirty="0">
                          <a:solidFill>
                            <a:sysClr val="windowText" lastClr="000000"/>
                          </a:solidFill>
                        </a:rPr>
                        <a:t>Low Delay B Main10</a:t>
                      </a:r>
                      <a:endParaRPr lang="zh-CN" altLang="en-US" b="1" dirty="0">
                        <a:solidFill>
                          <a:sysClr val="windowText" lastClr="000000"/>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434498">
                <a:tc vMerge="1">
                  <a:txBody>
                    <a:bodyPr/>
                    <a:lstStyle/>
                    <a:p>
                      <a:endParaRPr lang="zh-CN" altLang="en-US" dirty="0"/>
                    </a:p>
                  </a:txBody>
                  <a:tcPr/>
                </a:tc>
                <a:tc gridSpan="5">
                  <a:txBody>
                    <a:bodyPr/>
                    <a:lstStyle/>
                    <a:p>
                      <a:r>
                        <a:rPr lang="en-US" altLang="zh-CN" sz="2000" b="1" dirty="0">
                          <a:solidFill>
                            <a:schemeClr val="tx1"/>
                          </a:solidFill>
                        </a:rPr>
                        <a:t>Over NNVC5.1rc2 (anchor)</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434498">
                <a:tc vMerge="1">
                  <a:txBody>
                    <a:bodyPr/>
                    <a:lstStyle/>
                    <a:p>
                      <a:endParaRPr lang="zh-CN" altLang="en-US" dirty="0"/>
                    </a:p>
                  </a:txBody>
                  <a:tcPr/>
                </a:tc>
                <a:tc>
                  <a:txBody>
                    <a:bodyPr/>
                    <a:lstStyle/>
                    <a:p>
                      <a:r>
                        <a:rPr lang="en-US" altLang="zh-CN" dirty="0">
                          <a:solidFill>
                            <a:schemeClr val="tx1"/>
                          </a:solidFill>
                        </a:rPr>
                        <a:t>Y</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U</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V</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EncT</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DecT</a:t>
                      </a:r>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434498">
                <a:tc>
                  <a:txBody>
                    <a:bodyPr/>
                    <a:lstStyle/>
                    <a:p>
                      <a:r>
                        <a:rPr lang="en-US" altLang="zh-CN" dirty="0">
                          <a:solidFill>
                            <a:schemeClr val="tx1"/>
                          </a:solidFill>
                        </a:rPr>
                        <a:t>Class A1</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endParaRPr lang="zh-CN" altLang="en-US"/>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434498">
                <a:tc>
                  <a:txBody>
                    <a:bodyPr/>
                    <a:lstStyle/>
                    <a:p>
                      <a:r>
                        <a:rPr lang="en-US" altLang="zh-CN" dirty="0">
                          <a:solidFill>
                            <a:schemeClr val="tx1"/>
                          </a:solidFill>
                        </a:rPr>
                        <a:t>Class A2</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zh-CN" altLang="en-US"/>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zh-CN" altLang="en-US"/>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zh-CN" altLang="en-US" dirty="0"/>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434498">
                <a:tc>
                  <a:txBody>
                    <a:bodyPr/>
                    <a:lstStyle/>
                    <a:p>
                      <a:r>
                        <a:rPr lang="en-US" altLang="zh-CN" dirty="0">
                          <a:solidFill>
                            <a:schemeClr val="tx1"/>
                          </a:solidFill>
                        </a:rPr>
                        <a:t>Class B</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-5.00%</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-9.31%</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-8.91%</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136%</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6800%</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434498">
                <a:tc>
                  <a:txBody>
                    <a:bodyPr/>
                    <a:lstStyle/>
                    <a:p>
                      <a:r>
                        <a:rPr lang="en-US" altLang="zh-CN" dirty="0">
                          <a:solidFill>
                            <a:schemeClr val="tx1"/>
                          </a:solidFill>
                        </a:rPr>
                        <a:t>Class C</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-5.46%</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-12.65%</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-9.82%</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128%</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6183%</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434498">
                <a:tc>
                  <a:txBody>
                    <a:bodyPr/>
                    <a:lstStyle/>
                    <a:p>
                      <a:r>
                        <a:rPr lang="en-US" altLang="zh-CN" dirty="0">
                          <a:solidFill>
                            <a:schemeClr val="tx1"/>
                          </a:solidFill>
                        </a:rPr>
                        <a:t>Class E</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-5.09%</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-5.56%</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-5.63%</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161%</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9668%</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434498">
                <a:tc>
                  <a:txBody>
                    <a:bodyPr/>
                    <a:lstStyle/>
                    <a:p>
                      <a:r>
                        <a:rPr lang="en-US" altLang="zh-CN" b="1" dirty="0">
                          <a:solidFill>
                            <a:schemeClr val="tx1"/>
                          </a:solidFill>
                        </a:rPr>
                        <a:t>Overall</a:t>
                      </a:r>
                      <a:endParaRPr lang="zh-CN" altLang="en-US"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-5.18%</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-9.49%</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-8.39%</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139%</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7194%</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434498">
                <a:tc>
                  <a:txBody>
                    <a:bodyPr/>
                    <a:lstStyle/>
                    <a:p>
                      <a:r>
                        <a:rPr lang="en-US" altLang="zh-CN" dirty="0">
                          <a:solidFill>
                            <a:schemeClr val="tx1"/>
                          </a:solidFill>
                        </a:rPr>
                        <a:t>Class D</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-6.61%</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-11.58%</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-10.46%</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128%</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6417%</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434498">
                <a:tc>
                  <a:txBody>
                    <a:bodyPr/>
                    <a:lstStyle/>
                    <a:p>
                      <a:r>
                        <a:rPr lang="en-US" altLang="zh-CN" dirty="0">
                          <a:solidFill>
                            <a:schemeClr val="tx1"/>
                          </a:solidFill>
                        </a:rPr>
                        <a:t>Class F</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-2.21%</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-6.26%</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-4.92%</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152%</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8963%</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graphicFrame>
        <p:nvGraphicFramePr>
          <p:cNvPr id="10" name="表格 9">
            <a:extLst>
              <a:ext uri="{FF2B5EF4-FFF2-40B4-BE49-F238E27FC236}">
                <a16:creationId xmlns:a16="http://schemas.microsoft.com/office/drawing/2014/main" id="{8611B74D-B0CB-4A6B-9A0E-F1FA298E9E8A}"/>
              </a:ext>
            </a:extLst>
          </p:cNvPr>
          <p:cNvGraphicFramePr>
            <a:graphicFrameLocks noGrp="1"/>
          </p:cNvGraphicFramePr>
          <p:nvPr>
            <p:extLst>
              <p:ext uri="{D42A27DB-BD31-4B8C-83A1-F6EECF244321}">
                <p14:modId xmlns:p14="http://schemas.microsoft.com/office/powerpoint/2010/main" val="2624804996"/>
              </p:ext>
            </p:extLst>
          </p:nvPr>
        </p:nvGraphicFramePr>
        <p:xfrm>
          <a:off x="16557679" y="5160476"/>
          <a:ext cx="7055208" cy="5006498"/>
        </p:xfrm>
        <a:graphic>
          <a:graphicData uri="http://schemas.openxmlformats.org/drawingml/2006/table">
            <a:tbl>
              <a:tblPr firstRow="1" bandRow="1">
                <a:tableStyleId>{5940675A-B579-460E-94D1-54222C63F5DA}</a:tableStyleId>
              </a:tblPr>
              <a:tblGrid>
                <a:gridCol w="1487805">
                  <a:extLst>
                    <a:ext uri="{9D8B030D-6E8A-4147-A177-3AD203B41FA5}">
                      <a16:colId xmlns:a16="http://schemas.microsoft.com/office/drawing/2014/main" val="2759690427"/>
                    </a:ext>
                  </a:extLst>
                </a:gridCol>
                <a:gridCol w="1188085">
                  <a:extLst>
                    <a:ext uri="{9D8B030D-6E8A-4147-A177-3AD203B41FA5}">
                      <a16:colId xmlns:a16="http://schemas.microsoft.com/office/drawing/2014/main" val="2845050677"/>
                    </a:ext>
                  </a:extLst>
                </a:gridCol>
                <a:gridCol w="1188085">
                  <a:extLst>
                    <a:ext uri="{9D8B030D-6E8A-4147-A177-3AD203B41FA5}">
                      <a16:colId xmlns:a16="http://schemas.microsoft.com/office/drawing/2014/main" val="469101025"/>
                    </a:ext>
                  </a:extLst>
                </a:gridCol>
                <a:gridCol w="1188085">
                  <a:extLst>
                    <a:ext uri="{9D8B030D-6E8A-4147-A177-3AD203B41FA5}">
                      <a16:colId xmlns:a16="http://schemas.microsoft.com/office/drawing/2014/main" val="1735208265"/>
                    </a:ext>
                  </a:extLst>
                </a:gridCol>
                <a:gridCol w="1002348">
                  <a:extLst>
                    <a:ext uri="{9D8B030D-6E8A-4147-A177-3AD203B41FA5}">
                      <a16:colId xmlns:a16="http://schemas.microsoft.com/office/drawing/2014/main" val="98630040"/>
                    </a:ext>
                  </a:extLst>
                </a:gridCol>
                <a:gridCol w="1000800">
                  <a:extLst>
                    <a:ext uri="{9D8B030D-6E8A-4147-A177-3AD203B41FA5}">
                      <a16:colId xmlns:a16="http://schemas.microsoft.com/office/drawing/2014/main" val="1572648342"/>
                    </a:ext>
                  </a:extLst>
                </a:gridCol>
              </a:tblGrid>
              <a:tr h="434498">
                <a:tc rowSpan="3">
                  <a:txBody>
                    <a:bodyPr/>
                    <a:lstStyle/>
                    <a:p>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5">
                  <a:txBody>
                    <a:bodyPr/>
                    <a:lstStyle/>
                    <a:p>
                      <a:r>
                        <a:rPr lang="en-US" altLang="zh-CN" b="1" dirty="0">
                          <a:solidFill>
                            <a:sysClr val="windowText" lastClr="000000"/>
                          </a:solidFill>
                        </a:rPr>
                        <a:t>All Intra Main10</a:t>
                      </a:r>
                      <a:endParaRPr lang="zh-CN" altLang="en-US" b="1" dirty="0">
                        <a:solidFill>
                          <a:sysClr val="windowText" lastClr="000000"/>
                        </a:solidFill>
                      </a:endParaRPr>
                    </a:p>
                  </a:txBody>
                  <a:tcPr>
                    <a:noFill/>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tc hMerge="1">
                  <a:txBody>
                    <a:bodyPr/>
                    <a:lstStyle/>
                    <a:p>
                      <a:endParaRPr lang="zh-CN" altLang="en-US" b="1" dirty="0"/>
                    </a:p>
                  </a:txBody>
                  <a:tcPr/>
                </a:tc>
                <a:extLst>
                  <a:ext uri="{0D108BD9-81ED-4DB2-BD59-A6C34878D82A}">
                    <a16:rowId xmlns:a16="http://schemas.microsoft.com/office/drawing/2014/main" val="772649777"/>
                  </a:ext>
                </a:extLst>
              </a:tr>
              <a:tr h="434498">
                <a:tc vMerge="1">
                  <a:txBody>
                    <a:bodyPr/>
                    <a:lstStyle/>
                    <a:p>
                      <a:endParaRPr lang="zh-CN" altLang="en-US" dirty="0"/>
                    </a:p>
                  </a:txBody>
                  <a:tcPr/>
                </a:tc>
                <a:tc gridSpan="5">
                  <a:txBody>
                    <a:bodyPr/>
                    <a:lstStyle/>
                    <a:p>
                      <a:r>
                        <a:rPr lang="en-US" altLang="zh-CN" sz="2000" b="1" dirty="0">
                          <a:solidFill>
                            <a:schemeClr val="tx1"/>
                          </a:solidFill>
                        </a:rPr>
                        <a:t>Over NNVC5.1rc2 (anchor)</a:t>
                      </a:r>
                    </a:p>
                  </a:txBody>
                  <a:tcPr>
                    <a:lnB w="12700" cap="flat" cmpd="sng" algn="ctr">
                      <a:solidFill>
                        <a:schemeClr val="tx1"/>
                      </a:solidFill>
                      <a:prstDash val="solid"/>
                      <a:round/>
                      <a:headEnd type="none" w="med" len="med"/>
                      <a:tailEnd type="none" w="med" len="med"/>
                    </a:lnB>
                    <a:noFill/>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tc hMerge="1">
                  <a:txBody>
                    <a:bodyPr/>
                    <a:lstStyle/>
                    <a:p>
                      <a:endParaRPr lang="zh-CN" altLang="en-US" b="1"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2846674835"/>
                  </a:ext>
                </a:extLst>
              </a:tr>
              <a:tr h="434498">
                <a:tc vMerge="1">
                  <a:txBody>
                    <a:bodyPr/>
                    <a:lstStyle/>
                    <a:p>
                      <a:endParaRPr lang="zh-CN" altLang="en-US" dirty="0"/>
                    </a:p>
                  </a:txBody>
                  <a:tcPr/>
                </a:tc>
                <a:tc>
                  <a:txBody>
                    <a:bodyPr/>
                    <a:lstStyle/>
                    <a:p>
                      <a:r>
                        <a:rPr lang="en-US" altLang="zh-CN" dirty="0">
                          <a:solidFill>
                            <a:schemeClr val="tx1"/>
                          </a:solidFill>
                        </a:rPr>
                        <a:t>Y</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U</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a:solidFill>
                            <a:schemeClr val="tx1"/>
                          </a:solidFill>
                        </a:rPr>
                        <a:t>V</a:t>
                      </a: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EncT</a:t>
                      </a:r>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dirty="0" err="1">
                          <a:solidFill>
                            <a:schemeClr val="tx1"/>
                          </a:solidFill>
                        </a:rPr>
                        <a:t>DecT</a:t>
                      </a:r>
                      <a:endParaRPr lang="zh-CN" altLang="en-US" dirty="0">
                        <a:solidFill>
                          <a:schemeClr val="tx1"/>
                        </a:solidFill>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1625899"/>
                  </a:ext>
                </a:extLst>
              </a:tr>
              <a:tr h="434498">
                <a:tc>
                  <a:txBody>
                    <a:bodyPr/>
                    <a:lstStyle/>
                    <a:p>
                      <a:r>
                        <a:rPr lang="en-US" altLang="zh-CN" dirty="0">
                          <a:solidFill>
                            <a:schemeClr val="tx1"/>
                          </a:solidFill>
                        </a:rPr>
                        <a:t>Class A1</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-8.53%</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-7.51%</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-8.92%</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213%</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5148%</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5806155"/>
                  </a:ext>
                </a:extLst>
              </a:tr>
              <a:tr h="434498">
                <a:tc>
                  <a:txBody>
                    <a:bodyPr/>
                    <a:lstStyle/>
                    <a:p>
                      <a:r>
                        <a:rPr lang="en-US" altLang="zh-CN" dirty="0">
                          <a:solidFill>
                            <a:schemeClr val="tx1"/>
                          </a:solidFill>
                        </a:rPr>
                        <a:t>Class A2</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-6.66%</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-8.19%</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-8.11%</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207%</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4526%</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823485"/>
                  </a:ext>
                </a:extLst>
              </a:tr>
              <a:tr h="434498">
                <a:tc>
                  <a:txBody>
                    <a:bodyPr/>
                    <a:lstStyle/>
                    <a:p>
                      <a:r>
                        <a:rPr lang="en-US" altLang="zh-CN" dirty="0">
                          <a:solidFill>
                            <a:schemeClr val="tx1"/>
                          </a:solidFill>
                        </a:rPr>
                        <a:t>Class B</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-7.05%</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-8.96%</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-8.95%</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204%</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4429%</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75687705"/>
                  </a:ext>
                </a:extLst>
              </a:tr>
              <a:tr h="434498">
                <a:tc>
                  <a:txBody>
                    <a:bodyPr/>
                    <a:lstStyle/>
                    <a:p>
                      <a:r>
                        <a:rPr lang="en-US" altLang="zh-CN" dirty="0">
                          <a:solidFill>
                            <a:schemeClr val="tx1"/>
                          </a:solidFill>
                        </a:rPr>
                        <a:t>Class C</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-7.35%</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-10.09%</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-10.22%</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193%</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3694%</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69490655"/>
                  </a:ext>
                </a:extLst>
              </a:tr>
              <a:tr h="434498">
                <a:tc>
                  <a:txBody>
                    <a:bodyPr/>
                    <a:lstStyle/>
                    <a:p>
                      <a:r>
                        <a:rPr lang="en-US" altLang="zh-CN" dirty="0">
                          <a:solidFill>
                            <a:schemeClr val="tx1"/>
                          </a:solidFill>
                        </a:rPr>
                        <a:t>Class E</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-10.31%</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-9.30%</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-8.93%</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201%</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4997%</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1978036"/>
                  </a:ext>
                </a:extLst>
              </a:tr>
              <a:tr h="434498">
                <a:tc>
                  <a:txBody>
                    <a:bodyPr/>
                    <a:lstStyle/>
                    <a:p>
                      <a:r>
                        <a:rPr lang="en-US" altLang="zh-CN" b="1" dirty="0">
                          <a:solidFill>
                            <a:schemeClr val="tx1"/>
                          </a:solidFill>
                        </a:rPr>
                        <a:t>Overall</a:t>
                      </a:r>
                      <a:endParaRPr lang="zh-CN" altLang="en-US" b="1" dirty="0">
                        <a:solidFill>
                          <a:schemeClr val="tx1"/>
                        </a:solidFill>
                      </a:endParaRPr>
                    </a:p>
                  </a:txBody>
                  <a:tcPr>
                    <a:lnR w="12700" cap="flat" cmpd="sng" algn="ctr">
                      <a:solidFill>
                        <a:schemeClr val="tx1"/>
                      </a:solidFill>
                      <a:prstDash val="solid"/>
                      <a:round/>
                      <a:headEnd type="none" w="med" len="med"/>
                      <a:tailEnd type="none" w="med" len="med"/>
                    </a:ln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-7.84%</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B w="12700" cap="flat" cmpd="sng" algn="ctr">
                      <a:solidFill>
                        <a:schemeClr val="tx1"/>
                      </a:solid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-8.90%</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-9.08%</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203%</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1" i="0" u="none" strike="noStrike" cap="none" spc="0" baseline="0" dirty="0">
                          <a:ln>
                            <a:noFill/>
                          </a:ln>
                          <a:solidFill>
                            <a:schemeClr val="tx1"/>
                          </a:solidFill>
                          <a:uFillTx/>
                          <a:latin typeface="+mn-lt"/>
                          <a:ea typeface="+mn-ea"/>
                          <a:cs typeface="+mn-cs"/>
                          <a:sym typeface="Helvetica Neue Light"/>
                        </a:rPr>
                        <a:t>4467%</a:t>
                      </a:r>
                      <a:endParaRPr lang="zh-CN" altLang="en-US" sz="2000" b="1"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8912295"/>
                  </a:ext>
                </a:extLst>
              </a:tr>
              <a:tr h="434498">
                <a:tc>
                  <a:txBody>
                    <a:bodyPr/>
                    <a:lstStyle/>
                    <a:p>
                      <a:r>
                        <a:rPr lang="en-US" altLang="zh-CN" dirty="0">
                          <a:solidFill>
                            <a:schemeClr val="tx1"/>
                          </a:solidFill>
                        </a:rPr>
                        <a:t>Class D</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-7.57%</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-8.52%</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-10.19%</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182%</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3723%</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08988590"/>
                  </a:ext>
                </a:extLst>
              </a:tr>
              <a:tr h="434498">
                <a:tc>
                  <a:txBody>
                    <a:bodyPr/>
                    <a:lstStyle/>
                    <a:p>
                      <a:r>
                        <a:rPr lang="en-US" altLang="zh-CN" dirty="0">
                          <a:solidFill>
                            <a:schemeClr val="tx1"/>
                          </a:solidFill>
                        </a:rPr>
                        <a:t>Class F</a:t>
                      </a:r>
                      <a:endParaRPr lang="zh-CN" altLang="en-US"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-4.60%</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-6.32%</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-5.88%</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a:ln>
                            <a:noFill/>
                          </a:ln>
                          <a:solidFill>
                            <a:schemeClr val="tx1"/>
                          </a:solidFill>
                          <a:uFillTx/>
                          <a:latin typeface="+mn-lt"/>
                          <a:ea typeface="+mn-ea"/>
                          <a:cs typeface="+mn-cs"/>
                          <a:sym typeface="Helvetica Neue Light"/>
                        </a:rPr>
                        <a:t>157%</a:t>
                      </a:r>
                      <a:endParaRPr lang="zh-CN" altLang="en-US" sz="2000" b="0" i="0" u="none" strike="noStrike" cap="none" spc="0" baseline="0">
                        <a:ln>
                          <a:noFill/>
                        </a:ln>
                        <a:solidFill>
                          <a:schemeClr val="tx1"/>
                        </a:solidFill>
                        <a:uFillTx/>
                        <a:latin typeface="+mn-lt"/>
                        <a:ea typeface="+mn-ea"/>
                        <a:cs typeface="+mn-cs"/>
                        <a:sym typeface="Helvetica Neue Light"/>
                      </a:endParaRPr>
                    </a:p>
                  </a:txBody>
                  <a:tcPr marL="68580" marR="68580"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825500"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2000" b="0" i="0" u="none" strike="noStrike" cap="none" spc="0" baseline="0" dirty="0">
                          <a:ln>
                            <a:noFill/>
                          </a:ln>
                          <a:solidFill>
                            <a:schemeClr val="tx1"/>
                          </a:solidFill>
                          <a:uFillTx/>
                          <a:latin typeface="+mn-lt"/>
                          <a:ea typeface="+mn-ea"/>
                          <a:cs typeface="+mn-cs"/>
                          <a:sym typeface="Helvetica Neue Light"/>
                        </a:rPr>
                        <a:t>3866%</a:t>
                      </a:r>
                      <a:endParaRPr lang="zh-CN" altLang="en-US" sz="2000" b="0" i="0" u="none" strike="noStrike" cap="none" spc="0" baseline="0" dirty="0">
                        <a:ln>
                          <a:noFill/>
                        </a:ln>
                        <a:solidFill>
                          <a:schemeClr val="tx1"/>
                        </a:solidFill>
                        <a:uFillTx/>
                        <a:latin typeface="+mn-lt"/>
                        <a:ea typeface="+mn-ea"/>
                        <a:cs typeface="+mn-cs"/>
                        <a:sym typeface="Helvetica Neue Light"/>
                      </a:endParaRPr>
                    </a:p>
                  </a:txBody>
                  <a:tcPr marL="68580" marR="68580"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3854492"/>
                  </a:ext>
                </a:extLst>
              </a:tr>
            </a:tbl>
          </a:graphicData>
        </a:graphic>
      </p:graphicFrame>
    </p:spTree>
    <p:extLst>
      <p:ext uri="{BB962C8B-B14F-4D97-AF65-F5344CB8AC3E}">
        <p14:creationId xmlns:p14="http://schemas.microsoft.com/office/powerpoint/2010/main" val="4314919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1F2C5-D4DF-49E4-B558-C3B80911A7DC}"/>
              </a:ext>
            </a:extLst>
          </p:cNvPr>
          <p:cNvSpPr>
            <a:spLocks noGrp="1"/>
          </p:cNvSpPr>
          <p:nvPr>
            <p:ph type="title"/>
          </p:nvPr>
        </p:nvSpPr>
        <p:spPr>
          <a:xfrm>
            <a:off x="771112" y="321268"/>
            <a:ext cx="22841775" cy="1073683"/>
          </a:xfrm>
        </p:spPr>
        <p:txBody>
          <a:bodyPr/>
          <a:lstStyle/>
          <a:p>
            <a:r>
              <a:rPr lang="en-US" b="1" dirty="0">
                <a:latin typeface="Times New Roman" panose="02020603050405020304" pitchFamily="18" charset="0"/>
                <a:cs typeface="Times New Roman" panose="02020603050405020304" pitchFamily="18" charset="0"/>
              </a:rPr>
              <a:t>Conclusion</a:t>
            </a:r>
          </a:p>
        </p:txBody>
      </p:sp>
      <p:sp>
        <p:nvSpPr>
          <p:cNvPr id="3" name="Text Placeholder 2">
            <a:extLst>
              <a:ext uri="{FF2B5EF4-FFF2-40B4-BE49-F238E27FC236}">
                <a16:creationId xmlns:a16="http://schemas.microsoft.com/office/drawing/2014/main" id="{32C20F48-3CB8-43AE-B371-67DA2639C501}"/>
              </a:ext>
            </a:extLst>
          </p:cNvPr>
          <p:cNvSpPr>
            <a:spLocks noGrp="1"/>
          </p:cNvSpPr>
          <p:nvPr>
            <p:ph type="body" sz="quarter" idx="10"/>
          </p:nvPr>
        </p:nvSpPr>
        <p:spPr>
          <a:xfrm>
            <a:off x="776506" y="1657350"/>
            <a:ext cx="21270694" cy="10967027"/>
          </a:xfrm>
        </p:spPr>
        <p:txBody>
          <a:bodyPr>
            <a:normAutofit/>
          </a:bodyPr>
          <a:lstStyle/>
          <a:p>
            <a:pPr algn="just"/>
            <a:endParaRPr lang="en-US" altLang="zh-CN" sz="3600" dirty="0">
              <a:latin typeface="Times New Roman" panose="02020603050405020304" pitchFamily="18" charset="0"/>
              <a:cs typeface="Times New Roman" panose="02020603050405020304" pitchFamily="18" charset="0"/>
            </a:endParaRPr>
          </a:p>
          <a:p>
            <a:pPr marL="685800" indent="-685800" algn="just">
              <a:buFont typeface="Arial" panose="020B0604020202020204" pitchFamily="34" charset="0"/>
              <a:buChar char="•"/>
            </a:pPr>
            <a:endParaRPr lang="en-CA" sz="3600" dirty="0">
              <a:effectLst/>
              <a:latin typeface="Times New Roman" panose="02020603050405020304" pitchFamily="18" charset="0"/>
              <a:ea typeface="OPPOSans B"/>
              <a:cs typeface="Times New Roman" panose="02020603050405020304" pitchFamily="18" charset="0"/>
            </a:endParaRPr>
          </a:p>
        </p:txBody>
      </p:sp>
      <p:sp>
        <p:nvSpPr>
          <p:cNvPr id="4" name="Text Placeholder 3">
            <a:extLst>
              <a:ext uri="{FF2B5EF4-FFF2-40B4-BE49-F238E27FC236}">
                <a16:creationId xmlns:a16="http://schemas.microsoft.com/office/drawing/2014/main" id="{77125C3A-36EC-4F3F-A0F1-8B168BC8ADBB}"/>
              </a:ext>
            </a:extLst>
          </p:cNvPr>
          <p:cNvSpPr>
            <a:spLocks noGrp="1"/>
          </p:cNvSpPr>
          <p:nvPr>
            <p:ph type="body" sz="quarter" idx="11"/>
          </p:nvPr>
        </p:nvSpPr>
        <p:spPr/>
        <p:txBody>
          <a:bodyPr/>
          <a:lstStyle/>
          <a:p>
            <a:endParaRPr lang="en-US"/>
          </a:p>
        </p:txBody>
      </p:sp>
      <p:sp>
        <p:nvSpPr>
          <p:cNvPr id="7" name="Text Placeholder 2">
            <a:extLst>
              <a:ext uri="{FF2B5EF4-FFF2-40B4-BE49-F238E27FC236}">
                <a16:creationId xmlns:a16="http://schemas.microsoft.com/office/drawing/2014/main" id="{A8A861B5-E0EE-4225-B041-EBB93DDE9491}"/>
              </a:ext>
            </a:extLst>
          </p:cNvPr>
          <p:cNvSpPr txBox="1">
            <a:spLocks/>
          </p:cNvSpPr>
          <p:nvPr/>
        </p:nvSpPr>
        <p:spPr>
          <a:xfrm>
            <a:off x="928906" y="1809750"/>
            <a:ext cx="21759644" cy="10967027"/>
          </a:xfrm>
          <a:prstGeom prst="rect">
            <a:avLst/>
          </a:prstGeom>
        </p:spPr>
        <p:txBody>
          <a:bodyPr vert="horz" lIns="91440" tIns="45720" rIns="91440" bIns="45720" rtlCol="0">
            <a:norm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571500" indent="-571500" algn="just" hangingPunct="1">
              <a:buFont typeface="Arial" panose="020B0604020202020204" pitchFamily="34" charset="0"/>
              <a:buChar char="•"/>
            </a:pPr>
            <a:r>
              <a:rPr lang="en-US" sz="4000" dirty="0">
                <a:solidFill>
                  <a:schemeClr val="tx1"/>
                </a:solidFill>
                <a:latin typeface="Times New Roman" panose="02020603050405020304" pitchFamily="18" charset="0"/>
                <a:ea typeface="OPPOSans B"/>
                <a:cs typeface="Times New Roman" panose="02020603050405020304" pitchFamily="18" charset="0"/>
              </a:rPr>
              <a:t>A frame-level residual adjustment method is proposed </a:t>
            </a:r>
            <a:r>
              <a:rPr lang="en-US" altLang="zh-CN" sz="4000" dirty="0">
                <a:solidFill>
                  <a:schemeClr val="tx1"/>
                </a:solidFill>
                <a:latin typeface="Times New Roman" panose="02020603050405020304" pitchFamily="18" charset="0"/>
                <a:cs typeface="Times New Roman" panose="02020603050405020304" pitchFamily="18" charset="0"/>
              </a:rPr>
              <a:t>for LOP NN-based filter in the NNVC reference software</a:t>
            </a:r>
            <a:r>
              <a:rPr lang="en-US" sz="4000" dirty="0">
                <a:solidFill>
                  <a:schemeClr val="tx1"/>
                </a:solidFill>
                <a:latin typeface="Times New Roman" panose="02020603050405020304" pitchFamily="18" charset="0"/>
                <a:ea typeface="OPPOSans B"/>
                <a:cs typeface="Times New Roman" panose="02020603050405020304" pitchFamily="18" charset="0"/>
              </a:rPr>
              <a:t>, which can improve the coding performance without increasing computation complexity.</a:t>
            </a:r>
          </a:p>
          <a:p>
            <a:pPr marL="571500" indent="-571500" algn="just" hangingPunct="1">
              <a:buFont typeface="Arial" panose="020B0604020202020204" pitchFamily="34" charset="0"/>
              <a:buChar char="•"/>
            </a:pPr>
            <a:r>
              <a:rPr lang="en-US" altLang="zh-CN" sz="4000" dirty="0">
                <a:solidFill>
                  <a:schemeClr val="tx1"/>
                </a:solidFill>
                <a:latin typeface="Times New Roman" panose="02020603050405020304" pitchFamily="18" charset="0"/>
                <a:cs typeface="Times New Roman" panose="02020603050405020304" pitchFamily="18" charset="0"/>
              </a:rPr>
              <a:t>It is proposed to include this </a:t>
            </a:r>
            <a:r>
              <a:rPr lang="en-US" altLang="zh-CN" sz="4000" dirty="0">
                <a:solidFill>
                  <a:schemeClr val="tx1"/>
                </a:solidFill>
                <a:latin typeface="Times New Roman" panose="02020603050405020304" pitchFamily="18" charset="0"/>
                <a:ea typeface="OPPOSans B"/>
                <a:cs typeface="Times New Roman" panose="02020603050405020304" pitchFamily="18" charset="0"/>
              </a:rPr>
              <a:t>combination </a:t>
            </a:r>
            <a:r>
              <a:rPr lang="en-US" altLang="zh-CN" sz="4000" dirty="0">
                <a:solidFill>
                  <a:schemeClr val="tx1"/>
                </a:solidFill>
                <a:latin typeface="Times New Roman" panose="02020603050405020304" pitchFamily="18" charset="0"/>
                <a:cs typeface="Times New Roman" panose="02020603050405020304" pitchFamily="18" charset="0"/>
              </a:rPr>
              <a:t>method into LOP NN-based filter in the NNVC reference software.</a:t>
            </a:r>
          </a:p>
          <a:p>
            <a:pPr marL="571500" indent="-571500" algn="just" hangingPunct="1">
              <a:buFont typeface="Arial" panose="020B0604020202020204" pitchFamily="34" charset="0"/>
              <a:buChar char="•"/>
            </a:pPr>
            <a:endParaRPr lang="en-US" altLang="zh-CN" sz="4000" dirty="0">
              <a:solidFill>
                <a:schemeClr val="tx1"/>
              </a:solidFill>
              <a:latin typeface="Times New Roman" panose="02020603050405020304" pitchFamily="18" charset="0"/>
              <a:cs typeface="Times New Roman" panose="02020603050405020304" pitchFamily="18" charset="0"/>
            </a:endParaRPr>
          </a:p>
          <a:p>
            <a:pPr marL="571500" indent="-571500" algn="just" hangingPunct="1">
              <a:buFont typeface="Arial" panose="020B0604020202020204" pitchFamily="34" charset="0"/>
              <a:buChar char="•"/>
            </a:pPr>
            <a:r>
              <a:rPr lang="en-US" altLang="zh-CN" sz="4000" dirty="0">
                <a:solidFill>
                  <a:schemeClr val="tx1"/>
                </a:solidFill>
                <a:latin typeface="Times New Roman" panose="02020603050405020304" pitchFamily="18" charset="0"/>
                <a:cs typeface="Times New Roman" panose="02020603050405020304" pitchFamily="18" charset="0"/>
              </a:rPr>
              <a:t>Thanks to Dolby for crosschecking!</a:t>
            </a:r>
          </a:p>
          <a:p>
            <a:pPr algn="just" hangingPunct="1"/>
            <a:endParaRPr lang="en-US" altLang="zh-CN"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0517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41623</TotalTime>
  <Words>1219</Words>
  <Application>Microsoft Office PowerPoint</Application>
  <PresentationFormat>自定义</PresentationFormat>
  <Paragraphs>345</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9</vt:i4>
      </vt:variant>
    </vt:vector>
  </HeadingPairs>
  <TitlesOfParts>
    <vt:vector size="21" baseType="lpstr">
      <vt:lpstr>Helvetica Neue</vt:lpstr>
      <vt:lpstr>Helvetica Neue Light</vt:lpstr>
      <vt:lpstr>Helvetica Neue Medium</vt:lpstr>
      <vt:lpstr>OPPOSans B</vt:lpstr>
      <vt:lpstr>OPPOSans M</vt:lpstr>
      <vt:lpstr>OPPOSans R</vt:lpstr>
      <vt:lpstr>等线</vt:lpstr>
      <vt:lpstr>Arial</vt:lpstr>
      <vt:lpstr>Helvetica</vt:lpstr>
      <vt:lpstr>Times New Roman</vt:lpstr>
      <vt:lpstr>White 白底</vt:lpstr>
      <vt:lpstr>Black 黑底</vt:lpstr>
      <vt:lpstr>JVET-AE0072  [AHG11] On residual adjustments for NNLF</vt:lpstr>
      <vt:lpstr>Introduction</vt:lpstr>
      <vt:lpstr>Proposed</vt:lpstr>
      <vt:lpstr>Proposed</vt:lpstr>
      <vt:lpstr>Proposed</vt:lpstr>
      <vt:lpstr>Simulation results</vt:lpstr>
      <vt:lpstr>Simulation results</vt:lpstr>
      <vt:lpstr>Conclusion</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戴震宇(Joey Dai)</dc:creator>
  <cp:lastModifiedBy>戴震宇(Joey Dai)</cp:lastModifiedBy>
  <cp:revision>931</cp:revision>
  <dcterms:modified xsi:type="dcterms:W3CDTF">2023-07-11T08:08:12Z</dcterms:modified>
</cp:coreProperties>
</file>