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notesMasterIdLst>
    <p:notesMasterId r:id="rId9"/>
  </p:notesMasterIdLst>
  <p:sldIdLst>
    <p:sldId id="2134805286" r:id="rId2"/>
    <p:sldId id="2134805293" r:id="rId3"/>
    <p:sldId id="2134805298" r:id="rId4"/>
    <p:sldId id="2134805294" r:id="rId5"/>
    <p:sldId id="2134805295" r:id="rId6"/>
    <p:sldId id="2134805297" r:id="rId7"/>
    <p:sldId id="2134805283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58CF"/>
    <a:srgbClr val="B185F7"/>
    <a:srgbClr val="6A2EB8"/>
    <a:srgbClr val="929292"/>
    <a:srgbClr val="BFBFBF"/>
    <a:srgbClr val="FF098A"/>
    <a:srgbClr val="001135"/>
    <a:srgbClr val="001D47"/>
    <a:srgbClr val="0A0908"/>
    <a:srgbClr val="FF8B1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3595" autoAdjust="0"/>
  </p:normalViewPr>
  <p:slideViewPr>
    <p:cSldViewPr snapToGrid="0">
      <p:cViewPr varScale="1">
        <p:scale>
          <a:sx n="108" d="100"/>
          <a:sy n="108" d="100"/>
        </p:scale>
        <p:origin x="758" y="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82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762" r:id="rId10"/>
    <p:sldLayoutId id="2147483755" r:id="rId11"/>
    <p:sldLayoutId id="2147483746" r:id="rId12"/>
    <p:sldLayoutId id="2147483791" r:id="rId13"/>
    <p:sldLayoutId id="2147483677" r:id="rId14"/>
    <p:sldLayoutId id="2147483771" r:id="rId15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419" y="1127855"/>
            <a:ext cx="5174166" cy="2133600"/>
          </a:xfrm>
        </p:spPr>
        <p:txBody>
          <a:bodyPr/>
          <a:lstStyle/>
          <a:p>
            <a:r>
              <a:rPr lang="en-US" sz="3200" dirty="0"/>
              <a:t>AHG12: DIMD Merge</a:t>
            </a:r>
            <a:br>
              <a:rPr lang="en-US" sz="3200" dirty="0"/>
            </a:br>
            <a:r>
              <a:rPr lang="en-US" sz="2400" dirty="0"/>
              <a:t>JVET-AE0071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4743745-B170-2993-92CB-2135631A4E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Public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A38B0E-1B52-ED5B-A082-ABB98B8711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4726" y="3558588"/>
            <a:ext cx="4303014" cy="997757"/>
          </a:xfrm>
        </p:spPr>
        <p:txBody>
          <a:bodyPr/>
          <a:lstStyle/>
          <a:p>
            <a:r>
              <a:rPr lang="en-US" sz="1800" dirty="0"/>
              <a:t>Saverio Blasi, Ivan Zupancic, Jani Lainema</a:t>
            </a:r>
            <a:br>
              <a:rPr lang="en-US" sz="1800" dirty="0"/>
            </a:br>
            <a:endParaRPr lang="en-FI" dirty="0"/>
          </a:p>
        </p:txBody>
      </p:sp>
    </p:spTree>
    <p:extLst>
      <p:ext uri="{BB962C8B-B14F-4D97-AF65-F5344CB8AC3E}">
        <p14:creationId xmlns:p14="http://schemas.microsoft.com/office/powerpoint/2010/main" val="166182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7875762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When using DIMD, a Histogram of Gradients is computed to predict directionality of template samples.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Up to 5 predictors are blended with Planar mode using weights depending on the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amplitudes.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5115898-0BE8-30FA-0DC4-65FAE89785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064" y="2927863"/>
            <a:ext cx="1259840" cy="1228725"/>
          </a:xfrm>
          <a:prstGeom prst="rect">
            <a:avLst/>
          </a:prstGeom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43D9F23E-9F58-EA07-4D8D-A69C3BB44650}"/>
              </a:ext>
            </a:extLst>
          </p:cNvPr>
          <p:cNvSpPr/>
          <p:nvPr/>
        </p:nvSpPr>
        <p:spPr>
          <a:xfrm>
            <a:off x="3279880" y="3473042"/>
            <a:ext cx="543495" cy="258160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57494F-295C-6533-74B1-8AD2C52775EA}"/>
              </a:ext>
            </a:extLst>
          </p:cNvPr>
          <p:cNvSpPr/>
          <p:nvPr/>
        </p:nvSpPr>
        <p:spPr>
          <a:xfrm>
            <a:off x="4571852" y="3473042"/>
            <a:ext cx="100646" cy="52578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8D51DC-D3BF-0BE0-E08C-5B199401127C}"/>
              </a:ext>
            </a:extLst>
          </p:cNvPr>
          <p:cNvSpPr/>
          <p:nvPr/>
        </p:nvSpPr>
        <p:spPr>
          <a:xfrm>
            <a:off x="4709074" y="3319246"/>
            <a:ext cx="100646" cy="67957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983D8DA-7E17-0BE6-D84E-537BC7DDA69B}"/>
              </a:ext>
            </a:extLst>
          </p:cNvPr>
          <p:cNvSpPr/>
          <p:nvPr/>
        </p:nvSpPr>
        <p:spPr>
          <a:xfrm>
            <a:off x="4846141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70DF8A-4990-5C5B-5192-48F6FF98A023}"/>
              </a:ext>
            </a:extLst>
          </p:cNvPr>
          <p:cNvSpPr/>
          <p:nvPr/>
        </p:nvSpPr>
        <p:spPr>
          <a:xfrm>
            <a:off x="4983208" y="2969202"/>
            <a:ext cx="100646" cy="1029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2EED77-4CBA-CBEB-04E8-638D11564A27}"/>
              </a:ext>
            </a:extLst>
          </p:cNvPr>
          <p:cNvSpPr/>
          <p:nvPr/>
        </p:nvSpPr>
        <p:spPr>
          <a:xfrm>
            <a:off x="5120275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C962AD9-1DE9-4463-56E3-8B4E23C752E1}"/>
              </a:ext>
            </a:extLst>
          </p:cNvPr>
          <p:cNvSpPr/>
          <p:nvPr/>
        </p:nvSpPr>
        <p:spPr>
          <a:xfrm>
            <a:off x="5257342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45DAACF-88CB-4BB8-DD67-F7A081297A50}"/>
              </a:ext>
            </a:extLst>
          </p:cNvPr>
          <p:cNvSpPr/>
          <p:nvPr/>
        </p:nvSpPr>
        <p:spPr>
          <a:xfrm>
            <a:off x="5394409" y="3319246"/>
            <a:ext cx="100646" cy="67957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032D845-46BF-ED08-7FE1-452AEE06F552}"/>
              </a:ext>
            </a:extLst>
          </p:cNvPr>
          <p:cNvSpPr/>
          <p:nvPr/>
        </p:nvSpPr>
        <p:spPr>
          <a:xfrm>
            <a:off x="5538854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F33DB64-1F38-03A3-0E6F-6C62D29BE76E}"/>
              </a:ext>
            </a:extLst>
          </p:cNvPr>
          <p:cNvSpPr/>
          <p:nvPr/>
        </p:nvSpPr>
        <p:spPr>
          <a:xfrm>
            <a:off x="5675921" y="2969202"/>
            <a:ext cx="100646" cy="1029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CB608E-8EC9-A2F8-51C6-A06482CF5E48}"/>
              </a:ext>
            </a:extLst>
          </p:cNvPr>
          <p:cNvSpPr/>
          <p:nvPr/>
        </p:nvSpPr>
        <p:spPr>
          <a:xfrm>
            <a:off x="5812988" y="3731202"/>
            <a:ext cx="100646" cy="2676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81E9F8D-6ECC-D00B-1F12-09E384E2C4AD}"/>
              </a:ext>
            </a:extLst>
          </p:cNvPr>
          <p:cNvSpPr txBox="1"/>
          <p:nvPr/>
        </p:nvSpPr>
        <p:spPr>
          <a:xfrm>
            <a:off x="4655939" y="4009648"/>
            <a:ext cx="197331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DIMD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endParaRPr lang="en-GB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1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Proposed method - DIMD </a:t>
            </a:r>
            <a:r>
              <a:rPr lang="en-US" dirty="0"/>
              <a:t>Merge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8078962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When using DIMD Merge, the DIMD modes of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neighbouring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blocks are used to determine intra-prediction modes for the current block.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altLang="en-US" sz="1400" dirty="0">
                <a:latin typeface="Nokia Pure Text Light"/>
              </a:rPr>
              <a:t>In particular, the </a:t>
            </a:r>
            <a:r>
              <a:rPr lang="en-US" altLang="en-US" sz="1400" dirty="0" err="1">
                <a:latin typeface="Nokia Pure Text Light"/>
              </a:rPr>
              <a:t>HoGs</a:t>
            </a:r>
            <a:r>
              <a:rPr lang="en-US" altLang="en-US" sz="1400" dirty="0">
                <a:latin typeface="Nokia Pure Text Light"/>
              </a:rPr>
              <a:t> extracted from </a:t>
            </a:r>
            <a:r>
              <a:rPr lang="en-US" altLang="en-US" sz="1400" dirty="0" err="1">
                <a:latin typeface="Nokia Pure Text Light"/>
              </a:rPr>
              <a:t>neighbouring</a:t>
            </a:r>
            <a:r>
              <a:rPr lang="en-US" altLang="en-US" sz="1400" dirty="0">
                <a:latin typeface="Nokia Pure Text Light"/>
              </a:rPr>
              <a:t> blocks are averaged to determine a new merged </a:t>
            </a:r>
            <a:r>
              <a:rPr lang="en-US" altLang="en-US" sz="1400" dirty="0" err="1">
                <a:latin typeface="Nokia Pure Text Light"/>
              </a:rPr>
              <a:t>HoG</a:t>
            </a:r>
            <a:r>
              <a:rPr lang="en-US" altLang="en-US" sz="1400" dirty="0">
                <a:latin typeface="Nokia Pure Text Light"/>
              </a:rPr>
              <a:t> for the current block.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3BB77C8-F4D9-AA89-2568-9E6BA42A43C2}"/>
              </a:ext>
            </a:extLst>
          </p:cNvPr>
          <p:cNvGrpSpPr/>
          <p:nvPr/>
        </p:nvGrpSpPr>
        <p:grpSpPr>
          <a:xfrm>
            <a:off x="2513049" y="2490769"/>
            <a:ext cx="673457" cy="516779"/>
            <a:chOff x="319226" y="2044331"/>
            <a:chExt cx="2174087" cy="166829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557494F-295C-6533-74B1-8AD2C52775EA}"/>
                </a:ext>
              </a:extLst>
            </p:cNvPr>
            <p:cNvSpPr/>
            <p:nvPr/>
          </p:nvSpPr>
          <p:spPr>
            <a:xfrm>
              <a:off x="319226" y="3278998"/>
              <a:ext cx="163077" cy="4336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48D51DC-D3BF-0BE0-E08C-5B199401127C}"/>
                </a:ext>
              </a:extLst>
            </p:cNvPr>
            <p:cNvSpPr/>
            <p:nvPr/>
          </p:nvSpPr>
          <p:spPr>
            <a:xfrm>
              <a:off x="541567" y="3082413"/>
              <a:ext cx="163077" cy="630209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983D8DA-7E17-0BE6-D84E-537BC7DDA69B}"/>
                </a:ext>
              </a:extLst>
            </p:cNvPr>
            <p:cNvSpPr/>
            <p:nvPr/>
          </p:nvSpPr>
          <p:spPr>
            <a:xfrm>
              <a:off x="763656" y="3278998"/>
              <a:ext cx="163077" cy="4336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070DF8A-4990-5C5B-5192-48F6FF98A023}"/>
                </a:ext>
              </a:extLst>
            </p:cNvPr>
            <p:cNvSpPr/>
            <p:nvPr/>
          </p:nvSpPr>
          <p:spPr>
            <a:xfrm>
              <a:off x="985745" y="2044331"/>
              <a:ext cx="163077" cy="1668291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72EED77-4CBA-CBEB-04E8-638D11564A27}"/>
                </a:ext>
              </a:extLst>
            </p:cNvPr>
            <p:cNvSpPr/>
            <p:nvPr/>
          </p:nvSpPr>
          <p:spPr>
            <a:xfrm>
              <a:off x="1207835" y="3278998"/>
              <a:ext cx="163077" cy="4336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C962AD9-1DE9-4463-56E3-8B4E23C752E1}"/>
                </a:ext>
              </a:extLst>
            </p:cNvPr>
            <p:cNvSpPr/>
            <p:nvPr/>
          </p:nvSpPr>
          <p:spPr>
            <a:xfrm>
              <a:off x="1429924" y="3082413"/>
              <a:ext cx="163077" cy="630209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45DAACF-88CB-4BB8-DD67-F7A081297A50}"/>
                </a:ext>
              </a:extLst>
            </p:cNvPr>
            <p:cNvSpPr/>
            <p:nvPr/>
          </p:nvSpPr>
          <p:spPr>
            <a:xfrm>
              <a:off x="1652014" y="2611507"/>
              <a:ext cx="163077" cy="1101115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032D845-46BF-ED08-7FE1-452AEE06F552}"/>
                </a:ext>
              </a:extLst>
            </p:cNvPr>
            <p:cNvSpPr/>
            <p:nvPr/>
          </p:nvSpPr>
          <p:spPr>
            <a:xfrm>
              <a:off x="1886058" y="3278998"/>
              <a:ext cx="163077" cy="4336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F33DB64-1F38-03A3-0E6F-6C62D29BE76E}"/>
                </a:ext>
              </a:extLst>
            </p:cNvPr>
            <p:cNvSpPr/>
            <p:nvPr/>
          </p:nvSpPr>
          <p:spPr>
            <a:xfrm>
              <a:off x="2108147" y="2044331"/>
              <a:ext cx="163077" cy="1668291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CCB608E-8EC9-A2F8-51C6-A06482CF5E48}"/>
                </a:ext>
              </a:extLst>
            </p:cNvPr>
            <p:cNvSpPr/>
            <p:nvPr/>
          </p:nvSpPr>
          <p:spPr>
            <a:xfrm>
              <a:off x="2330236" y="3278998"/>
              <a:ext cx="163077" cy="4336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E7A50776-2CC5-DA66-11A1-54A24F12E06E}"/>
              </a:ext>
            </a:extLst>
          </p:cNvPr>
          <p:cNvSpPr/>
          <p:nvPr/>
        </p:nvSpPr>
        <p:spPr>
          <a:xfrm>
            <a:off x="2391411" y="3178254"/>
            <a:ext cx="889013" cy="88901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GB" sz="1200" dirty="0">
                <a:solidFill>
                  <a:schemeClr val="tx2"/>
                </a:solidFill>
              </a:rPr>
              <a:t>Current CU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F0C50B-FAC2-14EE-4DC7-13BFAA9130D0}"/>
              </a:ext>
            </a:extLst>
          </p:cNvPr>
          <p:cNvSpPr/>
          <p:nvPr/>
        </p:nvSpPr>
        <p:spPr>
          <a:xfrm>
            <a:off x="2391410" y="2287941"/>
            <a:ext cx="889013" cy="88901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3ACD8D6-AED6-1B02-1D39-A342AC3BA2F7}"/>
              </a:ext>
            </a:extLst>
          </p:cNvPr>
          <p:cNvSpPr/>
          <p:nvPr/>
        </p:nvSpPr>
        <p:spPr>
          <a:xfrm>
            <a:off x="1504610" y="3176954"/>
            <a:ext cx="889013" cy="88901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E16BD66-6479-39C5-A336-0B2245E24F7E}"/>
              </a:ext>
            </a:extLst>
          </p:cNvPr>
          <p:cNvGrpSpPr/>
          <p:nvPr/>
        </p:nvGrpSpPr>
        <p:grpSpPr>
          <a:xfrm>
            <a:off x="1606366" y="3395984"/>
            <a:ext cx="706898" cy="542440"/>
            <a:chOff x="5076464" y="1928098"/>
            <a:chExt cx="2843835" cy="2182224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F0E4E48-41B2-8D73-0AFC-489C1347E2AD}"/>
                </a:ext>
              </a:extLst>
            </p:cNvPr>
            <p:cNvSpPr/>
            <p:nvPr/>
          </p:nvSpPr>
          <p:spPr>
            <a:xfrm>
              <a:off x="5076464" y="1928098"/>
              <a:ext cx="213314" cy="218222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0C6C6AA-58C9-6FB7-6FD5-B64D9F793EC7}"/>
                </a:ext>
              </a:extLst>
            </p:cNvPr>
            <p:cNvSpPr/>
            <p:nvPr/>
          </p:nvSpPr>
          <p:spPr>
            <a:xfrm>
              <a:off x="5367299" y="2374490"/>
              <a:ext cx="213314" cy="173583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096AE4C-ECD0-5CC7-E748-FA14F49D6680}"/>
                </a:ext>
              </a:extLst>
            </p:cNvPr>
            <p:cNvSpPr/>
            <p:nvPr/>
          </p:nvSpPr>
          <p:spPr>
            <a:xfrm>
              <a:off x="5657805" y="3543116"/>
              <a:ext cx="213314" cy="56720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AD6BD13-428F-6934-0685-B4595FC6224E}"/>
                </a:ext>
              </a:extLst>
            </p:cNvPr>
            <p:cNvSpPr/>
            <p:nvPr/>
          </p:nvSpPr>
          <p:spPr>
            <a:xfrm>
              <a:off x="5948311" y="3543116"/>
              <a:ext cx="213314" cy="56720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D439FD9-A51F-5221-2697-9696D14CF7A8}"/>
                </a:ext>
              </a:extLst>
            </p:cNvPr>
            <p:cNvSpPr/>
            <p:nvPr/>
          </p:nvSpPr>
          <p:spPr>
            <a:xfrm>
              <a:off x="6238817" y="3543116"/>
              <a:ext cx="213314" cy="56720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9F8D389-E130-0EE8-8EA3-40C7A9891A6B}"/>
                </a:ext>
              </a:extLst>
            </p:cNvPr>
            <p:cNvSpPr/>
            <p:nvPr/>
          </p:nvSpPr>
          <p:spPr>
            <a:xfrm>
              <a:off x="6529323" y="3357716"/>
              <a:ext cx="213314" cy="75260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709D276-FDA0-1C91-057C-7FC83C2E256E}"/>
                </a:ext>
              </a:extLst>
            </p:cNvPr>
            <p:cNvSpPr/>
            <p:nvPr/>
          </p:nvSpPr>
          <p:spPr>
            <a:xfrm>
              <a:off x="6819829" y="3543116"/>
              <a:ext cx="213314" cy="56720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0DF2750-8590-DC10-1302-C5B13441E793}"/>
                </a:ext>
              </a:extLst>
            </p:cNvPr>
            <p:cNvSpPr/>
            <p:nvPr/>
          </p:nvSpPr>
          <p:spPr>
            <a:xfrm>
              <a:off x="7125973" y="3239729"/>
              <a:ext cx="213314" cy="870593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FA5767B-F293-D1EA-50AD-E32D0FC6D611}"/>
                </a:ext>
              </a:extLst>
            </p:cNvPr>
            <p:cNvSpPr/>
            <p:nvPr/>
          </p:nvSpPr>
          <p:spPr>
            <a:xfrm>
              <a:off x="7416479" y="3543116"/>
              <a:ext cx="213314" cy="56720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F4FD310-7496-6DD5-4871-2F1F01BE3783}"/>
                </a:ext>
              </a:extLst>
            </p:cNvPr>
            <p:cNvSpPr/>
            <p:nvPr/>
          </p:nvSpPr>
          <p:spPr>
            <a:xfrm>
              <a:off x="7706985" y="3543116"/>
              <a:ext cx="213314" cy="567206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4">
                    <a:lumMod val="75000"/>
                  </a:schemeClr>
                </a:gs>
                <a:gs pos="83000">
                  <a:schemeClr val="accent4">
                    <a:lumMod val="75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6CB939C4-B2C6-6595-61CB-93108E948390}"/>
              </a:ext>
            </a:extLst>
          </p:cNvPr>
          <p:cNvSpPr/>
          <p:nvPr/>
        </p:nvSpPr>
        <p:spPr>
          <a:xfrm>
            <a:off x="4754799" y="2938287"/>
            <a:ext cx="129011" cy="10330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8A9E096-8582-92DB-F7BF-292BBC9271FD}"/>
              </a:ext>
            </a:extLst>
          </p:cNvPr>
          <p:cNvSpPr/>
          <p:nvPr/>
        </p:nvSpPr>
        <p:spPr>
          <a:xfrm>
            <a:off x="4930691" y="2938287"/>
            <a:ext cx="129011" cy="10330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C3ED8A0-4567-77A8-1426-047BCFB1926D}"/>
              </a:ext>
            </a:extLst>
          </p:cNvPr>
          <p:cNvSpPr/>
          <p:nvPr/>
        </p:nvSpPr>
        <p:spPr>
          <a:xfrm>
            <a:off x="5106386" y="3628290"/>
            <a:ext cx="129011" cy="3430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64164D4-06B4-2734-B637-9A4DF8635639}"/>
              </a:ext>
            </a:extLst>
          </p:cNvPr>
          <p:cNvSpPr/>
          <p:nvPr/>
        </p:nvSpPr>
        <p:spPr>
          <a:xfrm>
            <a:off x="5282081" y="2938288"/>
            <a:ext cx="129011" cy="10330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57A98EB-114E-B96E-E36A-68B33D7510B7}"/>
              </a:ext>
            </a:extLst>
          </p:cNvPr>
          <p:cNvSpPr/>
          <p:nvPr/>
        </p:nvSpPr>
        <p:spPr>
          <a:xfrm>
            <a:off x="5457773" y="3628290"/>
            <a:ext cx="129011" cy="3430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70C18BF-2B23-05C9-B630-579F1AAF0A91}"/>
              </a:ext>
            </a:extLst>
          </p:cNvPr>
          <p:cNvSpPr/>
          <p:nvPr/>
        </p:nvSpPr>
        <p:spPr>
          <a:xfrm>
            <a:off x="5633468" y="3516163"/>
            <a:ext cx="129011" cy="45516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96A2F77-26D7-2D96-DDC0-BD466340DC81}"/>
              </a:ext>
            </a:extLst>
          </p:cNvPr>
          <p:cNvSpPr/>
          <p:nvPr/>
        </p:nvSpPr>
        <p:spPr>
          <a:xfrm>
            <a:off x="5809161" y="3395984"/>
            <a:ext cx="129011" cy="57534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EF20654-F3AB-4D39-7356-701D0EF88691}"/>
              </a:ext>
            </a:extLst>
          </p:cNvPr>
          <p:cNvSpPr/>
          <p:nvPr/>
        </p:nvSpPr>
        <p:spPr>
          <a:xfrm>
            <a:off x="5994313" y="3444805"/>
            <a:ext cx="129011" cy="5265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BAE239B-1478-BF4A-083C-BEFB589A3BE2}"/>
              </a:ext>
            </a:extLst>
          </p:cNvPr>
          <p:cNvSpPr/>
          <p:nvPr/>
        </p:nvSpPr>
        <p:spPr>
          <a:xfrm>
            <a:off x="6170014" y="2938288"/>
            <a:ext cx="129011" cy="10330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3523884-CE4F-C35A-6FC8-549819991728}"/>
              </a:ext>
            </a:extLst>
          </p:cNvPr>
          <p:cNvSpPr/>
          <p:nvPr/>
        </p:nvSpPr>
        <p:spPr>
          <a:xfrm>
            <a:off x="6345706" y="3628290"/>
            <a:ext cx="129011" cy="3430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3">
                  <a:lumMod val="60000"/>
                  <a:lumOff val="40000"/>
                </a:schemeClr>
              </a:gs>
              <a:gs pos="83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7" name="Arrow: Right 56">
            <a:extLst>
              <a:ext uri="{FF2B5EF4-FFF2-40B4-BE49-F238E27FC236}">
                <a16:creationId xmlns:a16="http://schemas.microsoft.com/office/drawing/2014/main" id="{63A504BD-082D-CB19-6275-1C17C259A5BC}"/>
              </a:ext>
            </a:extLst>
          </p:cNvPr>
          <p:cNvSpPr/>
          <p:nvPr/>
        </p:nvSpPr>
        <p:spPr>
          <a:xfrm>
            <a:off x="3801557" y="3377865"/>
            <a:ext cx="543495" cy="258160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GB" sz="1200" dirty="0">
              <a:solidFill>
                <a:schemeClr val="tx2"/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1CE1019-76BF-2555-A2D9-AC4C3310D879}"/>
              </a:ext>
            </a:extLst>
          </p:cNvPr>
          <p:cNvSpPr txBox="1"/>
          <p:nvPr/>
        </p:nvSpPr>
        <p:spPr>
          <a:xfrm>
            <a:off x="4655939" y="4009648"/>
            <a:ext cx="1973315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DIMD Merge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HoG</a:t>
            </a:r>
            <a:endParaRPr lang="en-GB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98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ECM modifications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1116000"/>
            <a:ext cx="7709023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DIMD Merge is only allowed if there is at least one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neighbouring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DIMD (or DIMD Merge) block.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altLang="en-US" sz="1400" dirty="0">
                <a:latin typeface="Nokia Pure Text Light"/>
              </a:rPr>
              <a:t>In that case, a flag is </a:t>
            </a:r>
            <a:r>
              <a:rPr lang="en-US" altLang="en-US" sz="1400" dirty="0" err="1">
                <a:latin typeface="Nokia Pure Text Light"/>
              </a:rPr>
              <a:t>signalled</a:t>
            </a:r>
            <a:r>
              <a:rPr lang="en-US" altLang="en-US" sz="1400" dirty="0">
                <a:latin typeface="Nokia Pure Text Light"/>
              </a:rPr>
              <a:t> to determine whether to do normal DIMD or DIMD Merge.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altLang="en-US" sz="1400" dirty="0">
                <a:latin typeface="Nokia Pure Text Light"/>
              </a:rPr>
              <a:t>Encoder complexity is minimally changed as the method is tested in a small minority of blocks.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  <a:p>
            <a:pPr>
              <a:buSzPct val="100000"/>
              <a:defRPr/>
            </a:pPr>
            <a:r>
              <a:rPr lang="en-US" altLang="en-US" sz="1400" dirty="0">
                <a:latin typeface="Nokia Pure Text Light"/>
              </a:rPr>
              <a:t>In DIMD Merge blocks, the decoder does not need to do any template-based operations.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84502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504167D-674D-EB25-1560-34F7C86594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451472"/>
              </p:ext>
            </p:extLst>
          </p:nvPr>
        </p:nvGraphicFramePr>
        <p:xfrm>
          <a:off x="345375" y="1641740"/>
          <a:ext cx="4039235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4163761632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864058075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1735909592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1790534638"/>
                    </a:ext>
                  </a:extLst>
                </a:gridCol>
                <a:gridCol w="615950">
                  <a:extLst>
                    <a:ext uri="{9D8B030D-6E8A-4147-A177-3AD203B41FA5}">
                      <a16:colId xmlns:a16="http://schemas.microsoft.com/office/drawing/2014/main" val="588482695"/>
                    </a:ext>
                  </a:extLst>
                </a:gridCol>
                <a:gridCol w="525145">
                  <a:extLst>
                    <a:ext uri="{9D8B030D-6E8A-4147-A177-3AD203B41FA5}">
                      <a16:colId xmlns:a16="http://schemas.microsoft.com/office/drawing/2014/main" val="23066725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3272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ECM-9.0 Full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93022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2552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961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6544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9956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6179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5067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0392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5359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1369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437684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CCE7EA2-8F60-4465-CAA2-3157274C8C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314101"/>
              </p:ext>
            </p:extLst>
          </p:nvPr>
        </p:nvGraphicFramePr>
        <p:xfrm>
          <a:off x="4687165" y="1644834"/>
          <a:ext cx="4039235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2242427703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2578919682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3181411118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302936293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5415835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364427685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86733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ECM-9.0 Full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2908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8465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066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*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1132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73332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7866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80878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2970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980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540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02926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07C2518-68D8-1C9D-C6ED-8FD20E726C27}"/>
              </a:ext>
            </a:extLst>
          </p:cNvPr>
          <p:cNvSpPr txBox="1"/>
          <p:nvPr/>
        </p:nvSpPr>
        <p:spPr>
          <a:xfrm>
            <a:off x="5326911" y="3663768"/>
            <a:ext cx="3094075" cy="27736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buSzPct val="100000"/>
              <a:defRPr/>
            </a:pPr>
            <a:r>
              <a:rPr lang="en-US" altLang="en-US" sz="1200" dirty="0">
                <a:solidFill>
                  <a:schemeClr val="tx2"/>
                </a:solidFill>
                <a:latin typeface="Nokia Pure Text Light"/>
              </a:rPr>
              <a:t>*Two test points in A2 copied from anchor</a:t>
            </a:r>
          </a:p>
        </p:txBody>
      </p:sp>
    </p:spTree>
    <p:extLst>
      <p:ext uri="{BB962C8B-B14F-4D97-AF65-F5344CB8AC3E}">
        <p14:creationId xmlns:p14="http://schemas.microsoft.com/office/powerpoint/2010/main" val="217433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8154233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Consistent coding efficiency gains (average -0.08% luma AI gains).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Higher gains in high-res classes A1 (-0.10%) and A2 (-0.11%).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altLang="en-US" sz="1400" dirty="0">
                <a:latin typeface="Nokia Pure Text Light"/>
              </a:rPr>
              <a:t>No ET increase.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>
              <a:spcAft>
                <a:spcPts val="300"/>
              </a:spcAft>
              <a:buSzPct val="100000"/>
              <a:defRPr/>
            </a:pPr>
            <a:endParaRPr lang="en-US" altLang="en-US" sz="1400" dirty="0">
              <a:latin typeface="Nokia Pure Text Light"/>
            </a:endParaRPr>
          </a:p>
          <a:p>
            <a:pPr>
              <a:spcAft>
                <a:spcPts val="300"/>
              </a:spcAft>
              <a:buSzPct val="100000"/>
              <a:defRPr/>
            </a:pPr>
            <a:r>
              <a:rPr lang="en-US" altLang="en-US" sz="1400" dirty="0">
                <a:latin typeface="Nokia Pure Text Light"/>
              </a:rPr>
              <a:t>Proposed to study the technique in the next round of EEs.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43499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516</Words>
  <Application>Microsoft Office PowerPoint</Application>
  <PresentationFormat>On-screen Show (16:9)</PresentationFormat>
  <Paragraphs>162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Times New Roman</vt:lpstr>
      <vt:lpstr>1. Master</vt:lpstr>
      <vt:lpstr>AHG12: DIMD Merge JVET-AE0071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2023-02-07T12:20:59Z</dcterms:created>
  <dcterms:modified xsi:type="dcterms:W3CDTF">2023-07-12T07:40:31Z</dcterms:modified>
</cp:coreProperties>
</file>