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0" r:id="rId4"/>
    <p:sldId id="259" r:id="rId5"/>
    <p:sldId id="258" r:id="rId6"/>
    <p:sldId id="261" r:id="rId7"/>
    <p:sldId id="262" r:id="rId8"/>
    <p:sldId id="264" r:id="rId9"/>
    <p:sldId id="26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82"/>
    <p:restoredTop sz="96327"/>
  </p:normalViewPr>
  <p:slideViewPr>
    <p:cSldViewPr snapToGrid="0">
      <p:cViewPr varScale="1">
        <p:scale>
          <a:sx n="136" d="100"/>
          <a:sy n="136" d="100"/>
        </p:scale>
        <p:origin x="224" y="8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75B1C-0056-9C9F-DC82-A8B92B8FB0E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A49F63F-AE58-D0B5-7B91-C95A8BFF18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DA38471-F671-9A56-E82C-23FA4A04102D}"/>
              </a:ext>
            </a:extLst>
          </p:cNvPr>
          <p:cNvSpPr>
            <a:spLocks noGrp="1"/>
          </p:cNvSpPr>
          <p:nvPr>
            <p:ph type="dt" sz="half" idx="10"/>
          </p:nvPr>
        </p:nvSpPr>
        <p:spPr/>
        <p:txBody>
          <a:bodyPr/>
          <a:lstStyle/>
          <a:p>
            <a:fld id="{56520447-8B3E-4144-AF7C-0F8920C32102}" type="datetimeFigureOut">
              <a:rPr lang="en-US" smtClean="0"/>
              <a:t>4/26/23</a:t>
            </a:fld>
            <a:endParaRPr lang="en-US"/>
          </a:p>
        </p:txBody>
      </p:sp>
      <p:sp>
        <p:nvSpPr>
          <p:cNvPr id="5" name="Footer Placeholder 4">
            <a:extLst>
              <a:ext uri="{FF2B5EF4-FFF2-40B4-BE49-F238E27FC236}">
                <a16:creationId xmlns:a16="http://schemas.microsoft.com/office/drawing/2014/main" id="{F70CC342-1749-24BB-A32F-F17B8C728C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C08948-DFBA-A671-62DA-94E3FAA7681B}"/>
              </a:ext>
            </a:extLst>
          </p:cNvPr>
          <p:cNvSpPr>
            <a:spLocks noGrp="1"/>
          </p:cNvSpPr>
          <p:nvPr>
            <p:ph type="sldNum" sz="quarter" idx="12"/>
          </p:nvPr>
        </p:nvSpPr>
        <p:spPr/>
        <p:txBody>
          <a:bodyPr/>
          <a:lstStyle/>
          <a:p>
            <a:fld id="{D7A535A5-CEE7-B54F-A1F3-109F3F2C1F4B}" type="slidenum">
              <a:rPr lang="en-US" smtClean="0"/>
              <a:t>‹#›</a:t>
            </a:fld>
            <a:endParaRPr lang="en-US"/>
          </a:p>
        </p:txBody>
      </p:sp>
    </p:spTree>
    <p:extLst>
      <p:ext uri="{BB962C8B-B14F-4D97-AF65-F5344CB8AC3E}">
        <p14:creationId xmlns:p14="http://schemas.microsoft.com/office/powerpoint/2010/main" val="36889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345E7-300C-C7E4-EB8C-FC53AA5B6F9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337CB4-55AB-72EB-B2DC-E250DF58D52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1755B8-605F-9F36-48C6-DC6533560878}"/>
              </a:ext>
            </a:extLst>
          </p:cNvPr>
          <p:cNvSpPr>
            <a:spLocks noGrp="1"/>
          </p:cNvSpPr>
          <p:nvPr>
            <p:ph type="dt" sz="half" idx="10"/>
          </p:nvPr>
        </p:nvSpPr>
        <p:spPr/>
        <p:txBody>
          <a:bodyPr/>
          <a:lstStyle/>
          <a:p>
            <a:fld id="{56520447-8B3E-4144-AF7C-0F8920C32102}" type="datetimeFigureOut">
              <a:rPr lang="en-US" smtClean="0"/>
              <a:t>4/26/23</a:t>
            </a:fld>
            <a:endParaRPr lang="en-US"/>
          </a:p>
        </p:txBody>
      </p:sp>
      <p:sp>
        <p:nvSpPr>
          <p:cNvPr id="5" name="Footer Placeholder 4">
            <a:extLst>
              <a:ext uri="{FF2B5EF4-FFF2-40B4-BE49-F238E27FC236}">
                <a16:creationId xmlns:a16="http://schemas.microsoft.com/office/drawing/2014/main" id="{6C13A9DD-210F-2548-2B92-FFB54F83C7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2A9E3A-9F0D-AF45-0D0C-DA6FEBE5A921}"/>
              </a:ext>
            </a:extLst>
          </p:cNvPr>
          <p:cNvSpPr>
            <a:spLocks noGrp="1"/>
          </p:cNvSpPr>
          <p:nvPr>
            <p:ph type="sldNum" sz="quarter" idx="12"/>
          </p:nvPr>
        </p:nvSpPr>
        <p:spPr/>
        <p:txBody>
          <a:bodyPr/>
          <a:lstStyle/>
          <a:p>
            <a:fld id="{D7A535A5-CEE7-B54F-A1F3-109F3F2C1F4B}" type="slidenum">
              <a:rPr lang="en-US" smtClean="0"/>
              <a:t>‹#›</a:t>
            </a:fld>
            <a:endParaRPr lang="en-US"/>
          </a:p>
        </p:txBody>
      </p:sp>
    </p:spTree>
    <p:extLst>
      <p:ext uri="{BB962C8B-B14F-4D97-AF65-F5344CB8AC3E}">
        <p14:creationId xmlns:p14="http://schemas.microsoft.com/office/powerpoint/2010/main" val="89073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2BBDCF-EFD0-59DF-2EF8-8E930FB5D9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5F6F2E3-FEE1-86A8-85C6-1AFFDD864C1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FA1F6C-4344-3AB9-AB24-8A4A020BC707}"/>
              </a:ext>
            </a:extLst>
          </p:cNvPr>
          <p:cNvSpPr>
            <a:spLocks noGrp="1"/>
          </p:cNvSpPr>
          <p:nvPr>
            <p:ph type="dt" sz="half" idx="10"/>
          </p:nvPr>
        </p:nvSpPr>
        <p:spPr/>
        <p:txBody>
          <a:bodyPr/>
          <a:lstStyle/>
          <a:p>
            <a:fld id="{56520447-8B3E-4144-AF7C-0F8920C32102}" type="datetimeFigureOut">
              <a:rPr lang="en-US" smtClean="0"/>
              <a:t>4/26/23</a:t>
            </a:fld>
            <a:endParaRPr lang="en-US"/>
          </a:p>
        </p:txBody>
      </p:sp>
      <p:sp>
        <p:nvSpPr>
          <p:cNvPr id="5" name="Footer Placeholder 4">
            <a:extLst>
              <a:ext uri="{FF2B5EF4-FFF2-40B4-BE49-F238E27FC236}">
                <a16:creationId xmlns:a16="http://schemas.microsoft.com/office/drawing/2014/main" id="{47E126C2-06AC-251D-1CB5-3EE9A87E0F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8D1CF3-C5E6-5D93-BDA2-3CC5DC06DBB3}"/>
              </a:ext>
            </a:extLst>
          </p:cNvPr>
          <p:cNvSpPr>
            <a:spLocks noGrp="1"/>
          </p:cNvSpPr>
          <p:nvPr>
            <p:ph type="sldNum" sz="quarter" idx="12"/>
          </p:nvPr>
        </p:nvSpPr>
        <p:spPr/>
        <p:txBody>
          <a:bodyPr/>
          <a:lstStyle/>
          <a:p>
            <a:fld id="{D7A535A5-CEE7-B54F-A1F3-109F3F2C1F4B}" type="slidenum">
              <a:rPr lang="en-US" smtClean="0"/>
              <a:t>‹#›</a:t>
            </a:fld>
            <a:endParaRPr lang="en-US"/>
          </a:p>
        </p:txBody>
      </p:sp>
    </p:spTree>
    <p:extLst>
      <p:ext uri="{BB962C8B-B14F-4D97-AF65-F5344CB8AC3E}">
        <p14:creationId xmlns:p14="http://schemas.microsoft.com/office/powerpoint/2010/main" val="2135271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06215-173E-CC6B-8FFF-9EFDE2B84C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D494C4-DF48-99E9-FA11-36385043DF0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EF43D8-9F33-6E31-C630-3583990D9DF7}"/>
              </a:ext>
            </a:extLst>
          </p:cNvPr>
          <p:cNvSpPr>
            <a:spLocks noGrp="1"/>
          </p:cNvSpPr>
          <p:nvPr>
            <p:ph type="dt" sz="half" idx="10"/>
          </p:nvPr>
        </p:nvSpPr>
        <p:spPr/>
        <p:txBody>
          <a:bodyPr/>
          <a:lstStyle/>
          <a:p>
            <a:fld id="{56520447-8B3E-4144-AF7C-0F8920C32102}" type="datetimeFigureOut">
              <a:rPr lang="en-US" smtClean="0"/>
              <a:t>4/26/23</a:t>
            </a:fld>
            <a:endParaRPr lang="en-US"/>
          </a:p>
        </p:txBody>
      </p:sp>
      <p:sp>
        <p:nvSpPr>
          <p:cNvPr id="5" name="Footer Placeholder 4">
            <a:extLst>
              <a:ext uri="{FF2B5EF4-FFF2-40B4-BE49-F238E27FC236}">
                <a16:creationId xmlns:a16="http://schemas.microsoft.com/office/drawing/2014/main" id="{A34DBB57-A2B3-D459-D025-1B35B7F06F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BF4DC8-0AB2-B55E-100A-3A04C5C4002B}"/>
              </a:ext>
            </a:extLst>
          </p:cNvPr>
          <p:cNvSpPr>
            <a:spLocks noGrp="1"/>
          </p:cNvSpPr>
          <p:nvPr>
            <p:ph type="sldNum" sz="quarter" idx="12"/>
          </p:nvPr>
        </p:nvSpPr>
        <p:spPr/>
        <p:txBody>
          <a:bodyPr/>
          <a:lstStyle/>
          <a:p>
            <a:fld id="{D7A535A5-CEE7-B54F-A1F3-109F3F2C1F4B}" type="slidenum">
              <a:rPr lang="en-US" smtClean="0"/>
              <a:t>‹#›</a:t>
            </a:fld>
            <a:endParaRPr lang="en-US"/>
          </a:p>
        </p:txBody>
      </p:sp>
    </p:spTree>
    <p:extLst>
      <p:ext uri="{BB962C8B-B14F-4D97-AF65-F5344CB8AC3E}">
        <p14:creationId xmlns:p14="http://schemas.microsoft.com/office/powerpoint/2010/main" val="4088123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887B1-858B-48FE-175F-11367DCBBF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8B9E1F6-945A-57A7-E38D-226E6F3AB5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CA2E911-3A4D-CA2B-7B0E-1164E8C89796}"/>
              </a:ext>
            </a:extLst>
          </p:cNvPr>
          <p:cNvSpPr>
            <a:spLocks noGrp="1"/>
          </p:cNvSpPr>
          <p:nvPr>
            <p:ph type="dt" sz="half" idx="10"/>
          </p:nvPr>
        </p:nvSpPr>
        <p:spPr/>
        <p:txBody>
          <a:bodyPr/>
          <a:lstStyle/>
          <a:p>
            <a:fld id="{56520447-8B3E-4144-AF7C-0F8920C32102}" type="datetimeFigureOut">
              <a:rPr lang="en-US" smtClean="0"/>
              <a:t>4/26/23</a:t>
            </a:fld>
            <a:endParaRPr lang="en-US"/>
          </a:p>
        </p:txBody>
      </p:sp>
      <p:sp>
        <p:nvSpPr>
          <p:cNvPr id="5" name="Footer Placeholder 4">
            <a:extLst>
              <a:ext uri="{FF2B5EF4-FFF2-40B4-BE49-F238E27FC236}">
                <a16:creationId xmlns:a16="http://schemas.microsoft.com/office/drawing/2014/main" id="{4CCE87A2-2ABE-4BB9-5D8A-FC224354C4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27F05B-90A9-BA1C-B632-B2EB7CF1EE0F}"/>
              </a:ext>
            </a:extLst>
          </p:cNvPr>
          <p:cNvSpPr>
            <a:spLocks noGrp="1"/>
          </p:cNvSpPr>
          <p:nvPr>
            <p:ph type="sldNum" sz="quarter" idx="12"/>
          </p:nvPr>
        </p:nvSpPr>
        <p:spPr/>
        <p:txBody>
          <a:bodyPr/>
          <a:lstStyle/>
          <a:p>
            <a:fld id="{D7A535A5-CEE7-B54F-A1F3-109F3F2C1F4B}" type="slidenum">
              <a:rPr lang="en-US" smtClean="0"/>
              <a:t>‹#›</a:t>
            </a:fld>
            <a:endParaRPr lang="en-US"/>
          </a:p>
        </p:txBody>
      </p:sp>
    </p:spTree>
    <p:extLst>
      <p:ext uri="{BB962C8B-B14F-4D97-AF65-F5344CB8AC3E}">
        <p14:creationId xmlns:p14="http://schemas.microsoft.com/office/powerpoint/2010/main" val="925365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CDFB9-7094-6B53-385F-3484380657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E5C17C-DE0F-48A8-6CFC-E894344AE6F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59273BF-FBC9-75C6-43F1-0A2DEF0A2ED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D24F12-AF10-1C8F-5769-80FFC962AAB7}"/>
              </a:ext>
            </a:extLst>
          </p:cNvPr>
          <p:cNvSpPr>
            <a:spLocks noGrp="1"/>
          </p:cNvSpPr>
          <p:nvPr>
            <p:ph type="dt" sz="half" idx="10"/>
          </p:nvPr>
        </p:nvSpPr>
        <p:spPr/>
        <p:txBody>
          <a:bodyPr/>
          <a:lstStyle/>
          <a:p>
            <a:fld id="{56520447-8B3E-4144-AF7C-0F8920C32102}" type="datetimeFigureOut">
              <a:rPr lang="en-US" smtClean="0"/>
              <a:t>4/26/23</a:t>
            </a:fld>
            <a:endParaRPr lang="en-US"/>
          </a:p>
        </p:txBody>
      </p:sp>
      <p:sp>
        <p:nvSpPr>
          <p:cNvPr id="6" name="Footer Placeholder 5">
            <a:extLst>
              <a:ext uri="{FF2B5EF4-FFF2-40B4-BE49-F238E27FC236}">
                <a16:creationId xmlns:a16="http://schemas.microsoft.com/office/drawing/2014/main" id="{CAA63DA6-A9D3-DAAE-6874-9C843DAA83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44B2FE-1064-A29C-4683-94156B094735}"/>
              </a:ext>
            </a:extLst>
          </p:cNvPr>
          <p:cNvSpPr>
            <a:spLocks noGrp="1"/>
          </p:cNvSpPr>
          <p:nvPr>
            <p:ph type="sldNum" sz="quarter" idx="12"/>
          </p:nvPr>
        </p:nvSpPr>
        <p:spPr/>
        <p:txBody>
          <a:bodyPr/>
          <a:lstStyle/>
          <a:p>
            <a:fld id="{D7A535A5-CEE7-B54F-A1F3-109F3F2C1F4B}" type="slidenum">
              <a:rPr lang="en-US" smtClean="0"/>
              <a:t>‹#›</a:t>
            </a:fld>
            <a:endParaRPr lang="en-US"/>
          </a:p>
        </p:txBody>
      </p:sp>
    </p:spTree>
    <p:extLst>
      <p:ext uri="{BB962C8B-B14F-4D97-AF65-F5344CB8AC3E}">
        <p14:creationId xmlns:p14="http://schemas.microsoft.com/office/powerpoint/2010/main" val="3863838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317DA-2822-36DC-74B8-CEDB9CD8065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4DADF1E-EAA4-3DDE-B123-8B29811105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0A8F252-78BF-A2BF-71CB-FC25CBFF167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03CE024-3A98-41E1-407A-1C5F7BE203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9062A26-DF66-8C3C-10E0-EFBFA9D2416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447BDDF-3FB5-5BE6-2043-C3A7EEB14C30}"/>
              </a:ext>
            </a:extLst>
          </p:cNvPr>
          <p:cNvSpPr>
            <a:spLocks noGrp="1"/>
          </p:cNvSpPr>
          <p:nvPr>
            <p:ph type="dt" sz="half" idx="10"/>
          </p:nvPr>
        </p:nvSpPr>
        <p:spPr/>
        <p:txBody>
          <a:bodyPr/>
          <a:lstStyle/>
          <a:p>
            <a:fld id="{56520447-8B3E-4144-AF7C-0F8920C32102}" type="datetimeFigureOut">
              <a:rPr lang="en-US" smtClean="0"/>
              <a:t>4/26/23</a:t>
            </a:fld>
            <a:endParaRPr lang="en-US"/>
          </a:p>
        </p:txBody>
      </p:sp>
      <p:sp>
        <p:nvSpPr>
          <p:cNvPr id="8" name="Footer Placeholder 7">
            <a:extLst>
              <a:ext uri="{FF2B5EF4-FFF2-40B4-BE49-F238E27FC236}">
                <a16:creationId xmlns:a16="http://schemas.microsoft.com/office/drawing/2014/main" id="{83B3AA2D-6015-01B2-B426-088D889E550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81F78-A765-23F5-E370-4CA9A42DC467}"/>
              </a:ext>
            </a:extLst>
          </p:cNvPr>
          <p:cNvSpPr>
            <a:spLocks noGrp="1"/>
          </p:cNvSpPr>
          <p:nvPr>
            <p:ph type="sldNum" sz="quarter" idx="12"/>
          </p:nvPr>
        </p:nvSpPr>
        <p:spPr/>
        <p:txBody>
          <a:bodyPr/>
          <a:lstStyle/>
          <a:p>
            <a:fld id="{D7A535A5-CEE7-B54F-A1F3-109F3F2C1F4B}" type="slidenum">
              <a:rPr lang="en-US" smtClean="0"/>
              <a:t>‹#›</a:t>
            </a:fld>
            <a:endParaRPr lang="en-US"/>
          </a:p>
        </p:txBody>
      </p:sp>
    </p:spTree>
    <p:extLst>
      <p:ext uri="{BB962C8B-B14F-4D97-AF65-F5344CB8AC3E}">
        <p14:creationId xmlns:p14="http://schemas.microsoft.com/office/powerpoint/2010/main" val="596600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2BA8B-3C68-41F7-5E21-3EA6103FB3A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86F6E4E-953C-11A9-1747-327C997FFDDF}"/>
              </a:ext>
            </a:extLst>
          </p:cNvPr>
          <p:cNvSpPr>
            <a:spLocks noGrp="1"/>
          </p:cNvSpPr>
          <p:nvPr>
            <p:ph type="dt" sz="half" idx="10"/>
          </p:nvPr>
        </p:nvSpPr>
        <p:spPr/>
        <p:txBody>
          <a:bodyPr/>
          <a:lstStyle/>
          <a:p>
            <a:fld id="{56520447-8B3E-4144-AF7C-0F8920C32102}" type="datetimeFigureOut">
              <a:rPr lang="en-US" smtClean="0"/>
              <a:t>4/26/23</a:t>
            </a:fld>
            <a:endParaRPr lang="en-US"/>
          </a:p>
        </p:txBody>
      </p:sp>
      <p:sp>
        <p:nvSpPr>
          <p:cNvPr id="4" name="Footer Placeholder 3">
            <a:extLst>
              <a:ext uri="{FF2B5EF4-FFF2-40B4-BE49-F238E27FC236}">
                <a16:creationId xmlns:a16="http://schemas.microsoft.com/office/drawing/2014/main" id="{86587FCF-B225-1FA5-6F33-66BE17017F7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3C34A6-8696-CDDD-E962-D772B6FA2531}"/>
              </a:ext>
            </a:extLst>
          </p:cNvPr>
          <p:cNvSpPr>
            <a:spLocks noGrp="1"/>
          </p:cNvSpPr>
          <p:nvPr>
            <p:ph type="sldNum" sz="quarter" idx="12"/>
          </p:nvPr>
        </p:nvSpPr>
        <p:spPr/>
        <p:txBody>
          <a:bodyPr/>
          <a:lstStyle/>
          <a:p>
            <a:fld id="{D7A535A5-CEE7-B54F-A1F3-109F3F2C1F4B}" type="slidenum">
              <a:rPr lang="en-US" smtClean="0"/>
              <a:t>‹#›</a:t>
            </a:fld>
            <a:endParaRPr lang="en-US"/>
          </a:p>
        </p:txBody>
      </p:sp>
    </p:spTree>
    <p:extLst>
      <p:ext uri="{BB962C8B-B14F-4D97-AF65-F5344CB8AC3E}">
        <p14:creationId xmlns:p14="http://schemas.microsoft.com/office/powerpoint/2010/main" val="3368623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374897-BC3C-8886-7501-4E59916661AB}"/>
              </a:ext>
            </a:extLst>
          </p:cNvPr>
          <p:cNvSpPr>
            <a:spLocks noGrp="1"/>
          </p:cNvSpPr>
          <p:nvPr>
            <p:ph type="dt" sz="half" idx="10"/>
          </p:nvPr>
        </p:nvSpPr>
        <p:spPr/>
        <p:txBody>
          <a:bodyPr/>
          <a:lstStyle/>
          <a:p>
            <a:fld id="{56520447-8B3E-4144-AF7C-0F8920C32102}" type="datetimeFigureOut">
              <a:rPr lang="en-US" smtClean="0"/>
              <a:t>4/26/23</a:t>
            </a:fld>
            <a:endParaRPr lang="en-US"/>
          </a:p>
        </p:txBody>
      </p:sp>
      <p:sp>
        <p:nvSpPr>
          <p:cNvPr id="3" name="Footer Placeholder 2">
            <a:extLst>
              <a:ext uri="{FF2B5EF4-FFF2-40B4-BE49-F238E27FC236}">
                <a16:creationId xmlns:a16="http://schemas.microsoft.com/office/drawing/2014/main" id="{2856483A-D96B-DCB7-BA60-E657F8E244D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16BE9DA-78F2-9282-84BE-A4C5F3D0EEC7}"/>
              </a:ext>
            </a:extLst>
          </p:cNvPr>
          <p:cNvSpPr>
            <a:spLocks noGrp="1"/>
          </p:cNvSpPr>
          <p:nvPr>
            <p:ph type="sldNum" sz="quarter" idx="12"/>
          </p:nvPr>
        </p:nvSpPr>
        <p:spPr/>
        <p:txBody>
          <a:bodyPr/>
          <a:lstStyle/>
          <a:p>
            <a:fld id="{D7A535A5-CEE7-B54F-A1F3-109F3F2C1F4B}" type="slidenum">
              <a:rPr lang="en-US" smtClean="0"/>
              <a:t>‹#›</a:t>
            </a:fld>
            <a:endParaRPr lang="en-US"/>
          </a:p>
        </p:txBody>
      </p:sp>
    </p:spTree>
    <p:extLst>
      <p:ext uri="{BB962C8B-B14F-4D97-AF65-F5344CB8AC3E}">
        <p14:creationId xmlns:p14="http://schemas.microsoft.com/office/powerpoint/2010/main" val="3689554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3D5F8-BFA0-3713-AE85-4D66F3CF41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C42FEDE-EA76-B2C6-C993-30E431B6B6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EC48A2-302A-BE85-9921-CB2DBACF6C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A6639C-9309-D68E-526D-64C7E6E5DF3C}"/>
              </a:ext>
            </a:extLst>
          </p:cNvPr>
          <p:cNvSpPr>
            <a:spLocks noGrp="1"/>
          </p:cNvSpPr>
          <p:nvPr>
            <p:ph type="dt" sz="half" idx="10"/>
          </p:nvPr>
        </p:nvSpPr>
        <p:spPr/>
        <p:txBody>
          <a:bodyPr/>
          <a:lstStyle/>
          <a:p>
            <a:fld id="{56520447-8B3E-4144-AF7C-0F8920C32102}" type="datetimeFigureOut">
              <a:rPr lang="en-US" smtClean="0"/>
              <a:t>4/26/23</a:t>
            </a:fld>
            <a:endParaRPr lang="en-US"/>
          </a:p>
        </p:txBody>
      </p:sp>
      <p:sp>
        <p:nvSpPr>
          <p:cNvPr id="6" name="Footer Placeholder 5">
            <a:extLst>
              <a:ext uri="{FF2B5EF4-FFF2-40B4-BE49-F238E27FC236}">
                <a16:creationId xmlns:a16="http://schemas.microsoft.com/office/drawing/2014/main" id="{378F8872-B5F5-2886-148C-BB4E829316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E6F3F6-307A-4359-9142-365CB5291622}"/>
              </a:ext>
            </a:extLst>
          </p:cNvPr>
          <p:cNvSpPr>
            <a:spLocks noGrp="1"/>
          </p:cNvSpPr>
          <p:nvPr>
            <p:ph type="sldNum" sz="quarter" idx="12"/>
          </p:nvPr>
        </p:nvSpPr>
        <p:spPr/>
        <p:txBody>
          <a:bodyPr/>
          <a:lstStyle/>
          <a:p>
            <a:fld id="{D7A535A5-CEE7-B54F-A1F3-109F3F2C1F4B}" type="slidenum">
              <a:rPr lang="en-US" smtClean="0"/>
              <a:t>‹#›</a:t>
            </a:fld>
            <a:endParaRPr lang="en-US"/>
          </a:p>
        </p:txBody>
      </p:sp>
    </p:spTree>
    <p:extLst>
      <p:ext uri="{BB962C8B-B14F-4D97-AF65-F5344CB8AC3E}">
        <p14:creationId xmlns:p14="http://schemas.microsoft.com/office/powerpoint/2010/main" val="3181199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FD8A8-4283-1D8B-8314-273E5E84C9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B3C05F8-A0CC-8B3E-6F9F-CB4AAA6C1B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D8FEF45-72B8-0E38-2433-1C5FD22EEF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90FD0B-F91F-26CE-0DEF-C0F89F0927F7}"/>
              </a:ext>
            </a:extLst>
          </p:cNvPr>
          <p:cNvSpPr>
            <a:spLocks noGrp="1"/>
          </p:cNvSpPr>
          <p:nvPr>
            <p:ph type="dt" sz="half" idx="10"/>
          </p:nvPr>
        </p:nvSpPr>
        <p:spPr/>
        <p:txBody>
          <a:bodyPr/>
          <a:lstStyle/>
          <a:p>
            <a:fld id="{56520447-8B3E-4144-AF7C-0F8920C32102}" type="datetimeFigureOut">
              <a:rPr lang="en-US" smtClean="0"/>
              <a:t>4/26/23</a:t>
            </a:fld>
            <a:endParaRPr lang="en-US"/>
          </a:p>
        </p:txBody>
      </p:sp>
      <p:sp>
        <p:nvSpPr>
          <p:cNvPr id="6" name="Footer Placeholder 5">
            <a:extLst>
              <a:ext uri="{FF2B5EF4-FFF2-40B4-BE49-F238E27FC236}">
                <a16:creationId xmlns:a16="http://schemas.microsoft.com/office/drawing/2014/main" id="{DC775955-DB76-4832-3617-8B00399B42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65F22B-B666-724A-D5D8-945A2FD53AA1}"/>
              </a:ext>
            </a:extLst>
          </p:cNvPr>
          <p:cNvSpPr>
            <a:spLocks noGrp="1"/>
          </p:cNvSpPr>
          <p:nvPr>
            <p:ph type="sldNum" sz="quarter" idx="12"/>
          </p:nvPr>
        </p:nvSpPr>
        <p:spPr/>
        <p:txBody>
          <a:bodyPr/>
          <a:lstStyle/>
          <a:p>
            <a:fld id="{D7A535A5-CEE7-B54F-A1F3-109F3F2C1F4B}" type="slidenum">
              <a:rPr lang="en-US" smtClean="0"/>
              <a:t>‹#›</a:t>
            </a:fld>
            <a:endParaRPr lang="en-US"/>
          </a:p>
        </p:txBody>
      </p:sp>
    </p:spTree>
    <p:extLst>
      <p:ext uri="{BB962C8B-B14F-4D97-AF65-F5344CB8AC3E}">
        <p14:creationId xmlns:p14="http://schemas.microsoft.com/office/powerpoint/2010/main" val="759937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CE4D6A-82FC-1180-190F-9D3001D8E5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07CE08-9AF9-C623-D2D0-BF87B1D8F6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0F95D6-5E31-0DEF-BE82-458499B5F6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520447-8B3E-4144-AF7C-0F8920C32102}" type="datetimeFigureOut">
              <a:rPr lang="en-US" smtClean="0"/>
              <a:t>4/26/23</a:t>
            </a:fld>
            <a:endParaRPr lang="en-US"/>
          </a:p>
        </p:txBody>
      </p:sp>
      <p:sp>
        <p:nvSpPr>
          <p:cNvPr id="5" name="Footer Placeholder 4">
            <a:extLst>
              <a:ext uri="{FF2B5EF4-FFF2-40B4-BE49-F238E27FC236}">
                <a16:creationId xmlns:a16="http://schemas.microsoft.com/office/drawing/2014/main" id="{FBD4430C-4BBF-E3B8-8B8B-BAE319C582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B352E92-25A9-C8B9-55DE-6149A56508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A535A5-CEE7-B54F-A1F3-109F3F2C1F4B}" type="slidenum">
              <a:rPr lang="en-US" smtClean="0"/>
              <a:t>‹#›</a:t>
            </a:fld>
            <a:endParaRPr lang="en-US"/>
          </a:p>
        </p:txBody>
      </p:sp>
    </p:spTree>
    <p:extLst>
      <p:ext uri="{BB962C8B-B14F-4D97-AF65-F5344CB8AC3E}">
        <p14:creationId xmlns:p14="http://schemas.microsoft.com/office/powerpoint/2010/main" val="4160512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FF2C7-8C8B-66E0-07C2-707E7BD0277A}"/>
              </a:ext>
            </a:extLst>
          </p:cNvPr>
          <p:cNvSpPr>
            <a:spLocks noGrp="1"/>
          </p:cNvSpPr>
          <p:nvPr>
            <p:ph type="ctrTitle"/>
          </p:nvPr>
        </p:nvSpPr>
        <p:spPr/>
        <p:txBody>
          <a:bodyPr>
            <a:normAutofit/>
          </a:bodyPr>
          <a:lstStyle/>
          <a:p>
            <a:pPr algn="l"/>
            <a:r>
              <a:rPr lang="en-US" sz="2800" dirty="0">
                <a:effectLst/>
                <a:latin typeface="Times New Roman" panose="02020603050405020304" pitchFamily="18" charset="0"/>
                <a:ea typeface="Times New Roman" panose="02020603050405020304" pitchFamily="18" charset="0"/>
              </a:rPr>
              <a:t>JVET-AD0238 </a:t>
            </a:r>
            <a:br>
              <a:rPr lang="en-US" sz="2800" dirty="0">
                <a:effectLst/>
                <a:latin typeface="Times New Roman" panose="02020603050405020304" pitchFamily="18" charset="0"/>
                <a:ea typeface="Times New Roman" panose="02020603050405020304" pitchFamily="18" charset="0"/>
              </a:rPr>
            </a:br>
            <a:r>
              <a:rPr lang="en-US" sz="2800" dirty="0">
                <a:effectLst/>
                <a:latin typeface="Times New Roman" panose="02020603050405020304" pitchFamily="18" charset="0"/>
                <a:ea typeface="Times New Roman" panose="02020603050405020304" pitchFamily="18" charset="0"/>
              </a:rPr>
              <a:t>On Film Grain Synthesis Subjective Evaluation and Further Work</a:t>
            </a:r>
            <a:br>
              <a:rPr lang="en-US" sz="2800" dirty="0">
                <a:effectLst/>
                <a:latin typeface="Times New Roman" panose="02020603050405020304" pitchFamily="18" charset="0"/>
                <a:ea typeface="Times New Roman" panose="02020603050405020304" pitchFamily="18" charset="0"/>
              </a:rPr>
            </a:br>
            <a:endParaRPr lang="en-US" sz="8000" dirty="0"/>
          </a:p>
        </p:txBody>
      </p:sp>
      <p:sp>
        <p:nvSpPr>
          <p:cNvPr id="3" name="Subtitle 2">
            <a:extLst>
              <a:ext uri="{FF2B5EF4-FFF2-40B4-BE49-F238E27FC236}">
                <a16:creationId xmlns:a16="http://schemas.microsoft.com/office/drawing/2014/main" id="{F03F3155-BAA1-50C6-F838-BFE01ACE05BE}"/>
              </a:ext>
            </a:extLst>
          </p:cNvPr>
          <p:cNvSpPr>
            <a:spLocks noGrp="1"/>
          </p:cNvSpPr>
          <p:nvPr>
            <p:ph type="subTitle" idx="1"/>
          </p:nvPr>
        </p:nvSpPr>
        <p:spPr>
          <a:xfrm>
            <a:off x="1524000" y="4725160"/>
            <a:ext cx="9144000" cy="1655762"/>
          </a:xfrm>
        </p:spPr>
        <p:txBody>
          <a:bodyPr>
            <a:normAutofit lnSpcReduction="10000"/>
          </a:bodyPr>
          <a:lstStyle/>
          <a:p>
            <a:pPr marL="0" marR="0"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err="1">
                <a:effectLst/>
                <a:latin typeface="Times New Roman" panose="02020603050405020304" pitchFamily="18" charset="0"/>
                <a:ea typeface="Times New Roman" panose="02020603050405020304" pitchFamily="18" charset="0"/>
              </a:rPr>
              <a:t>Xuewei</a:t>
            </a:r>
            <a:r>
              <a:rPr lang="en-US" sz="1800" dirty="0">
                <a:effectLst/>
                <a:latin typeface="Times New Roman" panose="02020603050405020304" pitchFamily="18" charset="0"/>
                <a:ea typeface="Times New Roman" panose="02020603050405020304" pitchFamily="18" charset="0"/>
              </a:rPr>
              <a:t> Meng (Disney Streaming</a:t>
            </a:r>
            <a:r>
              <a:rPr lang="en-US" sz="1400" dirty="0">
                <a:effectLst/>
              </a:rPr>
              <a:t>)</a:t>
            </a:r>
            <a:endParaRPr lang="en-US" sz="1800" dirty="0">
              <a:effectLst/>
              <a:latin typeface="Times New Roman" panose="02020603050405020304" pitchFamily="18" charset="0"/>
              <a:ea typeface="Times New Roman" panose="02020603050405020304" pitchFamily="18" charset="0"/>
            </a:endParaRPr>
          </a:p>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err="1">
                <a:effectLst/>
                <a:latin typeface="Times New Roman" panose="02020603050405020304" pitchFamily="18" charset="0"/>
                <a:ea typeface="Times New Roman" panose="02020603050405020304" pitchFamily="18" charset="0"/>
              </a:rPr>
              <a:t>Wenhao</a:t>
            </a:r>
            <a:r>
              <a:rPr lang="en-US" sz="1800" dirty="0">
                <a:effectLst/>
                <a:latin typeface="Times New Roman" panose="02020603050405020304" pitchFamily="18" charset="0"/>
                <a:ea typeface="Times New Roman" panose="02020603050405020304" pitchFamily="18" charset="0"/>
              </a:rPr>
              <a:t> Zhang (Disney Streaming</a:t>
            </a:r>
            <a:r>
              <a:rPr lang="en-US" sz="1400" dirty="0">
                <a:effectLst/>
              </a:rPr>
              <a:t>)</a:t>
            </a:r>
            <a:endParaRPr lang="en-US" sz="1800" dirty="0">
              <a:effectLst/>
              <a:latin typeface="Times New Roman" panose="02020603050405020304" pitchFamily="18" charset="0"/>
              <a:ea typeface="Times New Roman" panose="02020603050405020304" pitchFamily="18" charset="0"/>
            </a:endParaRPr>
          </a:p>
          <a:p>
            <a:pPr marL="0" marR="0"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latin typeface="Times New Roman" panose="02020603050405020304" pitchFamily="18" charset="0"/>
                <a:ea typeface="Times New Roman" panose="02020603050405020304" pitchFamily="18" charset="0"/>
              </a:rPr>
              <a:t>Andrey </a:t>
            </a:r>
            <a:r>
              <a:rPr lang="en-US" sz="1800" dirty="0" err="1">
                <a:effectLst/>
                <a:latin typeface="Times New Roman" panose="02020603050405020304" pitchFamily="18" charset="0"/>
                <a:ea typeface="Times New Roman" panose="02020603050405020304" pitchFamily="18" charset="0"/>
              </a:rPr>
              <a:t>Norkin</a:t>
            </a:r>
            <a:r>
              <a:rPr lang="en-US" sz="1800" dirty="0">
                <a:effectLst/>
                <a:latin typeface="Times New Roman" panose="02020603050405020304" pitchFamily="18" charset="0"/>
                <a:ea typeface="Times New Roman" panose="02020603050405020304" pitchFamily="18" charset="0"/>
              </a:rPr>
              <a:t> (Netflix)</a:t>
            </a:r>
          </a:p>
          <a:p>
            <a:pPr marL="0" marR="0"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latin typeface="Times New Roman" panose="02020603050405020304" pitchFamily="18" charset="0"/>
                <a:ea typeface="Times New Roman" panose="02020603050405020304" pitchFamily="18" charset="0"/>
              </a:rPr>
              <a:t>Joel Sole (Netflix)</a:t>
            </a:r>
          </a:p>
          <a:p>
            <a:pPr marL="0" marR="0"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latin typeface="Times New Roman" panose="02020603050405020304" pitchFamily="18" charset="0"/>
                <a:ea typeface="Times New Roman" panose="02020603050405020304" pitchFamily="18" charset="0"/>
              </a:rPr>
              <a:t>Alberto Duenas (Warner Bros. Discovery)</a:t>
            </a:r>
          </a:p>
          <a:p>
            <a:endParaRPr lang="en-US" dirty="0"/>
          </a:p>
        </p:txBody>
      </p:sp>
    </p:spTree>
    <p:extLst>
      <p:ext uri="{BB962C8B-B14F-4D97-AF65-F5344CB8AC3E}">
        <p14:creationId xmlns:p14="http://schemas.microsoft.com/office/powerpoint/2010/main" val="4088641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25F59-DC52-09AD-1F7F-E152C3CC8424}"/>
              </a:ext>
            </a:extLst>
          </p:cNvPr>
          <p:cNvSpPr>
            <a:spLocks noGrp="1"/>
          </p:cNvSpPr>
          <p:nvPr>
            <p:ph type="title"/>
          </p:nvPr>
        </p:nvSpPr>
        <p:spPr>
          <a:xfrm>
            <a:off x="838200" y="365125"/>
            <a:ext cx="10515600" cy="708301"/>
          </a:xfrm>
        </p:spPr>
        <p:txBody>
          <a:bodyPr/>
          <a:lstStyle/>
          <a:p>
            <a:r>
              <a:rPr lang="en-US" dirty="0"/>
              <a:t>Introduction</a:t>
            </a:r>
          </a:p>
        </p:txBody>
      </p:sp>
      <p:sp>
        <p:nvSpPr>
          <p:cNvPr id="4" name="Content Placeholder 2">
            <a:extLst>
              <a:ext uri="{FF2B5EF4-FFF2-40B4-BE49-F238E27FC236}">
                <a16:creationId xmlns:a16="http://schemas.microsoft.com/office/drawing/2014/main" id="{4AA9C4AC-2A15-3BF6-03EB-46EC50551025}"/>
              </a:ext>
            </a:extLst>
          </p:cNvPr>
          <p:cNvSpPr txBox="1">
            <a:spLocks/>
          </p:cNvSpPr>
          <p:nvPr/>
        </p:nvSpPr>
        <p:spPr>
          <a:xfrm>
            <a:off x="930966" y="1253331"/>
            <a:ext cx="10515600"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Film Grain is a type of noise and as such is hard to compress content due to lack of spatial and temporal correlation</a:t>
            </a:r>
          </a:p>
          <a:p>
            <a:r>
              <a:rPr lang="en-US" dirty="0"/>
              <a:t>Film Grain Synthesis has been an interesting topic since AVC added its support </a:t>
            </a:r>
          </a:p>
          <a:p>
            <a:r>
              <a:rPr lang="en-US" dirty="0"/>
              <a:t>Film Grain Synthesis importance is currently higher:</a:t>
            </a:r>
          </a:p>
          <a:p>
            <a:pPr lvl="1"/>
            <a:r>
              <a:rPr lang="en-US" dirty="0"/>
              <a:t>Recent compression formats like VVC can remove redundancy more effectively than AVC, but noise and Film Grain are still as challenging to deal with as it was for AVC needing proportionally greater bit rates</a:t>
            </a:r>
          </a:p>
          <a:p>
            <a:pPr lvl="2"/>
            <a:r>
              <a:rPr lang="en-US" dirty="0"/>
              <a:t>Leading to limited compression efficiency gains compared to AVC</a:t>
            </a:r>
          </a:p>
          <a:p>
            <a:pPr lvl="1"/>
            <a:r>
              <a:rPr lang="en-US" dirty="0"/>
              <a:t>The production of content is now mostly done digitally, and the Film Grain is added during the post-production process or synthetically at the camera for artistic purposes</a:t>
            </a:r>
          </a:p>
          <a:p>
            <a:pPr lvl="1"/>
            <a:r>
              <a:rPr lang="en-US" dirty="0"/>
              <a:t>The adaptive bit rate streaming use case is needing to support much lower bit rates and the Film Grain “preservation” is harder to achieve at low bit rates</a:t>
            </a:r>
          </a:p>
          <a:p>
            <a:pPr lvl="2"/>
            <a:r>
              <a:rPr lang="en-US" dirty="0"/>
              <a:t>Leading to high artifacts or its removal</a:t>
            </a:r>
          </a:p>
        </p:txBody>
      </p:sp>
    </p:spTree>
    <p:extLst>
      <p:ext uri="{BB962C8B-B14F-4D97-AF65-F5344CB8AC3E}">
        <p14:creationId xmlns:p14="http://schemas.microsoft.com/office/powerpoint/2010/main" val="2514671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2473D-DFA9-D25B-845B-4309AA2F567D}"/>
              </a:ext>
            </a:extLst>
          </p:cNvPr>
          <p:cNvSpPr>
            <a:spLocks noGrp="1"/>
          </p:cNvSpPr>
          <p:nvPr>
            <p:ph type="title"/>
          </p:nvPr>
        </p:nvSpPr>
        <p:spPr/>
        <p:txBody>
          <a:bodyPr/>
          <a:lstStyle/>
          <a:p>
            <a:r>
              <a:rPr lang="en-US" dirty="0"/>
              <a:t>Two use cases for the technology</a:t>
            </a:r>
          </a:p>
        </p:txBody>
      </p:sp>
      <p:sp>
        <p:nvSpPr>
          <p:cNvPr id="3" name="Content Placeholder 2">
            <a:extLst>
              <a:ext uri="{FF2B5EF4-FFF2-40B4-BE49-F238E27FC236}">
                <a16:creationId xmlns:a16="http://schemas.microsoft.com/office/drawing/2014/main" id="{3B56AA2A-597C-A749-49A8-AEC07D2793A0}"/>
              </a:ext>
            </a:extLst>
          </p:cNvPr>
          <p:cNvSpPr>
            <a:spLocks noGrp="1"/>
          </p:cNvSpPr>
          <p:nvPr>
            <p:ph idx="1"/>
          </p:nvPr>
        </p:nvSpPr>
        <p:spPr/>
        <p:txBody>
          <a:bodyPr/>
          <a:lstStyle/>
          <a:p>
            <a:r>
              <a:rPr lang="en-US" dirty="0"/>
              <a:t>Artifact masking</a:t>
            </a:r>
          </a:p>
          <a:p>
            <a:pPr lvl="1"/>
            <a:r>
              <a:rPr lang="en-US" dirty="0"/>
              <a:t>The goal is to help to minimize the compression artifacts introduce but the compression system</a:t>
            </a:r>
          </a:p>
          <a:p>
            <a:pPr lvl="1"/>
            <a:endParaRPr lang="en-US" dirty="0"/>
          </a:p>
          <a:p>
            <a:r>
              <a:rPr lang="en-US" dirty="0"/>
              <a:t>Artistic Intent</a:t>
            </a:r>
          </a:p>
          <a:p>
            <a:pPr lvl="1"/>
            <a:r>
              <a:rPr lang="en-US" dirty="0"/>
              <a:t>The goal is to preserve the subjective </a:t>
            </a:r>
            <a:r>
              <a:rPr lang="en-US" b="0" i="0" dirty="0">
                <a:solidFill>
                  <a:srgbClr val="202124"/>
                </a:solidFill>
                <a:effectLst/>
                <a:latin typeface="Google Sans"/>
              </a:rPr>
              <a:t>characteristics</a:t>
            </a:r>
            <a:r>
              <a:rPr lang="en-US" dirty="0"/>
              <a:t> of the Film Grain Noise as designed for the title by the artists</a:t>
            </a:r>
          </a:p>
          <a:p>
            <a:pPr lvl="2"/>
            <a:r>
              <a:rPr lang="en-US" dirty="0"/>
              <a:t>this is an artistic tool that has extensively been used in the past and still popular on the current creative process</a:t>
            </a:r>
          </a:p>
          <a:p>
            <a:pPr lvl="2"/>
            <a:r>
              <a:rPr lang="en-US"/>
              <a:t>preserving the look and feel of film grain</a:t>
            </a:r>
            <a:endParaRPr lang="en-US" dirty="0"/>
          </a:p>
          <a:p>
            <a:pPr lvl="2"/>
            <a:endParaRPr lang="en-US" dirty="0"/>
          </a:p>
          <a:p>
            <a:pPr lvl="2"/>
            <a:endParaRPr lang="en-US" dirty="0"/>
          </a:p>
          <a:p>
            <a:pPr lvl="1"/>
            <a:endParaRPr lang="en-US" dirty="0"/>
          </a:p>
        </p:txBody>
      </p:sp>
    </p:spTree>
    <p:extLst>
      <p:ext uri="{BB962C8B-B14F-4D97-AF65-F5344CB8AC3E}">
        <p14:creationId xmlns:p14="http://schemas.microsoft.com/office/powerpoint/2010/main" val="1017196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631E8-FC1E-AAFE-095F-FD1FE74902E7}"/>
              </a:ext>
            </a:extLst>
          </p:cNvPr>
          <p:cNvSpPr>
            <a:spLocks noGrp="1"/>
          </p:cNvSpPr>
          <p:nvPr>
            <p:ph type="title"/>
          </p:nvPr>
        </p:nvSpPr>
        <p:spPr>
          <a:xfrm>
            <a:off x="838200" y="365126"/>
            <a:ext cx="10515600" cy="738118"/>
          </a:xfrm>
        </p:spPr>
        <p:txBody>
          <a:bodyPr/>
          <a:lstStyle/>
          <a:p>
            <a:r>
              <a:rPr lang="en-US" dirty="0"/>
              <a:t>Potential Opportunity</a:t>
            </a:r>
          </a:p>
        </p:txBody>
      </p:sp>
      <p:sp>
        <p:nvSpPr>
          <p:cNvPr id="3" name="Content Placeholder 2">
            <a:extLst>
              <a:ext uri="{FF2B5EF4-FFF2-40B4-BE49-F238E27FC236}">
                <a16:creationId xmlns:a16="http://schemas.microsoft.com/office/drawing/2014/main" id="{CC2CE69A-5C6D-352D-E8E4-8F35324EFBE1}"/>
              </a:ext>
            </a:extLst>
          </p:cNvPr>
          <p:cNvSpPr>
            <a:spLocks noGrp="1"/>
          </p:cNvSpPr>
          <p:nvPr>
            <p:ph idx="1"/>
          </p:nvPr>
        </p:nvSpPr>
        <p:spPr/>
        <p:txBody>
          <a:bodyPr/>
          <a:lstStyle/>
          <a:p>
            <a:r>
              <a:rPr lang="en-US" dirty="0"/>
              <a:t>All these items combined present the opportunity to use Film Grain Synthesis for the Artistic Intent use case</a:t>
            </a:r>
          </a:p>
          <a:p>
            <a:pPr lvl="1"/>
            <a:r>
              <a:rPr lang="en-US" dirty="0"/>
              <a:t>Increase the value of HEVC and VVC based systems</a:t>
            </a:r>
          </a:p>
          <a:p>
            <a:pPr lvl="2"/>
            <a:r>
              <a:rPr lang="en-US" dirty="0"/>
              <a:t>as they could achieve the expected bit rate reduction when processing content that contain Film-Grain </a:t>
            </a:r>
          </a:p>
          <a:p>
            <a:pPr lvl="1"/>
            <a:r>
              <a:rPr lang="en-US" dirty="0"/>
              <a:t>Allow for greater quality and resolutions being delivered when using limiting bandwidth systems like internet streaming </a:t>
            </a:r>
          </a:p>
          <a:p>
            <a:pPr lvl="2"/>
            <a:r>
              <a:rPr lang="en-US" dirty="0"/>
              <a:t>as the available bit rate is not spend to transmit the Film Grain Noise</a:t>
            </a:r>
          </a:p>
          <a:p>
            <a:pPr lvl="1"/>
            <a:r>
              <a:rPr lang="en-US" dirty="0"/>
              <a:t>Perform synthesis closer to the viewers, allowing additional flexibility </a:t>
            </a:r>
          </a:p>
          <a:p>
            <a:endParaRPr lang="en-US" dirty="0"/>
          </a:p>
        </p:txBody>
      </p:sp>
    </p:spTree>
    <p:extLst>
      <p:ext uri="{BB962C8B-B14F-4D97-AF65-F5344CB8AC3E}">
        <p14:creationId xmlns:p14="http://schemas.microsoft.com/office/powerpoint/2010/main" val="1289713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419AE-89CB-6BC6-75DE-4EFEE1560B4D}"/>
              </a:ext>
            </a:extLst>
          </p:cNvPr>
          <p:cNvSpPr>
            <a:spLocks noGrp="1"/>
          </p:cNvSpPr>
          <p:nvPr>
            <p:ph type="title"/>
          </p:nvPr>
        </p:nvSpPr>
        <p:spPr>
          <a:xfrm>
            <a:off x="838200" y="365126"/>
            <a:ext cx="10515600" cy="817632"/>
          </a:xfrm>
        </p:spPr>
        <p:txBody>
          <a:bodyPr/>
          <a:lstStyle/>
          <a:p>
            <a:r>
              <a:rPr lang="en-US" dirty="0"/>
              <a:t>Understanding from current testing results</a:t>
            </a:r>
          </a:p>
        </p:txBody>
      </p:sp>
      <p:sp>
        <p:nvSpPr>
          <p:cNvPr id="3" name="Content Placeholder 2">
            <a:extLst>
              <a:ext uri="{FF2B5EF4-FFF2-40B4-BE49-F238E27FC236}">
                <a16:creationId xmlns:a16="http://schemas.microsoft.com/office/drawing/2014/main" id="{A3AD2383-AC98-F3B6-1F62-5E84FF1FF3CA}"/>
              </a:ext>
            </a:extLst>
          </p:cNvPr>
          <p:cNvSpPr>
            <a:spLocks noGrp="1"/>
          </p:cNvSpPr>
          <p:nvPr>
            <p:ph idx="1"/>
          </p:nvPr>
        </p:nvSpPr>
        <p:spPr>
          <a:xfrm>
            <a:off x="838200" y="1520687"/>
            <a:ext cx="10515600" cy="4656276"/>
          </a:xfrm>
        </p:spPr>
        <p:txBody>
          <a:bodyPr/>
          <a:lstStyle/>
          <a:p>
            <a:r>
              <a:rPr lang="en-US" dirty="0"/>
              <a:t>It is the understanding of the the authors of this contributions that: </a:t>
            </a:r>
          </a:p>
          <a:p>
            <a:pPr lvl="1"/>
            <a:r>
              <a:rPr lang="en-US" dirty="0"/>
              <a:t>The current testing and software tools are providing some evidence that FGS can be used for artifact reduction and can deliver satisfactory results for that use case</a:t>
            </a:r>
          </a:p>
          <a:p>
            <a:endParaRPr lang="en-US" dirty="0"/>
          </a:p>
          <a:p>
            <a:pPr lvl="1"/>
            <a:r>
              <a:rPr lang="en-US" dirty="0"/>
              <a:t>The current testing and software tools are offering limited evidence of the value of FGS to support the artistic intend use case</a:t>
            </a:r>
          </a:p>
          <a:p>
            <a:pPr lvl="2"/>
            <a:r>
              <a:rPr lang="en-US" dirty="0"/>
              <a:t>Without strong evidence the availability of devices that use this technology could be limited</a:t>
            </a:r>
          </a:p>
          <a:p>
            <a:pPr lvl="3"/>
            <a:r>
              <a:rPr lang="en-US" dirty="0"/>
              <a:t>Greatly influencing the usage of this technique</a:t>
            </a:r>
          </a:p>
          <a:p>
            <a:pPr lvl="2"/>
            <a:r>
              <a:rPr lang="en-US" dirty="0"/>
              <a:t>Without strong evidence alternatives may appear leading to a greater fragmentation</a:t>
            </a:r>
          </a:p>
        </p:txBody>
      </p:sp>
    </p:spTree>
    <p:extLst>
      <p:ext uri="{BB962C8B-B14F-4D97-AF65-F5344CB8AC3E}">
        <p14:creationId xmlns:p14="http://schemas.microsoft.com/office/powerpoint/2010/main" val="25869177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1A450-CB80-C59B-7FD7-701EF0E2E5E0}"/>
              </a:ext>
            </a:extLst>
          </p:cNvPr>
          <p:cNvSpPr>
            <a:spLocks noGrp="1"/>
          </p:cNvSpPr>
          <p:nvPr>
            <p:ph type="title"/>
          </p:nvPr>
        </p:nvSpPr>
        <p:spPr>
          <a:xfrm>
            <a:off x="838200" y="365125"/>
            <a:ext cx="10515600" cy="1026353"/>
          </a:xfrm>
        </p:spPr>
        <p:txBody>
          <a:bodyPr/>
          <a:lstStyle/>
          <a:p>
            <a:r>
              <a:rPr lang="en-US" dirty="0"/>
              <a:t>Recommendations</a:t>
            </a:r>
          </a:p>
        </p:txBody>
      </p:sp>
      <p:sp>
        <p:nvSpPr>
          <p:cNvPr id="3" name="Content Placeholder 2">
            <a:extLst>
              <a:ext uri="{FF2B5EF4-FFF2-40B4-BE49-F238E27FC236}">
                <a16:creationId xmlns:a16="http://schemas.microsoft.com/office/drawing/2014/main" id="{BD38D7F6-6445-EA4C-F415-52A9BF4202A6}"/>
              </a:ext>
            </a:extLst>
          </p:cNvPr>
          <p:cNvSpPr>
            <a:spLocks noGrp="1"/>
          </p:cNvSpPr>
          <p:nvPr>
            <p:ph idx="1"/>
          </p:nvPr>
        </p:nvSpPr>
        <p:spPr/>
        <p:txBody>
          <a:bodyPr>
            <a:normAutofit/>
          </a:bodyPr>
          <a:lstStyle/>
          <a:p>
            <a:r>
              <a:rPr lang="en-US" dirty="0">
                <a:effectLst/>
                <a:latin typeface="Times New Roman" panose="02020603050405020304" pitchFamily="18" charset="0"/>
                <a:ea typeface="Times New Roman" panose="02020603050405020304" pitchFamily="18" charset="0"/>
              </a:rPr>
              <a:t>This contribution would like to encourage the group to prioritize the use case that tries to preserve the artistic intent at typical streaming bit-rates</a:t>
            </a:r>
          </a:p>
          <a:p>
            <a:pPr lvl="1"/>
            <a:r>
              <a:rPr lang="en-US" dirty="0">
                <a:effectLst/>
                <a:latin typeface="Times New Roman" panose="02020603050405020304" pitchFamily="18" charset="0"/>
                <a:ea typeface="Times New Roman" panose="02020603050405020304" pitchFamily="18" charset="0"/>
              </a:rPr>
              <a:t>this is considered of great potential</a:t>
            </a:r>
          </a:p>
          <a:p>
            <a:pPr lvl="1"/>
            <a:r>
              <a:rPr lang="en-US" dirty="0">
                <a:effectLst/>
                <a:latin typeface="Times New Roman" panose="02020603050405020304" pitchFamily="18" charset="0"/>
                <a:ea typeface="Times New Roman" panose="02020603050405020304" pitchFamily="18" charset="0"/>
              </a:rPr>
              <a:t>and it is also a harder goal to achieve</a:t>
            </a:r>
          </a:p>
          <a:p>
            <a:r>
              <a:rPr lang="en-US" dirty="0">
                <a:effectLst/>
                <a:latin typeface="Times New Roman" panose="02020603050405020304" pitchFamily="18" charset="0"/>
                <a:ea typeface="Times New Roman" panose="02020603050405020304" pitchFamily="18" charset="0"/>
              </a:rPr>
              <a:t>This contribution would like to encourage </a:t>
            </a:r>
            <a:r>
              <a:rPr lang="en-US" dirty="0">
                <a:latin typeface="Times New Roman" panose="02020603050405020304" pitchFamily="18" charset="0"/>
                <a:ea typeface="Times New Roman" panose="02020603050405020304" pitchFamily="18" charset="0"/>
              </a:rPr>
              <a:t>JVET </a:t>
            </a:r>
            <a:r>
              <a:rPr lang="en-US" dirty="0">
                <a:effectLst/>
                <a:latin typeface="Times New Roman" panose="02020603050405020304" pitchFamily="18" charset="0"/>
                <a:ea typeface="Times New Roman" panose="02020603050405020304" pitchFamily="18" charset="0"/>
              </a:rPr>
              <a:t>to further develop the tools that facilitate the usage of the </a:t>
            </a:r>
            <a:r>
              <a:rPr lang="en-US" dirty="0"/>
              <a:t>Film Grain Synthesis </a:t>
            </a:r>
            <a:endParaRPr lang="en-US"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77050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1A450-CB80-C59B-7FD7-701EF0E2E5E0}"/>
              </a:ext>
            </a:extLst>
          </p:cNvPr>
          <p:cNvSpPr>
            <a:spLocks noGrp="1"/>
          </p:cNvSpPr>
          <p:nvPr>
            <p:ph type="title"/>
          </p:nvPr>
        </p:nvSpPr>
        <p:spPr>
          <a:xfrm>
            <a:off x="838200" y="365125"/>
            <a:ext cx="10515600" cy="1026353"/>
          </a:xfrm>
        </p:spPr>
        <p:txBody>
          <a:bodyPr/>
          <a:lstStyle/>
          <a:p>
            <a:r>
              <a:rPr lang="en-US" dirty="0"/>
              <a:t>Further Requirements</a:t>
            </a:r>
          </a:p>
        </p:txBody>
      </p:sp>
      <p:sp>
        <p:nvSpPr>
          <p:cNvPr id="3" name="Content Placeholder 2">
            <a:extLst>
              <a:ext uri="{FF2B5EF4-FFF2-40B4-BE49-F238E27FC236}">
                <a16:creationId xmlns:a16="http://schemas.microsoft.com/office/drawing/2014/main" id="{BD38D7F6-6445-EA4C-F415-52A9BF4202A6}"/>
              </a:ext>
            </a:extLst>
          </p:cNvPr>
          <p:cNvSpPr>
            <a:spLocks noGrp="1"/>
          </p:cNvSpPr>
          <p:nvPr>
            <p:ph idx="1"/>
          </p:nvPr>
        </p:nvSpPr>
        <p:spPr/>
        <p:txBody>
          <a:bodyPr>
            <a:normAutofit/>
          </a:bodyPr>
          <a:lstStyle/>
          <a:p>
            <a:r>
              <a:rPr lang="en-US" dirty="0">
                <a:effectLst/>
                <a:latin typeface="Times New Roman" panose="02020603050405020304" pitchFamily="18" charset="0"/>
                <a:ea typeface="Times New Roman" panose="02020603050405020304" pitchFamily="18" charset="0"/>
              </a:rPr>
              <a:t>The following could be some of the steps that could be considered by JVET in this activity:</a:t>
            </a:r>
          </a:p>
          <a:p>
            <a:pPr lvl="1"/>
            <a:r>
              <a:rPr lang="en-US" dirty="0">
                <a:effectLst/>
                <a:latin typeface="Times New Roman" panose="02020603050405020304" pitchFamily="18" charset="0"/>
                <a:ea typeface="Times New Roman" panose="02020603050405020304" pitchFamily="18" charset="0"/>
              </a:rPr>
              <a:t>Continue development of subjective and objective testing methodologies to evaluate these technologies</a:t>
            </a:r>
          </a:p>
          <a:p>
            <a:pPr lvl="2"/>
            <a:r>
              <a:rPr lang="en-US" dirty="0">
                <a:latin typeface="Times New Roman" panose="02020603050405020304" pitchFamily="18" charset="0"/>
                <a:ea typeface="Times New Roman" panose="02020603050405020304" pitchFamily="18" charset="0"/>
              </a:rPr>
              <a:t>with stronger focus on the artistic intent use case</a:t>
            </a:r>
            <a:endParaRPr lang="en-US" dirty="0">
              <a:effectLst/>
              <a:latin typeface="Times New Roman" panose="02020603050405020304" pitchFamily="18" charset="0"/>
              <a:ea typeface="Times New Roman" panose="02020603050405020304" pitchFamily="18" charset="0"/>
            </a:endParaRPr>
          </a:p>
          <a:p>
            <a:pPr lvl="1"/>
            <a:r>
              <a:rPr lang="en-US" dirty="0">
                <a:effectLst/>
                <a:latin typeface="Times New Roman" panose="02020603050405020304" pitchFamily="18" charset="0"/>
                <a:ea typeface="Times New Roman" panose="02020603050405020304" pitchFamily="18" charset="0"/>
              </a:rPr>
              <a:t>Continue development and optimization of the current software tools to be able to utilize the available technologies for Film Grain Synthesis</a:t>
            </a:r>
          </a:p>
          <a:p>
            <a:pPr lvl="2"/>
            <a:r>
              <a:rPr lang="en-US" dirty="0">
                <a:effectLst/>
                <a:latin typeface="Times New Roman" panose="02020603050405020304" pitchFamily="18" charset="0"/>
                <a:ea typeface="Times New Roman" panose="02020603050405020304" pitchFamily="18" charset="0"/>
              </a:rPr>
              <a:t>With th</a:t>
            </a:r>
            <a:r>
              <a:rPr lang="en-US" dirty="0">
                <a:latin typeface="Times New Roman" panose="02020603050405020304" pitchFamily="18" charset="0"/>
                <a:ea typeface="Times New Roman" panose="02020603050405020304" pitchFamily="18" charset="0"/>
              </a:rPr>
              <a:t>e goal of providing strong evidence of the value of using FGS at the low bit rates used in internet streaming </a:t>
            </a:r>
            <a:endParaRPr lang="en-US" dirty="0">
              <a:effectLst/>
              <a:latin typeface="Times New Roman" panose="02020603050405020304" pitchFamily="18" charset="0"/>
              <a:ea typeface="Times New Roman" panose="02020603050405020304" pitchFamily="18" charset="0"/>
            </a:endParaRPr>
          </a:p>
          <a:p>
            <a:pPr lvl="1"/>
            <a:r>
              <a:rPr lang="en-US" dirty="0">
                <a:effectLst/>
                <a:latin typeface="Times New Roman" panose="02020603050405020304" pitchFamily="18" charset="0"/>
                <a:ea typeface="Times New Roman" panose="02020603050405020304" pitchFamily="18" charset="0"/>
              </a:rPr>
              <a:t>Full integration of the available software on https://</a:t>
            </a:r>
            <a:r>
              <a:rPr lang="en-US" dirty="0" err="1">
                <a:effectLst/>
                <a:latin typeface="Times New Roman" panose="02020603050405020304" pitchFamily="18" charset="0"/>
                <a:ea typeface="Times New Roman" panose="02020603050405020304" pitchFamily="18" charset="0"/>
              </a:rPr>
              <a:t>vcgit.hhi.fraunhofer.de</a:t>
            </a:r>
            <a:r>
              <a:rPr lang="en-US" dirty="0">
                <a:effectLst/>
                <a:latin typeface="Times New Roman" panose="02020603050405020304" pitchFamily="18" charset="0"/>
                <a:ea typeface="Times New Roman" panose="02020603050405020304" pitchFamily="18" charset="0"/>
              </a:rPr>
              <a:t>/</a:t>
            </a:r>
            <a:r>
              <a:rPr lang="en-US" dirty="0" err="1">
                <a:effectLst/>
                <a:latin typeface="Times New Roman" panose="02020603050405020304" pitchFamily="18" charset="0"/>
                <a:ea typeface="Times New Roman" panose="02020603050405020304" pitchFamily="18" charset="0"/>
              </a:rPr>
              <a:t>jvet-ahg-fgt</a:t>
            </a:r>
            <a:r>
              <a:rPr lang="en-US" dirty="0">
                <a:effectLst/>
                <a:latin typeface="Times New Roman" panose="02020603050405020304" pitchFamily="18" charset="0"/>
                <a:ea typeface="Times New Roman" panose="02020603050405020304" pitchFamily="18" charset="0"/>
              </a:rPr>
              <a:t>/</a:t>
            </a:r>
            <a:r>
              <a:rPr lang="en-US" dirty="0" err="1">
                <a:effectLst/>
                <a:latin typeface="Times New Roman" panose="02020603050405020304" pitchFamily="18" charset="0"/>
                <a:ea typeface="Times New Roman" panose="02020603050405020304" pitchFamily="18" charset="0"/>
              </a:rPr>
              <a:t>vfgs</a:t>
            </a:r>
            <a:r>
              <a:rPr lang="en-US" dirty="0">
                <a:effectLst/>
                <a:latin typeface="Times New Roman" panose="02020603050405020304" pitchFamily="18" charset="0"/>
                <a:ea typeface="Times New Roman" panose="02020603050405020304" pitchFamily="18" charset="0"/>
              </a:rPr>
              <a:t> into the VTM</a:t>
            </a:r>
          </a:p>
          <a:p>
            <a:endParaRPr lang="en-US"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02828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C1A450-CB80-C59B-7FD7-701EF0E2E5E0}"/>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Further Requirements (2)</a:t>
            </a:r>
          </a:p>
        </p:txBody>
      </p:sp>
      <p:graphicFrame>
        <p:nvGraphicFramePr>
          <p:cNvPr id="6" name="Table 5">
            <a:extLst>
              <a:ext uri="{FF2B5EF4-FFF2-40B4-BE49-F238E27FC236}">
                <a16:creationId xmlns:a16="http://schemas.microsoft.com/office/drawing/2014/main" id="{7DA7FA0F-0F33-B69A-A170-1C8A3B25CD43}"/>
              </a:ext>
            </a:extLst>
          </p:cNvPr>
          <p:cNvGraphicFramePr>
            <a:graphicFrameLocks noGrp="1"/>
          </p:cNvGraphicFramePr>
          <p:nvPr>
            <p:extLst>
              <p:ext uri="{D42A27DB-BD31-4B8C-83A1-F6EECF244321}">
                <p14:modId xmlns:p14="http://schemas.microsoft.com/office/powerpoint/2010/main" val="381708768"/>
              </p:ext>
            </p:extLst>
          </p:nvPr>
        </p:nvGraphicFramePr>
        <p:xfrm>
          <a:off x="697802" y="1675227"/>
          <a:ext cx="10796398" cy="4701873"/>
        </p:xfrm>
        <a:graphic>
          <a:graphicData uri="http://schemas.openxmlformats.org/drawingml/2006/table">
            <a:tbl>
              <a:tblPr firstRow="1" bandRow="1">
                <a:noFill/>
                <a:tableStyleId>{5C22544A-7EE6-4342-B048-85BDC9FD1C3A}</a:tableStyleId>
              </a:tblPr>
              <a:tblGrid>
                <a:gridCol w="1995021">
                  <a:extLst>
                    <a:ext uri="{9D8B030D-6E8A-4147-A177-3AD203B41FA5}">
                      <a16:colId xmlns:a16="http://schemas.microsoft.com/office/drawing/2014/main" val="1439230788"/>
                    </a:ext>
                  </a:extLst>
                </a:gridCol>
                <a:gridCol w="3725831">
                  <a:extLst>
                    <a:ext uri="{9D8B030D-6E8A-4147-A177-3AD203B41FA5}">
                      <a16:colId xmlns:a16="http://schemas.microsoft.com/office/drawing/2014/main" val="2579763338"/>
                    </a:ext>
                  </a:extLst>
                </a:gridCol>
                <a:gridCol w="5075546">
                  <a:extLst>
                    <a:ext uri="{9D8B030D-6E8A-4147-A177-3AD203B41FA5}">
                      <a16:colId xmlns:a16="http://schemas.microsoft.com/office/drawing/2014/main" val="2889934286"/>
                    </a:ext>
                  </a:extLst>
                </a:gridCol>
              </a:tblGrid>
              <a:tr h="460372">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cap="none" spc="30">
                          <a:solidFill>
                            <a:schemeClr val="tx1"/>
                          </a:solidFill>
                          <a:effectLst/>
                        </a:rPr>
                        <a:t> </a:t>
                      </a:r>
                      <a:endParaRPr lang="en-US" sz="1600" b="1" cap="none" spc="30">
                        <a:solidFill>
                          <a:schemeClr val="tx1"/>
                        </a:solidFill>
                        <a:effectLst/>
                        <a:latin typeface="Times New Roman" panose="02020603050405020304" pitchFamily="18" charset="0"/>
                        <a:ea typeface="Times New Roman" panose="02020603050405020304" pitchFamily="18" charset="0"/>
                      </a:endParaRPr>
                    </a:p>
                  </a:txBody>
                  <a:tcPr marL="0" marR="10333" marT="71754" marB="71754" anchor="ctr">
                    <a:lnL w="12700" cmpd="sng">
                      <a:noFill/>
                    </a:lnL>
                    <a:lnR w="12700" cmpd="sng">
                      <a:noFill/>
                    </a:lnR>
                    <a:lnT w="19050" cap="flat" cmpd="sng" algn="ctr">
                      <a:solidFill>
                        <a:schemeClr val="accent1"/>
                      </a:solidFill>
                      <a:prstDash val="solid"/>
                    </a:lnT>
                    <a:lnB w="38100" cmpd="sng">
                      <a:noFill/>
                    </a:lnB>
                    <a:no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cap="none" spc="30" dirty="0">
                          <a:solidFill>
                            <a:schemeClr val="tx1"/>
                          </a:solidFill>
                          <a:effectLst/>
                        </a:rPr>
                        <a:t>Current VTM</a:t>
                      </a:r>
                      <a:endParaRPr lang="en-US" sz="1600" b="1" cap="none" spc="30" dirty="0">
                        <a:solidFill>
                          <a:schemeClr val="tx1"/>
                        </a:solidFill>
                        <a:effectLst/>
                        <a:latin typeface="Times New Roman" panose="02020603050405020304" pitchFamily="18" charset="0"/>
                        <a:ea typeface="Times New Roman" panose="02020603050405020304" pitchFamily="18" charset="0"/>
                      </a:endParaRPr>
                    </a:p>
                  </a:txBody>
                  <a:tcPr marL="0" marR="10333" marT="71754" marB="71754" anchor="ctr">
                    <a:lnL w="12700" cmpd="sng">
                      <a:noFill/>
                    </a:lnL>
                    <a:lnR w="12700" cmpd="sng">
                      <a:noFill/>
                    </a:lnR>
                    <a:lnT w="19050" cap="flat" cmpd="sng" algn="ctr">
                      <a:solidFill>
                        <a:schemeClr val="accent1"/>
                      </a:solidFill>
                      <a:prstDash val="solid"/>
                    </a:lnT>
                    <a:lnB w="38100" cmpd="sng">
                      <a:noFill/>
                    </a:lnB>
                    <a:no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cap="none" spc="30" dirty="0">
                          <a:solidFill>
                            <a:schemeClr val="tx1"/>
                          </a:solidFill>
                          <a:effectLst/>
                        </a:rPr>
                        <a:t>Requirements</a:t>
                      </a:r>
                      <a:endParaRPr lang="en-US" sz="1600" b="1" cap="none" spc="30" dirty="0">
                        <a:solidFill>
                          <a:schemeClr val="tx1"/>
                        </a:solidFill>
                        <a:effectLst/>
                        <a:latin typeface="Times New Roman" panose="02020603050405020304" pitchFamily="18" charset="0"/>
                        <a:ea typeface="Times New Roman" panose="02020603050405020304" pitchFamily="18" charset="0"/>
                      </a:endParaRPr>
                    </a:p>
                  </a:txBody>
                  <a:tcPr marL="0" marR="10333" marT="71754" marB="71754" anchor="ctr">
                    <a:lnL w="12700" cmpd="sng">
                      <a:noFill/>
                    </a:lnL>
                    <a:lnR w="12700" cmpd="sng">
                      <a:noFill/>
                    </a:lnR>
                    <a:lnT w="19050" cap="flat" cmpd="sng" algn="ctr">
                      <a:solidFill>
                        <a:schemeClr val="accent1"/>
                      </a:solidFill>
                      <a:prstDash val="solid"/>
                    </a:lnT>
                    <a:lnB w="38100" cmpd="sng">
                      <a:noFill/>
                    </a:lnB>
                    <a:noFill/>
                  </a:tcPr>
                </a:tc>
                <a:extLst>
                  <a:ext uri="{0D108BD9-81ED-4DB2-BD59-A6C34878D82A}">
                    <a16:rowId xmlns:a16="http://schemas.microsoft.com/office/drawing/2014/main" val="3707352661"/>
                  </a:ext>
                </a:extLst>
              </a:tr>
              <a:tr h="698595">
                <a:tc>
                  <a:txBody>
                    <a:bodyPr/>
                    <a:lstStyle/>
                    <a:p>
                      <a:pPr marL="0" marR="0" indent="0" algn="just" defTabSz="91440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200" cap="none" spc="0" dirty="0">
                          <a:solidFill>
                            <a:schemeClr val="tx1"/>
                          </a:solidFill>
                          <a:effectLst/>
                          <a:latin typeface="Times New Roman" panose="02020603050405020304" pitchFamily="18" charset="0"/>
                          <a:ea typeface="Times New Roman" panose="02020603050405020304" pitchFamily="18" charset="0"/>
                        </a:rPr>
                        <a:t>Questions for Subjective tests</a:t>
                      </a:r>
                    </a:p>
                  </a:txBody>
                  <a:tcPr marL="0" marR="71754" marT="71754" marB="71754">
                    <a:lnL w="12700" cmpd="sng">
                      <a:noFill/>
                      <a:prstDash val="solid"/>
                    </a:lnL>
                    <a:lnR w="12700" cmpd="sng">
                      <a:noFill/>
                      <a:prstDash val="solid"/>
                    </a:lnR>
                    <a:lnT w="38100" cmpd="sng">
                      <a:noFill/>
                    </a:lnT>
                    <a:lnB w="9525" cap="flat" cmpd="sng" algn="ctr">
                      <a:noFill/>
                      <a:prstDash val="solid"/>
                    </a:lnB>
                    <a:no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dirty="0">
                          <a:solidFill>
                            <a:schemeClr val="tx1"/>
                          </a:solidFill>
                          <a:effectLst/>
                          <a:latin typeface="Times New Roman" panose="02020603050405020304" pitchFamily="18" charset="0"/>
                          <a:ea typeface="Times New Roman" panose="02020603050405020304" pitchFamily="18" charset="0"/>
                        </a:rPr>
                        <a:t>Focus on Artifact Masking</a:t>
                      </a:r>
                    </a:p>
                  </a:txBody>
                  <a:tcPr marL="0" marR="71754" marT="71754" marB="71754">
                    <a:lnL w="12700" cmpd="sng">
                      <a:noFill/>
                      <a:prstDash val="solid"/>
                    </a:lnL>
                    <a:lnR w="12700" cmpd="sng">
                      <a:noFill/>
                      <a:prstDash val="solid"/>
                    </a:lnR>
                    <a:lnT w="38100" cmpd="sng">
                      <a:noFill/>
                    </a:lnT>
                    <a:lnB w="9525" cap="flat" cmpd="sng" algn="ctr">
                      <a:noFill/>
                      <a:prstDash val="solid"/>
                    </a:lnB>
                    <a:noFill/>
                  </a:tcPr>
                </a:tc>
                <a:tc>
                  <a:txBody>
                    <a:bodyPr/>
                    <a:lstStyle/>
                    <a:p>
                      <a:pPr marL="285750" marR="0" lvl="0"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u="none" strike="noStrike" cap="none" spc="0" dirty="0">
                          <a:solidFill>
                            <a:schemeClr val="tx1"/>
                          </a:solidFill>
                          <a:effectLst/>
                          <a:latin typeface="Times New Roman" panose="02020603050405020304" pitchFamily="18" charset="0"/>
                          <a:ea typeface="Times New Roman" panose="02020603050405020304" pitchFamily="18" charset="0"/>
                        </a:rPr>
                        <a:t>Careful design of the subjective tests that verifies the techniques preserve the artistic intent.</a:t>
                      </a:r>
                    </a:p>
                    <a:p>
                      <a:pPr marL="285750" marR="0" lvl="0"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u="none" strike="noStrike" cap="none" spc="0" dirty="0">
                          <a:solidFill>
                            <a:schemeClr val="tx1"/>
                          </a:solidFill>
                          <a:effectLst/>
                          <a:latin typeface="Times New Roman" panose="02020603050405020304" pitchFamily="18" charset="0"/>
                          <a:ea typeface="Times New Roman" panose="02020603050405020304" pitchFamily="18" charset="0"/>
                        </a:rPr>
                        <a:t>Relevance of the question being asked. Results might differ if we ask for:</a:t>
                      </a:r>
                    </a:p>
                    <a:p>
                      <a:pPr marL="742950" marR="0" lvl="1"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u="none" strike="noStrike" cap="none" spc="0" dirty="0">
                          <a:solidFill>
                            <a:schemeClr val="tx1"/>
                          </a:solidFill>
                          <a:effectLst/>
                          <a:latin typeface="Times New Roman" panose="02020603050405020304" pitchFamily="18" charset="0"/>
                          <a:ea typeface="Times New Roman" panose="02020603050405020304" pitchFamily="18" charset="0"/>
                        </a:rPr>
                        <a:t>1) quality, </a:t>
                      </a:r>
                    </a:p>
                    <a:p>
                      <a:pPr marL="742950" marR="0" lvl="1"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u="none" strike="noStrike" cap="none" spc="0" dirty="0">
                          <a:solidFill>
                            <a:schemeClr val="tx1"/>
                          </a:solidFill>
                          <a:effectLst/>
                          <a:latin typeface="Times New Roman" panose="02020603050405020304" pitchFamily="18" charset="0"/>
                          <a:ea typeface="Times New Roman" panose="02020603050405020304" pitchFamily="18" charset="0"/>
                        </a:rPr>
                        <a:t>2) fidelity to the original</a:t>
                      </a:r>
                    </a:p>
                    <a:p>
                      <a:pPr marL="742950" marR="0" lvl="1"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u="none" strike="noStrike" cap="none" spc="0" dirty="0">
                          <a:solidFill>
                            <a:schemeClr val="tx1"/>
                          </a:solidFill>
                          <a:effectLst/>
                          <a:latin typeface="Times New Roman" panose="02020603050405020304" pitchFamily="18" charset="0"/>
                          <a:ea typeface="Times New Roman" panose="02020603050405020304" pitchFamily="18" charset="0"/>
                        </a:rPr>
                        <a:t>3) preservation of the artistic intent, etc. </a:t>
                      </a:r>
                    </a:p>
                  </a:txBody>
                  <a:tcPr marL="0" marR="71754" marT="71754" marB="71754">
                    <a:lnL w="12700" cmpd="sng">
                      <a:noFill/>
                      <a:prstDash val="solid"/>
                    </a:lnL>
                    <a:lnR w="12700" cmpd="sng">
                      <a:noFill/>
                      <a:prstDash val="solid"/>
                    </a:lnR>
                    <a:lnT w="38100" cmpd="sng">
                      <a:noFill/>
                    </a:lnT>
                    <a:lnB w="9525" cap="flat" cmpd="sng" algn="ctr">
                      <a:noFill/>
                      <a:prstDash val="solid"/>
                    </a:lnB>
                    <a:noFill/>
                  </a:tcPr>
                </a:tc>
                <a:extLst>
                  <a:ext uri="{0D108BD9-81ED-4DB2-BD59-A6C34878D82A}">
                    <a16:rowId xmlns:a16="http://schemas.microsoft.com/office/drawing/2014/main" val="2084343610"/>
                  </a:ext>
                </a:extLst>
              </a:tr>
              <a:tr h="698595">
                <a:tc>
                  <a:txBody>
                    <a:bodyPr/>
                    <a:lstStyle/>
                    <a:p>
                      <a:pPr marL="0" marR="0" lvl="0" indent="0" algn="just" defTabSz="91440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200" cap="none" spc="0" dirty="0">
                          <a:solidFill>
                            <a:schemeClr val="tx1"/>
                          </a:solidFill>
                          <a:effectLst/>
                          <a:latin typeface="Times New Roman" panose="02020603050405020304" pitchFamily="18" charset="0"/>
                          <a:ea typeface="Times New Roman" panose="02020603050405020304" pitchFamily="18" charset="0"/>
                        </a:rPr>
                        <a:t>Candidates for Subjective tests</a:t>
                      </a:r>
                    </a:p>
                    <a:p>
                      <a:pPr marL="0" marR="0" indent="0" algn="just" defTabSz="91440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200" cap="none" spc="0" dirty="0">
                        <a:solidFill>
                          <a:schemeClr val="tx1"/>
                        </a:solidFill>
                        <a:effectLst/>
                        <a:latin typeface="Times New Roman" panose="02020603050405020304" pitchFamily="18" charset="0"/>
                        <a:ea typeface="Times New Roman" panose="02020603050405020304" pitchFamily="18" charset="0"/>
                      </a:endParaRPr>
                    </a:p>
                  </a:txBody>
                  <a:tcPr marL="0" marR="71754" marT="71754" marB="71754">
                    <a:lnL w="12700" cmpd="sng">
                      <a:noFill/>
                      <a:prstDash val="solid"/>
                    </a:lnL>
                    <a:lnR w="12700" cmpd="sng">
                      <a:noFill/>
                      <a:prstDash val="solid"/>
                    </a:lnR>
                    <a:lnT w="38100" cmpd="sng">
                      <a:noFill/>
                    </a:lnT>
                    <a:lnB w="9525" cap="flat" cmpd="sng" algn="ctr">
                      <a:noFill/>
                      <a:prstDash val="solid"/>
                    </a:lnB>
                    <a:noFill/>
                  </a:tcPr>
                </a:tc>
                <a:tc>
                  <a:txBody>
                    <a:bodyPr/>
                    <a:lstStyle/>
                    <a:p>
                      <a:pPr marL="0" marR="0" lvl="0" indent="0" algn="just" defTabSz="91440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200" cap="none" spc="0" dirty="0">
                          <a:solidFill>
                            <a:schemeClr val="tx1"/>
                          </a:solidFill>
                          <a:effectLst/>
                          <a:latin typeface="Times New Roman" panose="02020603050405020304" pitchFamily="18" charset="0"/>
                          <a:ea typeface="Times New Roman" panose="02020603050405020304" pitchFamily="18" charset="0"/>
                        </a:rPr>
                        <a:t>Focus on </a:t>
                      </a:r>
                      <a:r>
                        <a:rPr lang="en-US" sz="1200" u="none" strike="noStrike" cap="none" spc="0" dirty="0">
                          <a:solidFill>
                            <a:schemeClr val="tx1"/>
                          </a:solidFill>
                          <a:effectLst/>
                          <a:latin typeface="Times New Roman" panose="02020603050405020304" pitchFamily="18" charset="0"/>
                          <a:ea typeface="Times New Roman" panose="02020603050405020304" pitchFamily="18" charset="0"/>
                        </a:rPr>
                        <a:t>video coding experts or naive viewers</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200" cap="none" spc="0" dirty="0">
                        <a:solidFill>
                          <a:schemeClr val="tx1"/>
                        </a:solidFill>
                        <a:effectLst/>
                        <a:latin typeface="Times New Roman" panose="02020603050405020304" pitchFamily="18" charset="0"/>
                        <a:ea typeface="Times New Roman" panose="02020603050405020304" pitchFamily="18" charset="0"/>
                      </a:endParaRPr>
                    </a:p>
                  </a:txBody>
                  <a:tcPr marL="0" marR="71754" marT="71754" marB="71754">
                    <a:lnL w="12700" cmpd="sng">
                      <a:noFill/>
                      <a:prstDash val="solid"/>
                    </a:lnL>
                    <a:lnR w="12700" cmpd="sng">
                      <a:noFill/>
                      <a:prstDash val="solid"/>
                    </a:lnR>
                    <a:lnT w="38100" cmpd="sng">
                      <a:noFill/>
                    </a:lnT>
                    <a:lnB w="9525" cap="flat" cmpd="sng" algn="ctr">
                      <a:noFill/>
                      <a:prstDash val="solid"/>
                    </a:lnB>
                    <a:noFill/>
                  </a:tcPr>
                </a:tc>
                <a:tc>
                  <a:txBody>
                    <a:bodyPr/>
                    <a:lstStyle/>
                    <a:p>
                      <a:pPr marL="285750" marR="0" lvl="0" indent="-285750" algn="just" defTabSz="914400" rtl="0" eaLnBrk="1" fontAlgn="auto" latinLnBrk="0" hangingPunct="0">
                        <a:lnSpc>
                          <a:spcPct val="100000"/>
                        </a:lnSpc>
                        <a:spcBef>
                          <a:spcPts val="680"/>
                        </a:spcBef>
                        <a:spcAft>
                          <a:spcPts val="0"/>
                        </a:spcAft>
                        <a:buClrTx/>
                        <a:buSzTx/>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200" u="none" strike="noStrike" cap="none" spc="0" dirty="0">
                          <a:solidFill>
                            <a:schemeClr val="tx1"/>
                          </a:solidFill>
                          <a:effectLst/>
                          <a:latin typeface="Times New Roman" panose="02020603050405020304" pitchFamily="18" charset="0"/>
                          <a:ea typeface="Times New Roman" panose="02020603050405020304" pitchFamily="18" charset="0"/>
                        </a:rPr>
                        <a:t>Results might differ depending on to whom the question is being asked :</a:t>
                      </a:r>
                    </a:p>
                    <a:p>
                      <a:pPr marL="742950" marR="0" lvl="1"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u="none" strike="noStrike" cap="none" spc="0" dirty="0">
                          <a:solidFill>
                            <a:schemeClr val="tx1"/>
                          </a:solidFill>
                          <a:effectLst/>
                          <a:latin typeface="Times New Roman" panose="02020603050405020304" pitchFamily="18" charset="0"/>
                          <a:ea typeface="Times New Roman" panose="02020603050405020304" pitchFamily="18" charset="0"/>
                        </a:rPr>
                        <a:t>1) naive viewers</a:t>
                      </a:r>
                    </a:p>
                    <a:p>
                      <a:pPr marL="742950" marR="0" lvl="1"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u="none" strike="noStrike" cap="none" spc="0" dirty="0">
                          <a:solidFill>
                            <a:schemeClr val="tx1"/>
                          </a:solidFill>
                          <a:effectLst/>
                          <a:latin typeface="Times New Roman" panose="02020603050405020304" pitchFamily="18" charset="0"/>
                          <a:ea typeface="Times New Roman" panose="02020603050405020304" pitchFamily="18" charset="0"/>
                        </a:rPr>
                        <a:t>2) video coding experts</a:t>
                      </a:r>
                    </a:p>
                    <a:p>
                      <a:pPr marL="742950" marR="0" lvl="1"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u="none" strike="noStrike" cap="none" spc="0" dirty="0">
                          <a:solidFill>
                            <a:schemeClr val="tx1"/>
                          </a:solidFill>
                          <a:effectLst/>
                          <a:latin typeface="Times New Roman" panose="02020603050405020304" pitchFamily="18" charset="0"/>
                          <a:ea typeface="Times New Roman" panose="02020603050405020304" pitchFamily="18" charset="0"/>
                        </a:rPr>
                        <a:t>3) the artist/director</a:t>
                      </a:r>
                    </a:p>
                  </a:txBody>
                  <a:tcPr marL="0" marR="71754" marT="71754" marB="71754">
                    <a:lnL w="12700" cmpd="sng">
                      <a:noFill/>
                      <a:prstDash val="solid"/>
                    </a:lnL>
                    <a:lnR w="12700" cmpd="sng">
                      <a:noFill/>
                      <a:prstDash val="solid"/>
                    </a:lnR>
                    <a:lnT w="38100" cmpd="sng">
                      <a:noFill/>
                    </a:lnT>
                    <a:lnB w="9525" cap="flat" cmpd="sng" algn="ctr">
                      <a:noFill/>
                      <a:prstDash val="solid"/>
                    </a:lnB>
                    <a:noFill/>
                  </a:tcPr>
                </a:tc>
                <a:extLst>
                  <a:ext uri="{0D108BD9-81ED-4DB2-BD59-A6C34878D82A}">
                    <a16:rowId xmlns:a16="http://schemas.microsoft.com/office/drawing/2014/main" val="4038162551"/>
                  </a:ext>
                </a:extLst>
              </a:tr>
              <a:tr h="69859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dirty="0">
                          <a:solidFill>
                            <a:schemeClr val="tx1"/>
                          </a:solidFill>
                          <a:effectLst/>
                        </a:rPr>
                        <a:t>Input</a:t>
                      </a:r>
                      <a:endParaRPr lang="en-US" sz="1200" cap="none" spc="0" dirty="0">
                        <a:solidFill>
                          <a:schemeClr val="tx1"/>
                        </a:solidFill>
                        <a:effectLst/>
                        <a:latin typeface="Times New Roman" panose="02020603050405020304" pitchFamily="18" charset="0"/>
                        <a:ea typeface="Times New Roman" panose="02020603050405020304" pitchFamily="18" charset="0"/>
                      </a:endParaRPr>
                    </a:p>
                  </a:txBody>
                  <a:tcPr marL="0" marR="71754" marT="71754" marB="71754">
                    <a:lnL w="12700" cmpd="sng">
                      <a:noFill/>
                      <a:prstDash val="solid"/>
                    </a:lnL>
                    <a:lnR w="12700" cmpd="sng">
                      <a:noFill/>
                      <a:prstDash val="solid"/>
                    </a:lnR>
                    <a:lnT w="38100" cmpd="sng">
                      <a:noFill/>
                    </a:lnT>
                    <a:lnB w="9525" cap="flat" cmpd="sng" algn="ctr">
                      <a:solidFill>
                        <a:schemeClr val="accent1"/>
                      </a:solidFill>
                      <a:prstDash val="solid"/>
                    </a:lnB>
                    <a:no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a:solidFill>
                            <a:schemeClr val="tx1"/>
                          </a:solidFill>
                          <a:effectLst/>
                        </a:rPr>
                        <a:t>YUV content file with embedded grain</a:t>
                      </a:r>
                      <a:endParaRPr lang="en-US" sz="1200" cap="none" spc="0">
                        <a:solidFill>
                          <a:schemeClr val="tx1"/>
                        </a:solidFill>
                        <a:effectLst/>
                        <a:latin typeface="Times New Roman" panose="02020603050405020304" pitchFamily="18" charset="0"/>
                        <a:ea typeface="Times New Roman" panose="02020603050405020304" pitchFamily="18" charset="0"/>
                      </a:endParaRPr>
                    </a:p>
                  </a:txBody>
                  <a:tcPr marL="0" marR="71754" marT="71754" marB="71754">
                    <a:lnL w="12700" cmpd="sng">
                      <a:noFill/>
                      <a:prstDash val="solid"/>
                    </a:lnL>
                    <a:lnR w="12700" cmpd="sng">
                      <a:noFill/>
                      <a:prstDash val="solid"/>
                    </a:lnR>
                    <a:lnT w="38100" cmpd="sng">
                      <a:noFill/>
                    </a:lnT>
                    <a:lnB w="9525" cap="flat" cmpd="sng" algn="ctr">
                      <a:solidFill>
                        <a:schemeClr val="accent1"/>
                      </a:solidFill>
                      <a:prstDash val="solid"/>
                    </a:lnB>
                    <a:noFill/>
                  </a:tcPr>
                </a:tc>
                <a:tc>
                  <a:txBody>
                    <a:bodyPr/>
                    <a:lstStyle/>
                    <a:p>
                      <a:pPr marL="285750" marR="0" lvl="0"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u="none" strike="noStrike" cap="none" spc="0" dirty="0">
                          <a:solidFill>
                            <a:schemeClr val="tx1"/>
                          </a:solidFill>
                          <a:effectLst/>
                        </a:rPr>
                        <a:t>Either a YUV content file with embedded grain</a:t>
                      </a:r>
                    </a:p>
                    <a:p>
                      <a:pPr marL="285750" marR="0" lvl="0"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u="none" strike="noStrike" cap="none" spc="0" dirty="0">
                          <a:solidFill>
                            <a:schemeClr val="tx1"/>
                          </a:solidFill>
                          <a:effectLst/>
                        </a:rPr>
                        <a:t>Or/And a YUV clean content file + a YUV grain file</a:t>
                      </a:r>
                      <a:endParaRPr lang="en-US" sz="1200" u="none" strike="noStrike" cap="none" spc="0" dirty="0">
                        <a:solidFill>
                          <a:schemeClr val="tx1"/>
                        </a:solidFill>
                        <a:effectLst/>
                        <a:latin typeface="Times New Roman" panose="02020603050405020304" pitchFamily="18" charset="0"/>
                        <a:ea typeface="Times New Roman" panose="02020603050405020304" pitchFamily="18" charset="0"/>
                      </a:endParaRPr>
                    </a:p>
                  </a:txBody>
                  <a:tcPr marL="0" marR="71754" marT="71754" marB="71754">
                    <a:lnL w="12700" cmpd="sng">
                      <a:noFill/>
                      <a:prstDash val="solid"/>
                    </a:lnL>
                    <a:lnR w="12700" cmpd="sng">
                      <a:noFill/>
                      <a:prstDash val="solid"/>
                    </a:lnR>
                    <a:lnT w="38100" cmpd="sng">
                      <a:noFill/>
                    </a:lnT>
                    <a:lnB w="9525" cap="flat" cmpd="sng" algn="ctr">
                      <a:solidFill>
                        <a:schemeClr val="accent1"/>
                      </a:solidFill>
                      <a:prstDash val="solid"/>
                    </a:lnB>
                    <a:noFill/>
                  </a:tcPr>
                </a:tc>
                <a:extLst>
                  <a:ext uri="{0D108BD9-81ED-4DB2-BD59-A6C34878D82A}">
                    <a16:rowId xmlns:a16="http://schemas.microsoft.com/office/drawing/2014/main" val="3546201342"/>
                  </a:ext>
                </a:extLst>
              </a:tr>
              <a:tr h="80479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dirty="0">
                          <a:solidFill>
                            <a:schemeClr val="tx1"/>
                          </a:solidFill>
                          <a:effectLst/>
                        </a:rPr>
                        <a:t>Denoiser</a:t>
                      </a:r>
                      <a:endParaRPr lang="en-US" sz="1200" cap="none" spc="0" dirty="0">
                        <a:solidFill>
                          <a:schemeClr val="tx1"/>
                        </a:solidFill>
                        <a:effectLst/>
                        <a:latin typeface="Times New Roman" panose="02020603050405020304" pitchFamily="18" charset="0"/>
                        <a:ea typeface="Times New Roman" panose="02020603050405020304" pitchFamily="18" charset="0"/>
                      </a:endParaRPr>
                    </a:p>
                  </a:txBody>
                  <a:tcPr marL="51663" marR="71754" marT="71754" marB="71754">
                    <a:lnL w="12700" cmpd="sng">
                      <a:noFill/>
                      <a:prstDash val="solid"/>
                    </a:lnL>
                    <a:lnR w="12700" cmpd="sng">
                      <a:noFill/>
                      <a:prstDash val="solid"/>
                    </a:lnR>
                    <a:lnT w="9525" cap="flat" cmpd="sng" algn="ctr">
                      <a:solidFill>
                        <a:schemeClr val="accent1"/>
                      </a:solidFill>
                      <a:prstDash val="solid"/>
                      <a:round/>
                      <a:headEnd type="none" w="med" len="med"/>
                      <a:tailEnd type="none" w="med" len="med"/>
                    </a:lnT>
                    <a:lnB w="12700" cmpd="sng">
                      <a:noFill/>
                      <a:prstDash val="solid"/>
                    </a:lnB>
                    <a:solidFill>
                      <a:schemeClr val="accent1">
                        <a:lumMod val="20000"/>
                        <a:lumOff val="80000"/>
                      </a:schemeClr>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a:solidFill>
                            <a:schemeClr val="tx1"/>
                          </a:solidFill>
                          <a:effectLst/>
                        </a:rPr>
                        <a:t>MCTF-based denoiser</a:t>
                      </a:r>
                      <a:endParaRPr lang="en-US" sz="1200" cap="none" spc="0">
                        <a:solidFill>
                          <a:schemeClr val="tx1"/>
                        </a:solidFill>
                        <a:effectLst/>
                        <a:latin typeface="Times New Roman" panose="02020603050405020304" pitchFamily="18" charset="0"/>
                        <a:ea typeface="Times New Roman" panose="02020603050405020304" pitchFamily="18" charset="0"/>
                      </a:endParaRPr>
                    </a:p>
                  </a:txBody>
                  <a:tcPr marL="51663" marR="71754" marT="71754" marB="71754">
                    <a:lnL w="12700" cmpd="sng">
                      <a:noFill/>
                      <a:prstDash val="solid"/>
                    </a:lnL>
                    <a:lnR w="12700" cmpd="sng">
                      <a:noFill/>
                      <a:prstDash val="solid"/>
                    </a:lnR>
                    <a:lnT w="9525" cap="flat" cmpd="sng" algn="ctr">
                      <a:solidFill>
                        <a:schemeClr val="accent1"/>
                      </a:solidFill>
                      <a:prstDash val="solid"/>
                      <a:round/>
                      <a:headEnd type="none" w="med" len="med"/>
                      <a:tailEnd type="none" w="med" len="med"/>
                    </a:lnT>
                    <a:lnB w="12700" cmpd="sng">
                      <a:noFill/>
                      <a:prstDash val="solid"/>
                    </a:lnB>
                    <a:solidFill>
                      <a:schemeClr val="accent1">
                        <a:lumMod val="20000"/>
                        <a:lumOff val="80000"/>
                      </a:schemeClr>
                    </a:solidFill>
                  </a:tcPr>
                </a:tc>
                <a:tc>
                  <a:txBody>
                    <a:bodyPr/>
                    <a:lstStyle/>
                    <a:p>
                      <a:pPr marL="285750" marR="0" lvl="0"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u="none" strike="noStrike" cap="none" spc="0" dirty="0">
                          <a:solidFill>
                            <a:schemeClr val="tx1"/>
                          </a:solidFill>
                          <a:effectLst/>
                        </a:rPr>
                        <a:t>An integrated denoiser, with feasibility to turn on and off, and/or change the denoising strengths</a:t>
                      </a:r>
                    </a:p>
                    <a:p>
                      <a:pPr marL="285750" marR="0" lvl="0" indent="-285750" algn="just" hangingPunct="0">
                        <a:spcBef>
                          <a:spcPts val="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u="none" strike="noStrike" cap="none" spc="0" dirty="0">
                          <a:solidFill>
                            <a:schemeClr val="tx1"/>
                          </a:solidFill>
                          <a:effectLst/>
                        </a:rPr>
                        <a:t>Or interfaces for 3rd party denoiser</a:t>
                      </a:r>
                      <a:endParaRPr lang="en-US" sz="1200" u="none" strike="noStrike" cap="none" spc="0" dirty="0">
                        <a:solidFill>
                          <a:schemeClr val="tx1"/>
                        </a:solidFill>
                        <a:effectLst/>
                        <a:latin typeface="Times New Roman" panose="02020603050405020304" pitchFamily="18" charset="0"/>
                        <a:ea typeface="Times New Roman" panose="02020603050405020304" pitchFamily="18" charset="0"/>
                      </a:endParaRPr>
                    </a:p>
                  </a:txBody>
                  <a:tcPr marL="51663" marR="71754" marT="71754" marB="71754">
                    <a:lnL w="12700" cmpd="sng">
                      <a:noFill/>
                      <a:prstDash val="solid"/>
                    </a:lnL>
                    <a:lnR w="12700" cmpd="sng">
                      <a:noFill/>
                      <a:prstDash val="solid"/>
                    </a:lnR>
                    <a:lnT w="9525" cap="flat" cmpd="sng" algn="ctr">
                      <a:solidFill>
                        <a:schemeClr val="accent1"/>
                      </a:solidFill>
                      <a:prstDash val="solid"/>
                      <a:round/>
                      <a:headEnd type="none" w="med" len="med"/>
                      <a:tailEnd type="none" w="med" len="med"/>
                    </a:lnT>
                    <a:lnB w="12700" cmpd="sng">
                      <a:noFill/>
                      <a:prstDash val="solid"/>
                    </a:lnB>
                    <a:solidFill>
                      <a:schemeClr val="accent1">
                        <a:lumMod val="20000"/>
                        <a:lumOff val="80000"/>
                      </a:schemeClr>
                    </a:solidFill>
                  </a:tcPr>
                </a:tc>
                <a:extLst>
                  <a:ext uri="{0D108BD9-81ED-4DB2-BD59-A6C34878D82A}">
                    <a16:rowId xmlns:a16="http://schemas.microsoft.com/office/drawing/2014/main" val="1503814408"/>
                  </a:ext>
                </a:extLst>
              </a:tr>
            </a:tbl>
          </a:graphicData>
        </a:graphic>
      </p:graphicFrame>
    </p:spTree>
    <p:extLst>
      <p:ext uri="{BB962C8B-B14F-4D97-AF65-F5344CB8AC3E}">
        <p14:creationId xmlns:p14="http://schemas.microsoft.com/office/powerpoint/2010/main" val="653959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C1A450-CB80-C59B-7FD7-701EF0E2E5E0}"/>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dirty="0">
                <a:solidFill>
                  <a:schemeClr val="bg1"/>
                </a:solidFill>
                <a:latin typeface="+mj-lt"/>
                <a:ea typeface="+mj-ea"/>
                <a:cs typeface="+mj-cs"/>
              </a:rPr>
              <a:t>Further Requirements (3)</a:t>
            </a:r>
          </a:p>
        </p:txBody>
      </p:sp>
      <p:graphicFrame>
        <p:nvGraphicFramePr>
          <p:cNvPr id="6" name="Table 5">
            <a:extLst>
              <a:ext uri="{FF2B5EF4-FFF2-40B4-BE49-F238E27FC236}">
                <a16:creationId xmlns:a16="http://schemas.microsoft.com/office/drawing/2014/main" id="{7DA7FA0F-0F33-B69A-A170-1C8A3B25CD43}"/>
              </a:ext>
            </a:extLst>
          </p:cNvPr>
          <p:cNvGraphicFramePr>
            <a:graphicFrameLocks noGrp="1"/>
          </p:cNvGraphicFramePr>
          <p:nvPr>
            <p:extLst>
              <p:ext uri="{D42A27DB-BD31-4B8C-83A1-F6EECF244321}">
                <p14:modId xmlns:p14="http://schemas.microsoft.com/office/powerpoint/2010/main" val="3294716645"/>
              </p:ext>
            </p:extLst>
          </p:nvPr>
        </p:nvGraphicFramePr>
        <p:xfrm>
          <a:off x="697802" y="1675227"/>
          <a:ext cx="10796398" cy="2890815"/>
        </p:xfrm>
        <a:graphic>
          <a:graphicData uri="http://schemas.openxmlformats.org/drawingml/2006/table">
            <a:tbl>
              <a:tblPr firstRow="1" bandRow="1">
                <a:noFill/>
                <a:tableStyleId>{5C22544A-7EE6-4342-B048-85BDC9FD1C3A}</a:tableStyleId>
              </a:tblPr>
              <a:tblGrid>
                <a:gridCol w="1995021">
                  <a:extLst>
                    <a:ext uri="{9D8B030D-6E8A-4147-A177-3AD203B41FA5}">
                      <a16:colId xmlns:a16="http://schemas.microsoft.com/office/drawing/2014/main" val="1439230788"/>
                    </a:ext>
                  </a:extLst>
                </a:gridCol>
                <a:gridCol w="3725831">
                  <a:extLst>
                    <a:ext uri="{9D8B030D-6E8A-4147-A177-3AD203B41FA5}">
                      <a16:colId xmlns:a16="http://schemas.microsoft.com/office/drawing/2014/main" val="2579763338"/>
                    </a:ext>
                  </a:extLst>
                </a:gridCol>
                <a:gridCol w="5075546">
                  <a:extLst>
                    <a:ext uri="{9D8B030D-6E8A-4147-A177-3AD203B41FA5}">
                      <a16:colId xmlns:a16="http://schemas.microsoft.com/office/drawing/2014/main" val="2889934286"/>
                    </a:ext>
                  </a:extLst>
                </a:gridCol>
              </a:tblGrid>
              <a:tr h="460372">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cap="none" spc="30">
                          <a:solidFill>
                            <a:schemeClr val="tx1"/>
                          </a:solidFill>
                          <a:effectLst/>
                        </a:rPr>
                        <a:t> </a:t>
                      </a:r>
                      <a:endParaRPr lang="en-US" sz="1600" b="1" cap="none" spc="30">
                        <a:solidFill>
                          <a:schemeClr val="tx1"/>
                        </a:solidFill>
                        <a:effectLst/>
                        <a:latin typeface="Times New Roman" panose="02020603050405020304" pitchFamily="18" charset="0"/>
                        <a:ea typeface="Times New Roman" panose="02020603050405020304" pitchFamily="18" charset="0"/>
                      </a:endParaRPr>
                    </a:p>
                  </a:txBody>
                  <a:tcPr marL="0" marR="10333" marT="71754" marB="71754" anchor="ctr">
                    <a:lnL w="12700" cmpd="sng">
                      <a:noFill/>
                    </a:lnL>
                    <a:lnR w="12700" cmpd="sng">
                      <a:noFill/>
                    </a:lnR>
                    <a:lnT w="19050" cap="flat" cmpd="sng" algn="ctr">
                      <a:solidFill>
                        <a:schemeClr val="accent1"/>
                      </a:solidFill>
                      <a:prstDash val="solid"/>
                    </a:lnT>
                    <a:lnB w="38100" cmpd="sng">
                      <a:noFill/>
                    </a:lnB>
                    <a:no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cap="none" spc="30">
                          <a:solidFill>
                            <a:schemeClr val="tx1"/>
                          </a:solidFill>
                          <a:effectLst/>
                        </a:rPr>
                        <a:t>Current VTM</a:t>
                      </a:r>
                      <a:endParaRPr lang="en-US" sz="1600" b="1" cap="none" spc="30">
                        <a:solidFill>
                          <a:schemeClr val="tx1"/>
                        </a:solidFill>
                        <a:effectLst/>
                        <a:latin typeface="Times New Roman" panose="02020603050405020304" pitchFamily="18" charset="0"/>
                        <a:ea typeface="Times New Roman" panose="02020603050405020304" pitchFamily="18" charset="0"/>
                      </a:endParaRPr>
                    </a:p>
                  </a:txBody>
                  <a:tcPr marL="0" marR="10333" marT="71754" marB="71754" anchor="ctr">
                    <a:lnL w="12700" cmpd="sng">
                      <a:noFill/>
                    </a:lnL>
                    <a:lnR w="12700" cmpd="sng">
                      <a:noFill/>
                    </a:lnR>
                    <a:lnT w="19050" cap="flat" cmpd="sng" algn="ctr">
                      <a:solidFill>
                        <a:schemeClr val="accent1"/>
                      </a:solidFill>
                      <a:prstDash val="solid"/>
                    </a:lnT>
                    <a:lnB w="38100" cmpd="sng">
                      <a:noFill/>
                    </a:lnB>
                    <a:no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cap="none" spc="30" dirty="0">
                          <a:solidFill>
                            <a:schemeClr val="tx1"/>
                          </a:solidFill>
                          <a:effectLst/>
                        </a:rPr>
                        <a:t>Requirements</a:t>
                      </a:r>
                      <a:endParaRPr lang="en-US" sz="1600" b="1" cap="none" spc="30" dirty="0">
                        <a:solidFill>
                          <a:schemeClr val="tx1"/>
                        </a:solidFill>
                        <a:effectLst/>
                        <a:latin typeface="Times New Roman" panose="02020603050405020304" pitchFamily="18" charset="0"/>
                        <a:ea typeface="Times New Roman" panose="02020603050405020304" pitchFamily="18" charset="0"/>
                      </a:endParaRPr>
                    </a:p>
                  </a:txBody>
                  <a:tcPr marL="0" marR="10333" marT="71754" marB="71754" anchor="ctr">
                    <a:lnL w="12700" cmpd="sng">
                      <a:noFill/>
                    </a:lnL>
                    <a:lnR w="12700" cmpd="sng">
                      <a:noFill/>
                    </a:lnR>
                    <a:lnT w="19050" cap="flat" cmpd="sng" algn="ctr">
                      <a:solidFill>
                        <a:schemeClr val="accent1"/>
                      </a:solidFill>
                      <a:prstDash val="solid"/>
                    </a:lnT>
                    <a:lnB w="38100" cmpd="sng">
                      <a:noFill/>
                    </a:lnB>
                    <a:noFill/>
                  </a:tcPr>
                </a:tc>
                <a:extLst>
                  <a:ext uri="{0D108BD9-81ED-4DB2-BD59-A6C34878D82A}">
                    <a16:rowId xmlns:a16="http://schemas.microsoft.com/office/drawing/2014/main" val="3707352661"/>
                  </a:ext>
                </a:extLst>
              </a:tr>
              <a:tr h="1318547">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dirty="0">
                          <a:solidFill>
                            <a:schemeClr val="tx1"/>
                          </a:solidFill>
                          <a:effectLst/>
                        </a:rPr>
                        <a:t>Film grain modeling</a:t>
                      </a:r>
                      <a:endParaRPr lang="en-US" sz="1200" cap="none" spc="0" dirty="0">
                        <a:solidFill>
                          <a:schemeClr val="tx1"/>
                        </a:solidFill>
                        <a:effectLst/>
                        <a:latin typeface="Times New Roman" panose="02020603050405020304" pitchFamily="18" charset="0"/>
                        <a:ea typeface="Times New Roman" panose="02020603050405020304" pitchFamily="18" charset="0"/>
                      </a:endParaRPr>
                    </a:p>
                  </a:txBody>
                  <a:tcPr marL="0" marR="71754" marT="71754" marB="71754">
                    <a:lnL w="12700" cmpd="sng">
                      <a:noFill/>
                      <a:prstDash val="solid"/>
                    </a:lnL>
                    <a:lnR w="12700" cmpd="sng">
                      <a:noFill/>
                      <a:prstDash val="solid"/>
                    </a:lnR>
                    <a:lnT w="12700" cmpd="sng">
                      <a:noFill/>
                      <a:prstDash val="solid"/>
                    </a:lnT>
                    <a:lnB w="9525" cap="flat" cmpd="sng" algn="ctr">
                      <a:solidFill>
                        <a:schemeClr val="accent1"/>
                      </a:solidFill>
                      <a:prstDash val="solid"/>
                    </a:lnB>
                    <a:no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dirty="0">
                          <a:solidFill>
                            <a:schemeClr val="tx1"/>
                          </a:solidFill>
                          <a:effectLst/>
                        </a:rPr>
                        <a:t>Frequency-based film grain modeling</a:t>
                      </a:r>
                      <a:endParaRPr lang="en-US" sz="1200" cap="none" spc="0" dirty="0">
                        <a:solidFill>
                          <a:schemeClr val="tx1"/>
                        </a:solidFill>
                        <a:effectLst/>
                        <a:latin typeface="Times New Roman" panose="02020603050405020304" pitchFamily="18" charset="0"/>
                        <a:ea typeface="Times New Roman" panose="02020603050405020304" pitchFamily="18" charset="0"/>
                      </a:endParaRPr>
                    </a:p>
                  </a:txBody>
                  <a:tcPr marL="0" marR="71754" marT="71754" marB="71754">
                    <a:lnL w="12700" cmpd="sng">
                      <a:noFill/>
                      <a:prstDash val="solid"/>
                    </a:lnL>
                    <a:lnR w="12700" cmpd="sng">
                      <a:noFill/>
                      <a:prstDash val="solid"/>
                    </a:lnR>
                    <a:lnT w="12700" cmpd="sng">
                      <a:noFill/>
                      <a:prstDash val="solid"/>
                    </a:lnT>
                    <a:lnB w="9525" cap="flat" cmpd="sng" algn="ctr">
                      <a:solidFill>
                        <a:schemeClr val="accent1"/>
                      </a:solidFill>
                      <a:prstDash val="solid"/>
                    </a:lnB>
                    <a:noFill/>
                  </a:tcPr>
                </a:tc>
                <a:tc>
                  <a:txBody>
                    <a:bodyPr/>
                    <a:lstStyle/>
                    <a:p>
                      <a:pPr marL="285750" marR="0"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dirty="0">
                          <a:solidFill>
                            <a:schemeClr val="tx1"/>
                          </a:solidFill>
                          <a:effectLst/>
                        </a:rPr>
                        <a:t>Further increase the adaptability to the content and coding structure</a:t>
                      </a:r>
                    </a:p>
                    <a:p>
                      <a:pPr marL="285750" marR="0"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dirty="0">
                          <a:solidFill>
                            <a:schemeClr val="tx1"/>
                          </a:solidFill>
                          <a:effectLst/>
                        </a:rPr>
                        <a:t>Possibly support both the Frequency-based modeling and AR-based modeling</a:t>
                      </a:r>
                    </a:p>
                    <a:p>
                      <a:pPr marL="742950" marR="0" lvl="1"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dirty="0">
                          <a:solidFill>
                            <a:schemeClr val="tx1"/>
                          </a:solidFill>
                          <a:effectLst/>
                        </a:rPr>
                        <a:t>Capability to switch between the two types of modeling at least at sequence level. Frame level switching may be a stretching request</a:t>
                      </a:r>
                      <a:endParaRPr lang="en-US" sz="1200" cap="none" spc="0" dirty="0">
                        <a:solidFill>
                          <a:schemeClr val="tx1"/>
                        </a:solidFill>
                        <a:effectLst/>
                        <a:latin typeface="Times New Roman" panose="02020603050405020304" pitchFamily="18" charset="0"/>
                        <a:ea typeface="Times New Roman" panose="02020603050405020304" pitchFamily="18" charset="0"/>
                      </a:endParaRPr>
                    </a:p>
                  </a:txBody>
                  <a:tcPr marL="0" marR="71754" marT="71754" marB="71754">
                    <a:lnL w="12700" cmpd="sng">
                      <a:noFill/>
                      <a:prstDash val="solid"/>
                    </a:lnL>
                    <a:lnR w="12700" cmpd="sng">
                      <a:noFill/>
                      <a:prstDash val="solid"/>
                    </a:lnR>
                    <a:lnT w="12700" cmpd="sng">
                      <a:noFill/>
                      <a:prstDash val="solid"/>
                    </a:lnT>
                    <a:lnB w="9525" cap="flat" cmpd="sng" algn="ctr">
                      <a:solidFill>
                        <a:schemeClr val="accent1"/>
                      </a:solidFill>
                      <a:prstDash val="solid"/>
                    </a:lnB>
                    <a:noFill/>
                  </a:tcPr>
                </a:tc>
                <a:extLst>
                  <a:ext uri="{0D108BD9-81ED-4DB2-BD59-A6C34878D82A}">
                    <a16:rowId xmlns:a16="http://schemas.microsoft.com/office/drawing/2014/main" val="1635162554"/>
                  </a:ext>
                </a:extLst>
              </a:tr>
              <a:tr h="1111896">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dirty="0">
                          <a:solidFill>
                            <a:schemeClr val="tx1"/>
                          </a:solidFill>
                          <a:effectLst/>
                        </a:rPr>
                        <a:t>Film grain synthesis</a:t>
                      </a:r>
                      <a:endParaRPr lang="en-US" sz="1200" cap="none" spc="0" dirty="0">
                        <a:solidFill>
                          <a:schemeClr val="tx1"/>
                        </a:solidFill>
                        <a:effectLst/>
                        <a:latin typeface="Times New Roman" panose="02020603050405020304" pitchFamily="18" charset="0"/>
                        <a:ea typeface="Times New Roman" panose="02020603050405020304" pitchFamily="18" charset="0"/>
                      </a:endParaRPr>
                    </a:p>
                  </a:txBody>
                  <a:tcPr marL="51663" marR="71754" marT="71754" marB="71754">
                    <a:lnL w="12700" cmpd="sng">
                      <a:noFill/>
                      <a:prstDash val="solid"/>
                    </a:lnL>
                    <a:lnR w="12700" cmpd="sng">
                      <a:noFill/>
                      <a:prstDash val="solid"/>
                    </a:lnR>
                    <a:lnT w="9525" cap="flat" cmpd="sng" algn="ctr">
                      <a:solidFill>
                        <a:schemeClr val="accent1"/>
                      </a:solidFill>
                      <a:prstDash val="solid"/>
                    </a:lnT>
                    <a:lnB w="12700" cmpd="sng">
                      <a:noFill/>
                      <a:prstDash val="solid"/>
                    </a:lnB>
                    <a:solidFill>
                      <a:schemeClr val="accent1">
                        <a:lumMod val="20000"/>
                        <a:lumOff val="80000"/>
                      </a:schemeClr>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a:solidFill>
                            <a:schemeClr val="tx1"/>
                          </a:solidFill>
                          <a:effectLst/>
                        </a:rPr>
                        <a:t>Frequency-based film grain synthesis</a:t>
                      </a:r>
                      <a:endParaRPr lang="en-US" sz="1200" cap="none" spc="0">
                        <a:solidFill>
                          <a:schemeClr val="tx1"/>
                        </a:solidFill>
                        <a:effectLst/>
                        <a:latin typeface="Times New Roman" panose="02020603050405020304" pitchFamily="18" charset="0"/>
                        <a:ea typeface="Times New Roman" panose="02020603050405020304" pitchFamily="18" charset="0"/>
                      </a:endParaRPr>
                    </a:p>
                  </a:txBody>
                  <a:tcPr marL="51663" marR="71754" marT="71754" marB="71754">
                    <a:lnL w="12700" cmpd="sng">
                      <a:noFill/>
                      <a:prstDash val="solid"/>
                    </a:lnL>
                    <a:lnR w="12700" cmpd="sng">
                      <a:noFill/>
                      <a:prstDash val="solid"/>
                    </a:lnR>
                    <a:lnT w="9525" cap="flat" cmpd="sng" algn="ctr">
                      <a:solidFill>
                        <a:schemeClr val="accent1"/>
                      </a:solidFill>
                      <a:prstDash val="solid"/>
                    </a:lnT>
                    <a:lnB w="12700" cmpd="sng">
                      <a:noFill/>
                      <a:prstDash val="solid"/>
                    </a:lnB>
                    <a:solidFill>
                      <a:schemeClr val="accent1">
                        <a:lumMod val="20000"/>
                        <a:lumOff val="80000"/>
                      </a:schemeClr>
                    </a:solidFill>
                  </a:tcPr>
                </a:tc>
                <a:tc>
                  <a:txBody>
                    <a:bodyPr/>
                    <a:lstStyle/>
                    <a:p>
                      <a:pPr marL="285750" marR="0"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dirty="0">
                          <a:solidFill>
                            <a:schemeClr val="tx1"/>
                          </a:solidFill>
                          <a:effectLst/>
                        </a:rPr>
                        <a:t>Possibly support both Frequency-based synthesis and AR-based synthesis</a:t>
                      </a:r>
                    </a:p>
                    <a:p>
                      <a:pPr marL="285750" marR="0" indent="-2857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cap="none" spc="0" dirty="0">
                          <a:solidFill>
                            <a:schemeClr val="tx1"/>
                          </a:solidFill>
                          <a:effectLst/>
                        </a:rPr>
                        <a:t>Interfaces to test different synthesis settings, such as different pattern sizes, different pattern shapes, and so on</a:t>
                      </a:r>
                      <a:endParaRPr lang="en-US" sz="1200" cap="none" spc="0" dirty="0">
                        <a:solidFill>
                          <a:schemeClr val="tx1"/>
                        </a:solidFill>
                        <a:effectLst/>
                        <a:latin typeface="Times New Roman" panose="02020603050405020304" pitchFamily="18" charset="0"/>
                        <a:ea typeface="Times New Roman" panose="02020603050405020304" pitchFamily="18" charset="0"/>
                      </a:endParaRPr>
                    </a:p>
                  </a:txBody>
                  <a:tcPr marL="51663" marR="71754" marT="71754" marB="71754">
                    <a:lnL w="12700" cmpd="sng">
                      <a:noFill/>
                      <a:prstDash val="solid"/>
                    </a:lnL>
                    <a:lnR w="12700" cmpd="sng">
                      <a:noFill/>
                      <a:prstDash val="solid"/>
                    </a:lnR>
                    <a:lnT w="9525" cap="flat" cmpd="sng" algn="ctr">
                      <a:solidFill>
                        <a:schemeClr val="accent1"/>
                      </a:solidFill>
                      <a:prstDash val="solid"/>
                    </a:lnT>
                    <a:lnB w="12700" cmpd="sng">
                      <a:noFill/>
                      <a:prstDash val="solid"/>
                    </a:lnB>
                    <a:solidFill>
                      <a:schemeClr val="accent1">
                        <a:lumMod val="20000"/>
                        <a:lumOff val="80000"/>
                      </a:schemeClr>
                    </a:solidFill>
                  </a:tcPr>
                </a:tc>
                <a:extLst>
                  <a:ext uri="{0D108BD9-81ED-4DB2-BD59-A6C34878D82A}">
                    <a16:rowId xmlns:a16="http://schemas.microsoft.com/office/drawing/2014/main" val="3167358562"/>
                  </a:ext>
                </a:extLst>
              </a:tr>
            </a:tbl>
          </a:graphicData>
        </a:graphic>
      </p:graphicFrame>
    </p:spTree>
    <p:extLst>
      <p:ext uri="{BB962C8B-B14F-4D97-AF65-F5344CB8AC3E}">
        <p14:creationId xmlns:p14="http://schemas.microsoft.com/office/powerpoint/2010/main" val="22871323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TotalTime>
  <Words>878</Words>
  <Application>Microsoft Macintosh PowerPoint</Application>
  <PresentationFormat>Widescreen</PresentationFormat>
  <Paragraphs>89</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Google Sans</vt:lpstr>
      <vt:lpstr>Times New Roman</vt:lpstr>
      <vt:lpstr>Office Theme</vt:lpstr>
      <vt:lpstr>JVET-AD0238  On Film Grain Synthesis Subjective Evaluation and Further Work </vt:lpstr>
      <vt:lpstr>Introduction</vt:lpstr>
      <vt:lpstr>Two use cases for the technology</vt:lpstr>
      <vt:lpstr>Potential Opportunity</vt:lpstr>
      <vt:lpstr>Understanding from current testing results</vt:lpstr>
      <vt:lpstr>Recommendations</vt:lpstr>
      <vt:lpstr>Further Requirements</vt:lpstr>
      <vt:lpstr>Further Requirements (2)</vt:lpstr>
      <vt:lpstr>Further Requirements (3)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JVET-AD0238  On Film Grain Synthesis Subjective Evaluation and Further Work </dc:title>
  <dc:creator>Alberto Duenas</dc:creator>
  <cp:lastModifiedBy>Alberto Duenas</cp:lastModifiedBy>
  <cp:revision>9</cp:revision>
  <dcterms:created xsi:type="dcterms:W3CDTF">2023-04-25T22:11:29Z</dcterms:created>
  <dcterms:modified xsi:type="dcterms:W3CDTF">2023-04-26T11:54:05Z</dcterms:modified>
</cp:coreProperties>
</file>