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72" r:id="rId4"/>
    <p:sldId id="271" r:id="rId5"/>
    <p:sldId id="273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80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71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4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4"/>
            <a:ext cx="11582399" cy="114846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JVET-AC0120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CA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CIIP with more combination candidates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Introduction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In CIIP mode, the prediction samples are generated by weighting an inter prediction signal and an intra prediction signal;</a:t>
            </a:r>
          </a:p>
          <a:p>
            <a:pPr hangingPunct="0">
              <a:lnSpc>
                <a:spcPct val="15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Two different weighted method are supported:</a:t>
            </a:r>
          </a:p>
          <a:p>
            <a:pPr lvl="1" hangingPunct="0">
              <a:lnSpc>
                <a:spcPct val="15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The current block is </a:t>
            </a:r>
            <a:r>
              <a:rPr lang="en-US" altLang="zh-CN" sz="1600" u="sng" dirty="0">
                <a:cs typeface="Times New Roman" panose="02020603050405020304" pitchFamily="18" charset="0"/>
              </a:rPr>
              <a:t>horizontally or vertically divided </a:t>
            </a:r>
            <a:r>
              <a:rPr lang="en-US" altLang="zh-CN" sz="1600" dirty="0">
                <a:cs typeface="Times New Roman" panose="02020603050405020304" pitchFamily="18" charset="0"/>
              </a:rPr>
              <a:t>and the weights of sub-block are assigned according to </a:t>
            </a:r>
            <a:r>
              <a:rPr lang="en-US" altLang="zh-CN" sz="1600" u="sng" dirty="0">
                <a:cs typeface="Times New Roman" panose="02020603050405020304" pitchFamily="18" charset="0"/>
              </a:rPr>
              <a:t>sub-block index</a:t>
            </a:r>
            <a:r>
              <a:rPr lang="en-US" altLang="zh-CN" sz="1600" dirty="0">
                <a:cs typeface="Times New Roman" panose="02020603050405020304" pitchFamily="18" charset="0"/>
              </a:rPr>
              <a:t>. 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1600" dirty="0">
                <a:cs typeface="Times New Roman" panose="02020603050405020304" pitchFamily="18" charset="0"/>
              </a:rPr>
              <a:t>The weight derived by </a:t>
            </a:r>
            <a:r>
              <a:rPr lang="en-US" altLang="zh-CN" sz="1600" u="sng" dirty="0">
                <a:cs typeface="Times New Roman" panose="02020603050405020304" pitchFamily="18" charset="0"/>
              </a:rPr>
              <a:t>neighboring modes </a:t>
            </a:r>
            <a:r>
              <a:rPr lang="en-US" altLang="zh-CN" sz="1600" dirty="0">
                <a:cs typeface="Times New Roman" panose="02020603050405020304" pitchFamily="18" charset="0"/>
              </a:rPr>
              <a:t>is applied to the </a:t>
            </a:r>
            <a:r>
              <a:rPr lang="en-US" altLang="zh-CN" sz="1600" u="sng" dirty="0">
                <a:cs typeface="Times New Roman" panose="02020603050405020304" pitchFamily="18" charset="0"/>
              </a:rPr>
              <a:t>entire block</a:t>
            </a:r>
            <a:r>
              <a:rPr lang="en-US" altLang="zh-CN" sz="1600" dirty="0">
                <a:cs typeface="Times New Roman" panose="02020603050405020304" pitchFamily="18" charset="0"/>
              </a:rPr>
              <a:t>.</a:t>
            </a:r>
          </a:p>
          <a:p>
            <a:pPr lvl="1" hangingPunct="0">
              <a:lnSpc>
                <a:spcPct val="100000"/>
              </a:lnSpc>
            </a:pPr>
            <a:endParaRPr lang="en-US" altLang="zh-CN" sz="1600" dirty="0">
              <a:cs typeface="Times New Roman" panose="02020603050405020304" pitchFamily="18" charset="0"/>
            </a:endParaRPr>
          </a:p>
          <a:p>
            <a:pPr hangingPunct="0">
              <a:lnSpc>
                <a:spcPct val="10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32E968E-4581-4C1A-A836-9842E0D81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099560"/>
              </p:ext>
            </p:extLst>
          </p:nvPr>
        </p:nvGraphicFramePr>
        <p:xfrm>
          <a:off x="2032000" y="2623881"/>
          <a:ext cx="8128000" cy="121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9343011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735845975"/>
                    </a:ext>
                  </a:extLst>
                </a:gridCol>
              </a:tblGrid>
              <a:tr h="3078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Inter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intra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660767"/>
                  </a:ext>
                </a:extLst>
              </a:tr>
              <a:tr h="876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regular merge mode (10)</a:t>
                      </a:r>
                    </a:p>
                    <a:p>
                      <a:r>
                        <a:rPr lang="en-CA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CIIP-TM merge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mode (2)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planar mode</a:t>
                      </a:r>
                    </a:p>
                    <a:p>
                      <a:r>
                        <a:rPr lang="en-CA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TIMD derived intra prediction mode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PDPC method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837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Proposed Method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4238" y="1382996"/>
                <a:ext cx="11223524" cy="5078764"/>
              </a:xfrm>
            </p:spPr>
            <p:txBody>
              <a:bodyPr>
                <a:noAutofit/>
              </a:bodyPr>
              <a:lstStyle/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Intra prediction modes list construction</a:t>
                </a:r>
              </a:p>
              <a:p>
                <a:pPr lvl="1" hangingPunct="0">
                  <a:lnSpc>
                    <a:spcPct val="150000"/>
                  </a:lnSpc>
                </a:pPr>
                <a:r>
                  <a:rPr lang="en-CA" altLang="zh-CN" sz="1600" dirty="0">
                    <a:cs typeface="Times New Roman" panose="02020603050405020304" pitchFamily="18" charset="0"/>
                  </a:rPr>
                  <a:t>MPM with </a:t>
                </a:r>
                <a:r>
                  <a:rPr lang="en-CA" altLang="zh-CN" sz="1800" dirty="0">
                    <a:cs typeface="Times New Roman" panose="02020603050405020304" pitchFamily="18" charset="0"/>
                  </a:rPr>
                  <a:t>sorting</a:t>
                </a:r>
              </a:p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Mapping </a:t>
                </a:r>
                <a:r>
                  <a:rPr lang="en-US" altLang="zh-CN" sz="2400" dirty="0">
                    <a:cs typeface="Times New Roman" panose="02020603050405020304" pitchFamily="18" charset="0"/>
                  </a:rPr>
                  <a:t>relationship</a:t>
                </a:r>
                <a:endParaRPr lang="en-CA" altLang="zh-CN" sz="24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r>
                  <a:rPr lang="en-CA" altLang="zh-CN" sz="1600" dirty="0">
                    <a:cs typeface="Times New Roman" panose="02020603050405020304" pitchFamily="18" charset="0"/>
                  </a:rPr>
                  <a:t>a pair of merge candidate and the intra prediction mode in the list obtained in the first step</a:t>
                </a: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Linear model-based weighted method</a:t>
                </a:r>
              </a:p>
              <a:p>
                <a:pPr lvl="1" hangingPunct="0">
                  <a:lnSpc>
                    <a:spcPct val="150000"/>
                  </a:lnSpc>
                </a:pPr>
                <a:r>
                  <a:rPr lang="en-US" altLang="zh-CN" sz="1800" dirty="0">
                    <a:cs typeface="Times New Roman" panose="02020603050405020304" pitchFamily="18" charset="0"/>
                  </a:rPr>
                  <a:t>The derivation of</a:t>
                </a:r>
                <a:r>
                  <a:rPr lang="en-CA" altLang="zh-CN" sz="1800" dirty="0">
                    <a:cs typeface="Times New Roman" panose="02020603050405020304" pitchFamily="18" charset="0"/>
                  </a:rPr>
                  <a:t> model parameters </a:t>
                </a:r>
                <a:r>
                  <a:rPr lang="en-US" altLang="zh-CN" sz="1800" dirty="0">
                    <a:cs typeface="Times New Roman" panose="02020603050405020304" pitchFamily="18" charset="0"/>
                  </a:rPr>
                  <a:t>is </a:t>
                </a:r>
                <a:r>
                  <a:rPr lang="en-CA" altLang="zh-CN" sz="1800" dirty="0">
                    <a:cs typeface="Times New Roman" panose="02020603050405020304" pitchFamily="18" charset="0"/>
                  </a:rPr>
                  <a:t>based on the LDL decomposition method same as CCCM.</a:t>
                </a:r>
                <a:endParaRPr lang="zh-CN" altLang="zh-CN" sz="1800" dirty="0">
                  <a:cs typeface="Times New Roman" panose="02020603050405020304" pitchFamily="18" charset="0"/>
                </a:endParaRPr>
              </a:p>
              <a:p>
                <a:pPr marL="457200" lvl="1" indent="0" hangingPunc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altLang="zh-CN" sz="1600"/>
                            <m:t>CIIP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𝑖𝑛𝑡𝑒𝑟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𝑖𝑛𝑡𝑟𝑎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𝑚𝑖𝑑𝑉𝑎𝑙𝑢𝑒</m:t>
                      </m:r>
                    </m:oMath>
                  </m:oMathPara>
                </a14:m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600" dirty="0">
                  <a:cs typeface="Times New Roman" panose="02020603050405020304" pitchFamily="18" charset="0"/>
                </a:endParaRPr>
              </a:p>
              <a:p>
                <a:pPr lvl="1" hangingPunct="0">
                  <a:lnSpc>
                    <a:spcPct val="150000"/>
                  </a:lnSpc>
                </a:pPr>
                <a:endParaRPr lang="en-CA" altLang="zh-CN" sz="18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4238" y="1382996"/>
                <a:ext cx="11223524" cy="5078764"/>
              </a:xfrm>
              <a:blipFill>
                <a:blip r:embed="rId5"/>
                <a:stretch>
                  <a:fillRect l="-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>
            <a:extLst>
              <a:ext uri="{FF2B5EF4-FFF2-40B4-BE49-F238E27FC236}">
                <a16:creationId xmlns:a16="http://schemas.microsoft.com/office/drawing/2014/main" id="{5803E318-62C3-43B4-8632-07C56EAFAF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4425" y="3587750"/>
            <a:ext cx="346075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A24F47B-CFEB-4549-B4F7-7B59314CD0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3FD8E168-2427-4DF3-BDA7-B51246AC0AC7}"/>
              </a:ext>
            </a:extLst>
          </p:cNvPr>
          <p:cNvSpPr txBox="1">
            <a:spLocks/>
          </p:cNvSpPr>
          <p:nvPr/>
        </p:nvSpPr>
        <p:spPr>
          <a:xfrm>
            <a:off x="838200" y="-173102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Results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EDF38DF-DE66-4009-B396-95C735D79E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85267B8-8171-49C1-9E52-FB88B2003D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891792"/>
              </p:ext>
            </p:extLst>
          </p:nvPr>
        </p:nvGraphicFramePr>
        <p:xfrm>
          <a:off x="1218953" y="2652842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44882617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29739515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3903672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889232211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48134514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84040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478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244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778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054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928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30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846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762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904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728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433825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8B306E78-F719-47B5-AEBA-25E4E9334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854266"/>
              </p:ext>
            </p:extLst>
          </p:nvPr>
        </p:nvGraphicFramePr>
        <p:xfrm>
          <a:off x="6296050" y="2657159"/>
          <a:ext cx="4038600" cy="1781175"/>
        </p:xfrm>
        <a:graphic>
          <a:graphicData uri="http://schemas.openxmlformats.org/drawingml/2006/table">
            <a:tbl>
              <a:tblPr/>
              <a:tblGrid>
                <a:gridCol w="928615">
                  <a:extLst>
                    <a:ext uri="{9D8B030D-6E8A-4147-A177-3AD203B41FA5}">
                      <a16:colId xmlns:a16="http://schemas.microsoft.com/office/drawing/2014/main" val="2573756864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1058943813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64420650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2547706536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416402167"/>
                    </a:ext>
                  </a:extLst>
                </a:gridCol>
                <a:gridCol w="621997">
                  <a:extLst>
                    <a:ext uri="{9D8B030D-6E8A-4147-A177-3AD203B41FA5}">
                      <a16:colId xmlns:a16="http://schemas.microsoft.com/office/drawing/2014/main" val="9950468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9370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501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74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4807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32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3148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9932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283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762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245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521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589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provide more combination candidates for CIIP mode.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ECM-8.0,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	LB    {-0.10%, 0.09%, -0.32%}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 RA    {-0.04%, 0.03%, 0.02%}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</a:t>
            </a:r>
            <a:r>
              <a:rPr lang="en-US" altLang="zh-CN" sz="2400" dirty="0" err="1">
                <a:cs typeface="Times New Roman" panose="02020603050405020304" pitchFamily="18" charset="0"/>
              </a:rPr>
              <a:t>Bytedance</a:t>
            </a:r>
            <a:r>
              <a:rPr lang="en-US" altLang="zh-CN" sz="2400" dirty="0">
                <a:cs typeface="Times New Roman" panose="02020603050405020304" pitchFamily="18" charset="0"/>
              </a:rPr>
              <a:t> and OPPO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8709</TotalTime>
  <Words>457</Words>
  <Application>Microsoft Office PowerPoint</Application>
  <PresentationFormat>宽屏</PresentationFormat>
  <Paragraphs>150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Cambria Math</vt:lpstr>
      <vt:lpstr>Segoe UI Light</vt:lpstr>
      <vt:lpstr>Times New Roman</vt:lpstr>
      <vt:lpstr>Wingdings 2</vt:lpstr>
      <vt:lpstr>HDOfficeLightV0</vt:lpstr>
      <vt:lpstr>JVET-AC0120 Non-EE2: CIIP with more combination candidates</vt:lpstr>
      <vt:lpstr>Introduction</vt:lpstr>
      <vt:lpstr>Proposed Method</vt:lpstr>
      <vt:lpstr>PowerPoint 演示文稿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113</cp:revision>
  <dcterms:created xsi:type="dcterms:W3CDTF">2021-09-24T18:02:39Z</dcterms:created>
  <dcterms:modified xsi:type="dcterms:W3CDTF">2023-04-22T09:41:20Z</dcterms:modified>
</cp:coreProperties>
</file>