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4" r:id="rId1"/>
  </p:sldMasterIdLst>
  <p:notesMasterIdLst>
    <p:notesMasterId r:id="rId11"/>
  </p:notesMasterIdLst>
  <p:sldIdLst>
    <p:sldId id="260" r:id="rId2"/>
    <p:sldId id="276" r:id="rId3"/>
    <p:sldId id="279" r:id="rId4"/>
    <p:sldId id="283" r:id="rId5"/>
    <p:sldId id="274" r:id="rId6"/>
    <p:sldId id="280" r:id="rId7"/>
    <p:sldId id="284" r:id="rId8"/>
    <p:sldId id="281" r:id="rId9"/>
    <p:sldId id="282" r:id="rId10"/>
  </p:sldIdLst>
  <p:sldSz cx="9144000" cy="6858000" type="screen4x3"/>
  <p:notesSz cx="6807200" cy="99393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80D10"/>
    <a:srgbClr val="374D6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666" autoAdjust="0"/>
    <p:restoredTop sz="60355" autoAdjust="0"/>
  </p:normalViewPr>
  <p:slideViewPr>
    <p:cSldViewPr snapToGrid="0">
      <p:cViewPr varScale="1">
        <p:scale>
          <a:sx n="69" d="100"/>
          <a:sy n="69" d="100"/>
        </p:scale>
        <p:origin x="3156" y="6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2952" y="-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E56491-949E-4DC8-9563-DE48369A0AFB}" type="datetimeFigureOut">
              <a:rPr lang="ko-KR" altLang="en-US" smtClean="0"/>
              <a:t>2023-04-24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68400" y="1243013"/>
            <a:ext cx="4470400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0720" y="4783307"/>
            <a:ext cx="5445760" cy="3913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36F71C-E6F3-42B8-B634-BD0EDF41BC6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868412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36F71C-E6F3-42B8-B634-BD0EDF41BC64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897957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36F71C-E6F3-42B8-B634-BD0EDF41BC64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27765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1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36F71C-E6F3-42B8-B634-BD0EDF41BC64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73349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1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36F71C-E6F3-42B8-B634-BD0EDF41BC64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28558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36F71C-E6F3-42B8-B634-BD0EDF41BC64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524082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36F71C-E6F3-42B8-B634-BD0EDF41BC64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733195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36F71C-E6F3-42B8-B634-BD0EDF41BC64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221352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36F71C-E6F3-42B8-B634-BD0EDF41BC64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628152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36F71C-E6F3-42B8-B634-BD0EDF41BC64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499938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C7599-BE10-4B33-B46F-1B2B11C52505}" type="datetime1">
              <a:rPr lang="ko-KR" altLang="en-US" smtClean="0"/>
              <a:t>2023-04-24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F03DF-32D4-4CE0-8373-9B734CC547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482750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4D666-CF5E-40B3-88A9-68F25EBBA71E}" type="datetime1">
              <a:rPr lang="ko-KR" altLang="en-US" smtClean="0"/>
              <a:t>2023-04-24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F03DF-32D4-4CE0-8373-9B734CC547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107194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14022-7D22-448B-A9B9-1BEE746349B9}" type="datetime1">
              <a:rPr lang="ko-KR" altLang="en-US" smtClean="0"/>
              <a:t>2023-04-24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F03DF-32D4-4CE0-8373-9B734CC547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288946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38D91-7FE6-434E-9B61-3C3E8586F90E}" type="datetime1">
              <a:rPr lang="ko-KR" altLang="en-US" smtClean="0"/>
              <a:t>2023-04-24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F03DF-32D4-4CE0-8373-9B734CC547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4145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9C45D-AD88-42C0-AF77-D665551935DF}" type="datetime1">
              <a:rPr lang="ko-KR" altLang="en-US" smtClean="0"/>
              <a:t>2023-04-24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F03DF-32D4-4CE0-8373-9B734CC547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60263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035CA4-38A2-43BF-B080-D01509A7C1BF}" type="datetime1">
              <a:rPr lang="ko-KR" altLang="en-US" smtClean="0"/>
              <a:t>2023-04-24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F03DF-32D4-4CE0-8373-9B734CC547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124535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BC66B-3009-4C17-A0C5-BEBEFE9C484B}" type="datetime1">
              <a:rPr lang="ko-KR" altLang="en-US" smtClean="0"/>
              <a:t>2023-04-24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F03DF-32D4-4CE0-8373-9B734CC547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662512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F7977-FA9C-42B6-A324-840DF11BA27B}" type="datetime1">
              <a:rPr lang="ko-KR" altLang="en-US" smtClean="0"/>
              <a:t>2023-04-24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F03DF-32D4-4CE0-8373-9B734CC547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495494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F6F73-A3E3-4861-BC98-93936E6E418D}" type="datetime1">
              <a:rPr lang="ko-KR" altLang="en-US" smtClean="0"/>
              <a:t>2023-04-24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F03DF-32D4-4CE0-8373-9B734CC547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20249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9F04A-D0AC-4D54-948A-0B79C80BD65B}" type="datetime1">
              <a:rPr lang="ko-KR" altLang="en-US" smtClean="0"/>
              <a:t>2023-04-24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F03DF-32D4-4CE0-8373-9B734CC547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313908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A24AB9-374C-4BA5-B71C-142190358F2F}" type="datetime1">
              <a:rPr lang="ko-KR" altLang="en-US" smtClean="0"/>
              <a:t>2023-04-24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F03DF-32D4-4CE0-8373-9B734CC547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45641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ABF455-3DC6-4231-92A5-275E676A1721}" type="datetime1">
              <a:rPr lang="ko-KR" altLang="en-US" smtClean="0"/>
              <a:t>2023-04-24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2F03DF-32D4-4CE0-8373-9B734CC547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863820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D:\조직문화\로고\LGE_CI_LOGO\누끼 컷\LGE_Logo_3D_Tagline(W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1951" y="6078476"/>
            <a:ext cx="900231" cy="436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710" y="4645400"/>
            <a:ext cx="9143999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500" u="sng" dirty="0" err="1">
                <a:latin typeface="LG스마트체2.0 Regular" panose="020B0600000101010101" pitchFamily="50" charset="-127"/>
                <a:ea typeface="LG스마트체2.0 Regular" panose="020B0600000101010101" pitchFamily="50" charset="-127"/>
              </a:rPr>
              <a:t>Chulkeun</a:t>
            </a:r>
            <a:r>
              <a:rPr lang="en-US" altLang="ko-KR" sz="1500" u="sng" dirty="0">
                <a:latin typeface="LG스마트체2.0 Regular" panose="020B0600000101010101" pitchFamily="50" charset="-127"/>
                <a:ea typeface="LG스마트체2.0 Regular" panose="020B0600000101010101" pitchFamily="50" charset="-127"/>
              </a:rPr>
              <a:t> Kim</a:t>
            </a:r>
            <a:r>
              <a:rPr lang="en-US" altLang="ko-KR" sz="1500" dirty="0">
                <a:latin typeface="LG스마트체2.0 Regular" panose="020B0600000101010101" pitchFamily="50" charset="-127"/>
                <a:ea typeface="LG스마트체2.0 Regular" panose="020B0600000101010101" pitchFamily="50" charset="-127"/>
              </a:rPr>
              <a:t>, Dong-</a:t>
            </a:r>
            <a:r>
              <a:rPr lang="en-US" altLang="ko-KR" sz="1500" dirty="0" err="1">
                <a:latin typeface="LG스마트체2.0 Regular" panose="020B0600000101010101" pitchFamily="50" charset="-127"/>
                <a:ea typeface="LG스마트체2.0 Regular" panose="020B0600000101010101" pitchFamily="50" charset="-127"/>
              </a:rPr>
              <a:t>Gyu</a:t>
            </a:r>
            <a:r>
              <a:rPr lang="en-US" altLang="ko-KR" sz="1500" dirty="0">
                <a:latin typeface="LG스마트체2.0 Regular" panose="020B0600000101010101" pitchFamily="50" charset="-127"/>
                <a:ea typeface="LG스마트체2.0 Regular" panose="020B0600000101010101" pitchFamily="50" charset="-127"/>
              </a:rPr>
              <a:t> </a:t>
            </a:r>
            <a:r>
              <a:rPr lang="en-US" altLang="ko-KR" sz="1500" dirty="0" err="1">
                <a:latin typeface="LG스마트체2.0 Regular" panose="020B0600000101010101" pitchFamily="50" charset="-127"/>
                <a:ea typeface="LG스마트체2.0 Regular" panose="020B0600000101010101" pitchFamily="50" charset="-127"/>
              </a:rPr>
              <a:t>Gwak</a:t>
            </a:r>
            <a:r>
              <a:rPr lang="en-US" altLang="ko-KR" sz="1500" dirty="0">
                <a:latin typeface="LG스마트체2.0 Regular" panose="020B0600000101010101" pitchFamily="50" charset="-127"/>
                <a:ea typeface="LG스마트체2.0 Regular" panose="020B0600000101010101" pitchFamily="50" charset="-127"/>
              </a:rPr>
              <a:t>, </a:t>
            </a:r>
            <a:r>
              <a:rPr lang="en-US" altLang="ko-KR" sz="1500" dirty="0" err="1">
                <a:latin typeface="LG스마트체2.0 Regular" panose="020B0600000101010101" pitchFamily="50" charset="-127"/>
                <a:ea typeface="LG스마트체2.0 Regular" panose="020B0600000101010101" pitchFamily="50" charset="-127"/>
              </a:rPr>
              <a:t>Jaehyun</a:t>
            </a:r>
            <a:r>
              <a:rPr lang="en-US" altLang="ko-KR" sz="1500" dirty="0">
                <a:latin typeface="LG스마트체2.0 Regular" panose="020B0600000101010101" pitchFamily="50" charset="-127"/>
                <a:ea typeface="LG스마트체2.0 Regular" panose="020B0600000101010101" pitchFamily="50" charset="-127"/>
              </a:rPr>
              <a:t> Lim</a:t>
            </a:r>
          </a:p>
          <a:p>
            <a:pPr algn="ctr"/>
            <a:endParaRPr lang="en-US" altLang="ko-KR" sz="1500" dirty="0">
              <a:latin typeface="LG스마트체2.0 Regular" panose="020B0600000101010101" pitchFamily="50" charset="-127"/>
              <a:ea typeface="LG스마트체2.0 Regular" panose="020B0600000101010101" pitchFamily="50" charset="-127"/>
            </a:endParaRPr>
          </a:p>
          <a:p>
            <a:pPr algn="ctr"/>
            <a:r>
              <a:rPr lang="en-US" altLang="ko-KR" sz="1500" b="1" dirty="0">
                <a:latin typeface="LG스마트체2.0 Regular" panose="020B0600000101010101" pitchFamily="50" charset="-127"/>
                <a:ea typeface="LG스마트체2.0 Regular" panose="020B0600000101010101" pitchFamily="50" charset="-127"/>
              </a:rPr>
              <a:t>LG Electronics</a:t>
            </a:r>
            <a:endParaRPr lang="ko-KR" altLang="en-US" sz="1500" b="1" dirty="0">
              <a:latin typeface="LG스마트체2.0 Regular" panose="020B0600000101010101" pitchFamily="50" charset="-127"/>
              <a:ea typeface="LG스마트체2.0 Regular" panose="020B0600000101010101" pitchFamily="50" charset="-127"/>
            </a:endParaRPr>
          </a:p>
        </p:txBody>
      </p:sp>
      <p:sp>
        <p:nvSpPr>
          <p:cNvPr id="9" name="제목 1"/>
          <p:cNvSpPr>
            <a:spLocks noGrp="1"/>
          </p:cNvSpPr>
          <p:nvPr>
            <p:ph type="ctrTitle"/>
          </p:nvPr>
        </p:nvSpPr>
        <p:spPr>
          <a:xfrm>
            <a:off x="620847" y="1903401"/>
            <a:ext cx="7903726" cy="1136981"/>
          </a:xfr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 anchor="ctr">
            <a:noAutofit/>
          </a:bodyPr>
          <a:lstStyle/>
          <a:p>
            <a:r>
              <a:rPr lang="en-US" altLang="ko-KR" sz="2000" b="1" dirty="0">
                <a:latin typeface="LG스마트체2.0 Regular" panose="020B0600000101010101" pitchFamily="50" charset="-127"/>
                <a:ea typeface="LG스마트체2.0 Regular" panose="020B0600000101010101" pitchFamily="50" charset="-127"/>
              </a:rPr>
              <a:t>[AHG8] QPA with low activity threshold for machine task</a:t>
            </a:r>
            <a:br>
              <a:rPr lang="en-US" altLang="ko-KR" sz="2000" b="1" dirty="0">
                <a:latin typeface="LG스마트체2.0 Regular" panose="020B0600000101010101" pitchFamily="50" charset="-127"/>
                <a:ea typeface="LG스마트체2.0 Regular" panose="020B0600000101010101" pitchFamily="50" charset="-127"/>
              </a:rPr>
            </a:br>
            <a:r>
              <a:rPr lang="en-US" altLang="ko-KR" sz="2000" b="1" dirty="0">
                <a:latin typeface="LG스마트체2.0 Regular" panose="020B0600000101010101" pitchFamily="50" charset="-127"/>
                <a:ea typeface="LG스마트체2.0 Regular" panose="020B0600000101010101" pitchFamily="50" charset="-127"/>
              </a:rPr>
              <a:t>(JVET-AD0138)</a:t>
            </a:r>
          </a:p>
        </p:txBody>
      </p:sp>
    </p:spTree>
    <p:extLst>
      <p:ext uri="{BB962C8B-B14F-4D97-AF65-F5344CB8AC3E}">
        <p14:creationId xmlns:p14="http://schemas.microsoft.com/office/powerpoint/2010/main" val="476423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14"/>
          <p:cNvSpPr>
            <a:spLocks noChangeShapeType="1"/>
          </p:cNvSpPr>
          <p:nvPr/>
        </p:nvSpPr>
        <p:spPr bwMode="auto">
          <a:xfrm>
            <a:off x="-1" y="848453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 sz="1350" dirty="0"/>
          </a:p>
        </p:txBody>
      </p:sp>
      <p:sp>
        <p:nvSpPr>
          <p:cNvPr id="5" name="TextBox 4"/>
          <p:cNvSpPr txBox="1"/>
          <p:nvPr/>
        </p:nvSpPr>
        <p:spPr>
          <a:xfrm>
            <a:off x="-1" y="297537"/>
            <a:ext cx="9090889" cy="461665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pPr lvl="0"/>
            <a:r>
              <a:rPr lang="en-US" altLang="ko-KR" sz="2400" b="1" dirty="0">
                <a:latin typeface="LG스마트체2.0 Regular" panose="020B0600000101010101" pitchFamily="50" charset="-127"/>
                <a:ea typeface="LG스마트체2.0 Regular" panose="020B0600000101010101" pitchFamily="50" charset="-127"/>
              </a:rPr>
              <a:t>Introduction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9668" y="998611"/>
            <a:ext cx="9074332" cy="1338828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dirty="0">
                <a:ea typeface="LG스마트체 Light" panose="020B0600000101010101" pitchFamily="50" charset="-127"/>
              </a:rPr>
              <a:t>This contribution reports the object detection performance for SFU-HW video dataset on</a:t>
            </a:r>
          </a:p>
          <a:p>
            <a:pPr>
              <a:lnSpc>
                <a:spcPct val="150000"/>
              </a:lnSpc>
            </a:pPr>
            <a:r>
              <a:rPr lang="en-US" altLang="ko-KR" dirty="0">
                <a:ea typeface="LG스마트체 Light" panose="020B0600000101010101" pitchFamily="50" charset="-127"/>
              </a:rPr>
              <a:t>     - The perceptual QP adaptation (QPA)</a:t>
            </a:r>
          </a:p>
          <a:p>
            <a:pPr>
              <a:lnSpc>
                <a:spcPct val="150000"/>
              </a:lnSpc>
            </a:pPr>
            <a:r>
              <a:rPr lang="en-US" altLang="ko-KR" dirty="0">
                <a:ea typeface="LG스마트체 Light" panose="020B0600000101010101" pitchFamily="50" charset="-127"/>
              </a:rPr>
              <a:t>     - The QPA with a low activity threshold</a:t>
            </a:r>
          </a:p>
        </p:txBody>
      </p:sp>
    </p:spTree>
    <p:extLst>
      <p:ext uri="{BB962C8B-B14F-4D97-AF65-F5344CB8AC3E}">
        <p14:creationId xmlns:p14="http://schemas.microsoft.com/office/powerpoint/2010/main" val="10276560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14"/>
          <p:cNvSpPr>
            <a:spLocks noChangeShapeType="1"/>
          </p:cNvSpPr>
          <p:nvPr/>
        </p:nvSpPr>
        <p:spPr bwMode="auto">
          <a:xfrm>
            <a:off x="-1" y="848453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 sz="1350" dirty="0"/>
          </a:p>
        </p:txBody>
      </p:sp>
      <p:sp>
        <p:nvSpPr>
          <p:cNvPr id="5" name="TextBox 4"/>
          <p:cNvSpPr txBox="1"/>
          <p:nvPr/>
        </p:nvSpPr>
        <p:spPr>
          <a:xfrm>
            <a:off x="-1" y="311447"/>
            <a:ext cx="9090889" cy="461665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pPr lvl="0"/>
            <a:r>
              <a:rPr lang="en-US" altLang="ko-KR" sz="2400" b="1" dirty="0">
                <a:latin typeface="LG스마트체2.0 Regular" panose="020B0600000101010101" pitchFamily="50" charset="-127"/>
                <a:ea typeface="LG스마트체2.0 Regular" panose="020B0600000101010101" pitchFamily="50" charset="-127"/>
              </a:rPr>
              <a:t>Object detection performance with QPA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9668" y="998611"/>
            <a:ext cx="9074332" cy="880369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dirty="0">
                <a:ea typeface="LG스마트체 Light" panose="020B0600000101010101" pitchFamily="50" charset="-127"/>
              </a:rPr>
              <a:t>On average a 2.64% decrease in BD-</a:t>
            </a:r>
            <a:r>
              <a:rPr lang="en-US" altLang="ko-KR" dirty="0" err="1">
                <a:ea typeface="LG스마트체 Light" panose="020B0600000101010101" pitchFamily="50" charset="-127"/>
              </a:rPr>
              <a:t>mAP</a:t>
            </a:r>
            <a:r>
              <a:rPr lang="en-US" altLang="ko-KR" dirty="0">
                <a:ea typeface="LG스마트체 Light" panose="020B0600000101010101" pitchFamily="50" charset="-127"/>
              </a:rPr>
              <a:t> was observed, However, performance improvement is observed in Class C and D</a:t>
            </a:r>
          </a:p>
        </p:txBody>
      </p:sp>
      <p:graphicFrame>
        <p:nvGraphicFramePr>
          <p:cNvPr id="2" name="표 1">
            <a:extLst>
              <a:ext uri="{FF2B5EF4-FFF2-40B4-BE49-F238E27FC236}">
                <a16:creationId xmlns:a16="http://schemas.microsoft.com/office/drawing/2014/main" id="{0E9B462C-628B-813E-DC41-CCD96D67875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9656272"/>
              </p:ext>
            </p:extLst>
          </p:nvPr>
        </p:nvGraphicFramePr>
        <p:xfrm>
          <a:off x="2982190" y="2762428"/>
          <a:ext cx="3179618" cy="2272145"/>
        </p:xfrm>
        <a:graphic>
          <a:graphicData uri="http://schemas.openxmlformats.org/drawingml/2006/table">
            <a:tbl>
              <a:tblPr firstRow="1" firstCol="1" bandRow="1"/>
              <a:tblGrid>
                <a:gridCol w="1300753">
                  <a:extLst>
                    <a:ext uri="{9D8B030D-6E8A-4147-A177-3AD203B41FA5}">
                      <a16:colId xmlns:a16="http://schemas.microsoft.com/office/drawing/2014/main" val="985840886"/>
                    </a:ext>
                  </a:extLst>
                </a:gridCol>
                <a:gridCol w="1878865">
                  <a:extLst>
                    <a:ext uri="{9D8B030D-6E8A-4147-A177-3AD203B41FA5}">
                      <a16:colId xmlns:a16="http://schemas.microsoft.com/office/drawing/2014/main" val="2702368829"/>
                    </a:ext>
                  </a:extLst>
                </a:gridCol>
              </a:tblGrid>
              <a:tr h="36059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　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BD-mAP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0146715"/>
                  </a:ext>
                </a:extLst>
              </a:tr>
              <a:tr h="38231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Class A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11.54%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861894"/>
                  </a:ext>
                </a:extLst>
              </a:tr>
              <a:tr h="38231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Class B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9.51%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9986130"/>
                  </a:ext>
                </a:extLst>
              </a:tr>
              <a:tr h="38231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Class C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-0.17%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0100460"/>
                  </a:ext>
                </a:extLst>
              </a:tr>
              <a:tr h="38231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Class D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-3.69%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373445"/>
                  </a:ext>
                </a:extLst>
              </a:tr>
              <a:tr h="38231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Average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2.63%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2609423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9D7365C5-16A1-2133-FA26-E20202EF342A}"/>
              </a:ext>
            </a:extLst>
          </p:cNvPr>
          <p:cNvSpPr txBox="1"/>
          <p:nvPr/>
        </p:nvSpPr>
        <p:spPr>
          <a:xfrm>
            <a:off x="1319644" y="5185255"/>
            <a:ext cx="650471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GB" altLang="ko-KR" sz="180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</a:rPr>
              <a:t>Object detection performance with QPA</a:t>
            </a:r>
            <a:endParaRPr lang="ko-KR" altLang="ko-KR" sz="1800" dirty="0">
              <a:effectLst/>
              <a:latin typeface="Times New Roman" panose="02020603050405020304" pitchFamily="18" charset="0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2120792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>
            <a:extLst>
              <a:ext uri="{FF2B5EF4-FFF2-40B4-BE49-F238E27FC236}">
                <a16:creationId xmlns:a16="http://schemas.microsoft.com/office/drawing/2014/main" id="{50B3B7E8-67FC-8811-5068-8242F4AC32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8458" y="3442855"/>
            <a:ext cx="4696803" cy="3140047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C32DB649-5C26-3845-1169-BB50ABF0E4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0599" y="3464381"/>
            <a:ext cx="4626042" cy="3104666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Line 14"/>
          <p:cNvSpPr>
            <a:spLocks noChangeShapeType="1"/>
          </p:cNvSpPr>
          <p:nvPr/>
        </p:nvSpPr>
        <p:spPr bwMode="auto">
          <a:xfrm>
            <a:off x="-1" y="848453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 sz="1350" dirty="0"/>
          </a:p>
        </p:txBody>
      </p:sp>
      <p:sp>
        <p:nvSpPr>
          <p:cNvPr id="5" name="TextBox 4"/>
          <p:cNvSpPr txBox="1"/>
          <p:nvPr/>
        </p:nvSpPr>
        <p:spPr>
          <a:xfrm>
            <a:off x="-1" y="311447"/>
            <a:ext cx="9090889" cy="461665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pPr lvl="0"/>
            <a:r>
              <a:rPr lang="en-US" altLang="ko-KR" sz="2400" b="1" dirty="0">
                <a:latin typeface="LG스마트체2.0 Regular" panose="020B0600000101010101" pitchFamily="50" charset="-127"/>
                <a:ea typeface="LG스마트체2.0 Regular" panose="020B0600000101010101" pitchFamily="50" charset="-127"/>
              </a:rPr>
              <a:t>Object detection performance with QPA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9668" y="998611"/>
            <a:ext cx="9074332" cy="1711366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dirty="0">
                <a:ea typeface="LG스마트체 Light" panose="020B0600000101010101" pitchFamily="50" charset="-127"/>
              </a:rPr>
              <a:t>The main effect of perceptual QPA is to increase the QP value in complex areas of the picture, while decreasing it in plane areas.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dirty="0">
                <a:ea typeface="LG스마트체 Light" panose="020B0600000101010101" pitchFamily="50" charset="-127"/>
              </a:rPr>
              <a:t>When the background is plane (i.e., has low activity), QP decreases also in the background area, which led to an increase in unnecessary bits for object detection. </a:t>
            </a:r>
          </a:p>
        </p:txBody>
      </p:sp>
      <p:sp>
        <p:nvSpPr>
          <p:cNvPr id="2" name="타원 1"/>
          <p:cNvSpPr/>
          <p:nvPr/>
        </p:nvSpPr>
        <p:spPr>
          <a:xfrm>
            <a:off x="2133600" y="5401246"/>
            <a:ext cx="1182254" cy="868218"/>
          </a:xfrm>
          <a:prstGeom prst="ellipse">
            <a:avLst/>
          </a:pr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/>
        </p:nvSpPr>
        <p:spPr>
          <a:xfrm>
            <a:off x="7844911" y="3720228"/>
            <a:ext cx="1182254" cy="2549236"/>
          </a:xfrm>
          <a:prstGeom prst="ellipse">
            <a:avLst/>
          </a:pr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152587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14"/>
          <p:cNvSpPr>
            <a:spLocks noChangeShapeType="1"/>
          </p:cNvSpPr>
          <p:nvPr/>
        </p:nvSpPr>
        <p:spPr bwMode="auto">
          <a:xfrm>
            <a:off x="-1" y="848453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 sz="1350" dirty="0"/>
          </a:p>
        </p:txBody>
      </p:sp>
      <p:sp>
        <p:nvSpPr>
          <p:cNvPr id="5" name="TextBox 4"/>
          <p:cNvSpPr txBox="1"/>
          <p:nvPr/>
        </p:nvSpPr>
        <p:spPr>
          <a:xfrm>
            <a:off x="-1" y="297537"/>
            <a:ext cx="9090889" cy="461665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>
            <a:defPPr>
              <a:defRPr lang="ko-KR"/>
            </a:defPPr>
            <a:lvl1pPr>
              <a:defRPr sz="2400" b="1"/>
            </a:lvl1pPr>
          </a:lstStyle>
          <a:p>
            <a:pPr lvl="0"/>
            <a:r>
              <a:rPr lang="en-US" altLang="ko-KR" dirty="0">
                <a:latin typeface="LG스마트체2.0 Regular" panose="020B0600000101010101" pitchFamily="50" charset="-127"/>
                <a:ea typeface="LG스마트체2.0 Regular" panose="020B0600000101010101" pitchFamily="50" charset="-127"/>
              </a:rPr>
              <a:t>Proposed method</a:t>
            </a: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C2A60A64-A921-9E45-FCB5-E64BB75A1A69}"/>
              </a:ext>
            </a:extLst>
          </p:cNvPr>
          <p:cNvSpPr/>
          <p:nvPr/>
        </p:nvSpPr>
        <p:spPr>
          <a:xfrm>
            <a:off x="2056269" y="3634440"/>
            <a:ext cx="991312" cy="2973936"/>
          </a:xfrm>
          <a:prstGeom prst="rect">
            <a:avLst/>
          </a:prstGeom>
          <a:pattFill prst="dashHorz">
            <a:fgClr>
              <a:schemeClr val="tx1"/>
            </a:fgClr>
            <a:bgClr>
              <a:schemeClr val="bg1"/>
            </a:bgClr>
          </a:patt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460BDD27-61EB-83E0-57C4-68AE465FC94C}"/>
              </a:ext>
            </a:extLst>
          </p:cNvPr>
          <p:cNvSpPr/>
          <p:nvPr/>
        </p:nvSpPr>
        <p:spPr>
          <a:xfrm>
            <a:off x="2056269" y="2618915"/>
            <a:ext cx="991312" cy="1015525"/>
          </a:xfrm>
          <a:prstGeom prst="rect">
            <a:avLst/>
          </a:prstGeom>
          <a:pattFill prst="zigZag">
            <a:fgClr>
              <a:schemeClr val="tx1"/>
            </a:fgClr>
            <a:bgClr>
              <a:schemeClr val="bg1"/>
            </a:bgClr>
          </a:patt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21" name="직선 화살표 연결선 20">
            <a:extLst>
              <a:ext uri="{FF2B5EF4-FFF2-40B4-BE49-F238E27FC236}">
                <a16:creationId xmlns:a16="http://schemas.microsoft.com/office/drawing/2014/main" id="{6267EAA6-206F-C6A7-F531-A29BAD9D9E73}"/>
              </a:ext>
            </a:extLst>
          </p:cNvPr>
          <p:cNvCxnSpPr/>
          <p:nvPr/>
        </p:nvCxnSpPr>
        <p:spPr>
          <a:xfrm flipH="1">
            <a:off x="3068730" y="3634440"/>
            <a:ext cx="512747" cy="1"/>
          </a:xfrm>
          <a:prstGeom prst="straightConnector1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cxnSp>
      <p:cxnSp>
        <p:nvCxnSpPr>
          <p:cNvPr id="22" name="직선 화살표 연결선 21">
            <a:extLst>
              <a:ext uri="{FF2B5EF4-FFF2-40B4-BE49-F238E27FC236}">
                <a16:creationId xmlns:a16="http://schemas.microsoft.com/office/drawing/2014/main" id="{DF6F3F4D-15AC-7725-2E79-4DC29BDA1AB4}"/>
              </a:ext>
            </a:extLst>
          </p:cNvPr>
          <p:cNvCxnSpPr/>
          <p:nvPr/>
        </p:nvCxnSpPr>
        <p:spPr>
          <a:xfrm flipH="1">
            <a:off x="3068730" y="2618915"/>
            <a:ext cx="512747" cy="1"/>
          </a:xfrm>
          <a:prstGeom prst="straightConnector1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cxnSp>
      <p:cxnSp>
        <p:nvCxnSpPr>
          <p:cNvPr id="23" name="직선 화살표 연결선 22">
            <a:extLst>
              <a:ext uri="{FF2B5EF4-FFF2-40B4-BE49-F238E27FC236}">
                <a16:creationId xmlns:a16="http://schemas.microsoft.com/office/drawing/2014/main" id="{FAAFF09F-D854-0E3B-82DC-594D64718E61}"/>
              </a:ext>
            </a:extLst>
          </p:cNvPr>
          <p:cNvCxnSpPr/>
          <p:nvPr/>
        </p:nvCxnSpPr>
        <p:spPr>
          <a:xfrm flipH="1">
            <a:off x="3047581" y="6608375"/>
            <a:ext cx="512747" cy="1"/>
          </a:xfrm>
          <a:prstGeom prst="straightConnector1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0DA82C50-62F4-CEDD-D080-C3510A81F9DC}"/>
              </a:ext>
            </a:extLst>
          </p:cNvPr>
          <p:cNvSpPr txBox="1"/>
          <p:nvPr/>
        </p:nvSpPr>
        <p:spPr>
          <a:xfrm>
            <a:off x="3602626" y="3449774"/>
            <a:ext cx="17486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Global activity </a:t>
            </a:r>
            <a:endParaRPr lang="ko-KR" altLang="en-US" sz="1400" dirty="0"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</p:txBody>
      </p:sp>
      <p:cxnSp>
        <p:nvCxnSpPr>
          <p:cNvPr id="25" name="직선 화살표 연결선 24">
            <a:extLst>
              <a:ext uri="{FF2B5EF4-FFF2-40B4-BE49-F238E27FC236}">
                <a16:creationId xmlns:a16="http://schemas.microsoft.com/office/drawing/2014/main" id="{297A4F47-48A7-FD72-2C3E-BEB81E67BF99}"/>
              </a:ext>
            </a:extLst>
          </p:cNvPr>
          <p:cNvCxnSpPr/>
          <p:nvPr/>
        </p:nvCxnSpPr>
        <p:spPr>
          <a:xfrm flipH="1">
            <a:off x="3321293" y="3634440"/>
            <a:ext cx="7620" cy="2973935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D8A7E9F5-710A-A648-40DF-CF9123CAD620}"/>
              </a:ext>
            </a:extLst>
          </p:cNvPr>
          <p:cNvSpPr txBox="1"/>
          <p:nvPr/>
        </p:nvSpPr>
        <p:spPr>
          <a:xfrm>
            <a:off x="3602625" y="5575754"/>
            <a:ext cx="12440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Low activity</a:t>
            </a:r>
            <a:endParaRPr lang="ko-KR" altLang="en-US" sz="1400" dirty="0"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F8B82EC-5280-03D7-F0B3-48B01C116ED5}"/>
              </a:ext>
            </a:extLst>
          </p:cNvPr>
          <p:cNvSpPr txBox="1"/>
          <p:nvPr/>
        </p:nvSpPr>
        <p:spPr>
          <a:xfrm>
            <a:off x="3602625" y="2972788"/>
            <a:ext cx="12440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High activity</a:t>
            </a:r>
            <a:endParaRPr lang="ko-KR" altLang="en-US" sz="1400" dirty="0"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</p:txBody>
      </p:sp>
      <p:cxnSp>
        <p:nvCxnSpPr>
          <p:cNvPr id="28" name="직선 화살표 연결선 27">
            <a:extLst>
              <a:ext uri="{FF2B5EF4-FFF2-40B4-BE49-F238E27FC236}">
                <a16:creationId xmlns:a16="http://schemas.microsoft.com/office/drawing/2014/main" id="{7486DC4F-9FAE-E1AE-2FE5-82B0F91CC201}"/>
              </a:ext>
            </a:extLst>
          </p:cNvPr>
          <p:cNvCxnSpPr/>
          <p:nvPr/>
        </p:nvCxnSpPr>
        <p:spPr>
          <a:xfrm flipH="1">
            <a:off x="3321293" y="2619035"/>
            <a:ext cx="7620" cy="1042345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E1750B56-2712-ABEF-4703-7A1AF5E8BFC1}"/>
              </a:ext>
            </a:extLst>
          </p:cNvPr>
          <p:cNvSpPr/>
          <p:nvPr/>
        </p:nvSpPr>
        <p:spPr>
          <a:xfrm>
            <a:off x="6172805" y="3624627"/>
            <a:ext cx="991312" cy="2973936"/>
          </a:xfrm>
          <a:prstGeom prst="rect">
            <a:avLst/>
          </a:prstGeom>
          <a:pattFill prst="dashHorz">
            <a:fgClr>
              <a:schemeClr val="tx1"/>
            </a:fgClr>
            <a:bgClr>
              <a:schemeClr val="bg1"/>
            </a:bgClr>
          </a:patt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직사각형 29">
            <a:extLst>
              <a:ext uri="{FF2B5EF4-FFF2-40B4-BE49-F238E27FC236}">
                <a16:creationId xmlns:a16="http://schemas.microsoft.com/office/drawing/2014/main" id="{C398F51E-F83C-4951-89A9-8C8CD97E843E}"/>
              </a:ext>
            </a:extLst>
          </p:cNvPr>
          <p:cNvSpPr/>
          <p:nvPr/>
        </p:nvSpPr>
        <p:spPr>
          <a:xfrm>
            <a:off x="6172805" y="2609102"/>
            <a:ext cx="991312" cy="1015525"/>
          </a:xfrm>
          <a:prstGeom prst="rect">
            <a:avLst/>
          </a:prstGeom>
          <a:pattFill prst="zigZag">
            <a:fgClr>
              <a:schemeClr val="tx1"/>
            </a:fgClr>
            <a:bgClr>
              <a:schemeClr val="bg1"/>
            </a:bgClr>
          </a:patt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31" name="직선 화살표 연결선 30">
            <a:extLst>
              <a:ext uri="{FF2B5EF4-FFF2-40B4-BE49-F238E27FC236}">
                <a16:creationId xmlns:a16="http://schemas.microsoft.com/office/drawing/2014/main" id="{9255D71A-922D-CBAC-9AC7-8E06B8CF83E8}"/>
              </a:ext>
            </a:extLst>
          </p:cNvPr>
          <p:cNvCxnSpPr/>
          <p:nvPr/>
        </p:nvCxnSpPr>
        <p:spPr>
          <a:xfrm flipH="1">
            <a:off x="7185266" y="3624627"/>
            <a:ext cx="512747" cy="1"/>
          </a:xfrm>
          <a:prstGeom prst="straightConnector1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cxnSp>
      <p:cxnSp>
        <p:nvCxnSpPr>
          <p:cNvPr id="32" name="직선 화살표 연결선 31">
            <a:extLst>
              <a:ext uri="{FF2B5EF4-FFF2-40B4-BE49-F238E27FC236}">
                <a16:creationId xmlns:a16="http://schemas.microsoft.com/office/drawing/2014/main" id="{62353A7A-FCFA-CFC3-3E90-A478DC5D0911}"/>
              </a:ext>
            </a:extLst>
          </p:cNvPr>
          <p:cNvCxnSpPr/>
          <p:nvPr/>
        </p:nvCxnSpPr>
        <p:spPr>
          <a:xfrm flipH="1">
            <a:off x="7185266" y="2609102"/>
            <a:ext cx="512747" cy="1"/>
          </a:xfrm>
          <a:prstGeom prst="straightConnector1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cxnSp>
      <p:cxnSp>
        <p:nvCxnSpPr>
          <p:cNvPr id="33" name="직선 화살표 연결선 32">
            <a:extLst>
              <a:ext uri="{FF2B5EF4-FFF2-40B4-BE49-F238E27FC236}">
                <a16:creationId xmlns:a16="http://schemas.microsoft.com/office/drawing/2014/main" id="{4574228C-B55F-394E-769C-A50AA42E9F63}"/>
              </a:ext>
            </a:extLst>
          </p:cNvPr>
          <p:cNvCxnSpPr/>
          <p:nvPr/>
        </p:nvCxnSpPr>
        <p:spPr>
          <a:xfrm flipH="1">
            <a:off x="7164117" y="6598562"/>
            <a:ext cx="512747" cy="1"/>
          </a:xfrm>
          <a:prstGeom prst="straightConnector1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B7589F70-B627-12EA-848D-7395353FA199}"/>
              </a:ext>
            </a:extLst>
          </p:cNvPr>
          <p:cNvSpPr txBox="1"/>
          <p:nvPr/>
        </p:nvSpPr>
        <p:spPr>
          <a:xfrm>
            <a:off x="7742249" y="3342052"/>
            <a:ext cx="15957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Average of picture activity </a:t>
            </a:r>
            <a:endParaRPr lang="ko-KR" altLang="en-US" sz="1400" dirty="0"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</p:txBody>
      </p:sp>
      <p:cxnSp>
        <p:nvCxnSpPr>
          <p:cNvPr id="35" name="직선 화살표 연결선 34">
            <a:extLst>
              <a:ext uri="{FF2B5EF4-FFF2-40B4-BE49-F238E27FC236}">
                <a16:creationId xmlns:a16="http://schemas.microsoft.com/office/drawing/2014/main" id="{2C5A5A97-C6D6-AE47-BFBA-C4801853B2F9}"/>
              </a:ext>
            </a:extLst>
          </p:cNvPr>
          <p:cNvCxnSpPr/>
          <p:nvPr/>
        </p:nvCxnSpPr>
        <p:spPr>
          <a:xfrm flipH="1">
            <a:off x="7437829" y="3685241"/>
            <a:ext cx="7620" cy="2457797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A1447E6B-800C-9C74-DC4C-B03CA9BCECF4}"/>
              </a:ext>
            </a:extLst>
          </p:cNvPr>
          <p:cNvSpPr txBox="1"/>
          <p:nvPr/>
        </p:nvSpPr>
        <p:spPr>
          <a:xfrm>
            <a:off x="7792397" y="6320216"/>
            <a:ext cx="12440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Low activity</a:t>
            </a:r>
            <a:endParaRPr lang="ko-KR" altLang="en-US" sz="1400" dirty="0"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2337913F-04CA-6371-2FDE-2F603CDD28F6}"/>
              </a:ext>
            </a:extLst>
          </p:cNvPr>
          <p:cNvSpPr txBox="1"/>
          <p:nvPr/>
        </p:nvSpPr>
        <p:spPr>
          <a:xfrm>
            <a:off x="7719161" y="2962975"/>
            <a:ext cx="12440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High activity</a:t>
            </a:r>
            <a:endParaRPr lang="ko-KR" altLang="en-US" sz="1400" dirty="0"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</p:txBody>
      </p:sp>
      <p:cxnSp>
        <p:nvCxnSpPr>
          <p:cNvPr id="38" name="직선 화살표 연결선 37">
            <a:extLst>
              <a:ext uri="{FF2B5EF4-FFF2-40B4-BE49-F238E27FC236}">
                <a16:creationId xmlns:a16="http://schemas.microsoft.com/office/drawing/2014/main" id="{FD32790F-B756-EE35-4EF1-57B25F1DA535}"/>
              </a:ext>
            </a:extLst>
          </p:cNvPr>
          <p:cNvCxnSpPr/>
          <p:nvPr/>
        </p:nvCxnSpPr>
        <p:spPr>
          <a:xfrm flipH="1">
            <a:off x="7437829" y="2631201"/>
            <a:ext cx="7620" cy="947586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9" name="직사각형 38">
            <a:extLst>
              <a:ext uri="{FF2B5EF4-FFF2-40B4-BE49-F238E27FC236}">
                <a16:creationId xmlns:a16="http://schemas.microsoft.com/office/drawing/2014/main" id="{6FBE96EC-7136-4EFA-AA41-31911390E85F}"/>
              </a:ext>
            </a:extLst>
          </p:cNvPr>
          <p:cNvSpPr/>
          <p:nvPr/>
        </p:nvSpPr>
        <p:spPr>
          <a:xfrm>
            <a:off x="6174801" y="6225112"/>
            <a:ext cx="991312" cy="373449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/>
            </a:bgClr>
          </a:patt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40" name="직선 화살표 연결선 39">
            <a:extLst>
              <a:ext uri="{FF2B5EF4-FFF2-40B4-BE49-F238E27FC236}">
                <a16:creationId xmlns:a16="http://schemas.microsoft.com/office/drawing/2014/main" id="{AF0AD690-006C-BD6D-BEED-CDEC16DFBDD3}"/>
              </a:ext>
            </a:extLst>
          </p:cNvPr>
          <p:cNvCxnSpPr/>
          <p:nvPr/>
        </p:nvCxnSpPr>
        <p:spPr>
          <a:xfrm flipH="1">
            <a:off x="7164116" y="6221506"/>
            <a:ext cx="512747" cy="1"/>
          </a:xfrm>
          <a:prstGeom prst="straightConnector1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cxnSp>
      <p:cxnSp>
        <p:nvCxnSpPr>
          <p:cNvPr id="41" name="직선 화살표 연결선 40">
            <a:extLst>
              <a:ext uri="{FF2B5EF4-FFF2-40B4-BE49-F238E27FC236}">
                <a16:creationId xmlns:a16="http://schemas.microsoft.com/office/drawing/2014/main" id="{7246840C-1AAA-CF6D-4B1B-5FE15740138B}"/>
              </a:ext>
            </a:extLst>
          </p:cNvPr>
          <p:cNvCxnSpPr/>
          <p:nvPr/>
        </p:nvCxnSpPr>
        <p:spPr>
          <a:xfrm flipH="1">
            <a:off x="7428057" y="6221924"/>
            <a:ext cx="7620" cy="365335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2" name="TextBox 41">
            <a:extLst>
              <a:ext uri="{FF2B5EF4-FFF2-40B4-BE49-F238E27FC236}">
                <a16:creationId xmlns:a16="http://schemas.microsoft.com/office/drawing/2014/main" id="{8562C6DC-F27E-2150-91CF-235D4543EB89}"/>
              </a:ext>
            </a:extLst>
          </p:cNvPr>
          <p:cNvSpPr txBox="1"/>
          <p:nvPr/>
        </p:nvSpPr>
        <p:spPr>
          <a:xfrm>
            <a:off x="7698013" y="4371253"/>
            <a:ext cx="16168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medium activity</a:t>
            </a:r>
            <a:endParaRPr lang="ko-KR" altLang="en-US" sz="1400" dirty="0"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05469A58-3477-1324-01CD-DE3B86EE9D36}"/>
              </a:ext>
            </a:extLst>
          </p:cNvPr>
          <p:cNvSpPr txBox="1"/>
          <p:nvPr/>
        </p:nvSpPr>
        <p:spPr>
          <a:xfrm>
            <a:off x="7773447" y="5662209"/>
            <a:ext cx="15881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solidFill>
                  <a:srgbClr val="FF0000"/>
                </a:solidFill>
              </a:rPr>
              <a:t>Low activity</a:t>
            </a:r>
          </a:p>
          <a:p>
            <a:r>
              <a:rPr lang="en-US" altLang="ko-KR" dirty="0">
                <a:solidFill>
                  <a:srgbClr val="FF0000"/>
                </a:solidFill>
              </a:rPr>
              <a:t> threshold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48" name="왼쪽 중괄호 47">
            <a:extLst>
              <a:ext uri="{FF2B5EF4-FFF2-40B4-BE49-F238E27FC236}">
                <a16:creationId xmlns:a16="http://schemas.microsoft.com/office/drawing/2014/main" id="{3C0B5C69-8659-E447-0FE4-6663CEED3210}"/>
              </a:ext>
            </a:extLst>
          </p:cNvPr>
          <p:cNvSpPr/>
          <p:nvPr/>
        </p:nvSpPr>
        <p:spPr>
          <a:xfrm>
            <a:off x="1751032" y="2618915"/>
            <a:ext cx="276338" cy="4002158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AEA92459-1C12-538F-8286-4A14695F7EC1}"/>
              </a:ext>
            </a:extLst>
          </p:cNvPr>
          <p:cNvSpPr txBox="1"/>
          <p:nvPr/>
        </p:nvSpPr>
        <p:spPr>
          <a:xfrm>
            <a:off x="4017198" y="4155810"/>
            <a:ext cx="23945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defRPr sz="1400">
                <a:latin typeface="LG스마트체 Regular" panose="020B0600000101010101" pitchFamily="50" charset="-127"/>
                <a:ea typeface="LG스마트체 Regular" panose="020B0600000101010101" pitchFamily="50" charset="-127"/>
              </a:defRPr>
            </a:lvl1pPr>
          </a:lstStyle>
          <a:p>
            <a:r>
              <a:rPr lang="en-US" altLang="ko-KR" dirty="0"/>
              <a:t>Range of activities </a:t>
            </a:r>
          </a:p>
          <a:p>
            <a:r>
              <a:rPr lang="en-US" altLang="ko-KR" dirty="0"/>
              <a:t>where QPA is applied</a:t>
            </a:r>
            <a:endParaRPr lang="ko-KR" altLang="en-US" dirty="0"/>
          </a:p>
        </p:txBody>
      </p:sp>
      <p:sp>
        <p:nvSpPr>
          <p:cNvPr id="67" name="왼쪽 중괄호 66">
            <a:extLst>
              <a:ext uri="{FF2B5EF4-FFF2-40B4-BE49-F238E27FC236}">
                <a16:creationId xmlns:a16="http://schemas.microsoft.com/office/drawing/2014/main" id="{F989D4C3-3CE9-79D2-56CB-0219D4999ECF}"/>
              </a:ext>
            </a:extLst>
          </p:cNvPr>
          <p:cNvSpPr/>
          <p:nvPr/>
        </p:nvSpPr>
        <p:spPr>
          <a:xfrm>
            <a:off x="5815115" y="2609102"/>
            <a:ext cx="281147" cy="3596072"/>
          </a:xfrm>
          <a:prstGeom prst="leftBrace">
            <a:avLst/>
          </a:prstGeom>
          <a:ln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376F3C52-361F-789D-9902-D6582A781B8A}"/>
              </a:ext>
            </a:extLst>
          </p:cNvPr>
          <p:cNvSpPr txBox="1"/>
          <p:nvPr/>
        </p:nvSpPr>
        <p:spPr>
          <a:xfrm>
            <a:off x="-1" y="4417420"/>
            <a:ext cx="23945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defRPr sz="1400">
                <a:latin typeface="LG스마트체 Regular" panose="020B0600000101010101" pitchFamily="50" charset="-127"/>
                <a:ea typeface="LG스마트체 Regular" panose="020B0600000101010101" pitchFamily="50" charset="-127"/>
              </a:defRPr>
            </a:lvl1pPr>
          </a:lstStyle>
          <a:p>
            <a:r>
              <a:rPr lang="en-US" altLang="ko-KR" dirty="0"/>
              <a:t>Range of activities </a:t>
            </a:r>
          </a:p>
          <a:p>
            <a:r>
              <a:rPr lang="en-US" altLang="ko-KR" dirty="0"/>
              <a:t>where QPA is applied</a:t>
            </a:r>
            <a:endParaRPr lang="ko-KR" altLang="en-US" dirty="0"/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BD1D7834-60B6-A398-2809-7B868D1C066C}"/>
              </a:ext>
            </a:extLst>
          </p:cNvPr>
          <p:cNvSpPr txBox="1"/>
          <p:nvPr/>
        </p:nvSpPr>
        <p:spPr>
          <a:xfrm>
            <a:off x="69668" y="998611"/>
            <a:ext cx="9074332" cy="464871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dirty="0">
                <a:ea typeface="LG스마트체 Light" panose="020B0600000101010101" pitchFamily="50" charset="-127"/>
              </a:rPr>
              <a:t>Low activity threshold is defined to reduce unnecessary QP reduction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3" name="TextBox 72">
                <a:extLst>
                  <a:ext uri="{FF2B5EF4-FFF2-40B4-BE49-F238E27FC236}">
                    <a16:creationId xmlns:a16="http://schemas.microsoft.com/office/drawing/2014/main" id="{618355CD-E1E7-74DF-2248-A468BCFDA943}"/>
                  </a:ext>
                </a:extLst>
              </p:cNvPr>
              <p:cNvSpPr txBox="1"/>
              <p:nvPr/>
            </p:nvSpPr>
            <p:spPr>
              <a:xfrm>
                <a:off x="1458056" y="1922730"/>
                <a:ext cx="6777252" cy="37863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ko-KR" altLang="en-US" b="1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ko-KR" altLang="en-US" b="1" i="1">
                              <a:latin typeface="Cambria Math" panose="02040503050406030204" pitchFamily="18" charset="0"/>
                            </a:rPr>
                            <m:t>𝑳𝒐𝒘</m:t>
                          </m:r>
                        </m:e>
                        <m:sub>
                          <m:r>
                            <a:rPr lang="ko-KR" altLang="en-US" b="1" i="1">
                              <a:latin typeface="Cambria Math" panose="02040503050406030204" pitchFamily="18" charset="0"/>
                            </a:rPr>
                            <m:t>𝒕𝒉𝒓𝒆𝒔𝒉𝒐𝒍𝒅</m:t>
                          </m:r>
                        </m:sub>
                      </m:sSub>
                      <m:r>
                        <a:rPr lang="ko-KR" altLang="en-US" b="0" i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ko-KR" altLang="en-US" b="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ko-KR" altLang="en-US" b="1" i="1">
                              <a:latin typeface="Cambria Math" panose="02040503050406030204" pitchFamily="18" charset="0"/>
                            </a:rPr>
                            <m:t>𝑨𝒄𝒕𝒊𝒗𝒊𝒕𝒚</m:t>
                          </m:r>
                        </m:e>
                        <m:sub>
                          <m:r>
                            <a:rPr lang="ko-KR" altLang="en-US" b="1" i="1">
                              <a:latin typeface="Cambria Math" panose="02040503050406030204" pitchFamily="18" charset="0"/>
                            </a:rPr>
                            <m:t>𝒎𝒆𝒂𝒏</m:t>
                          </m:r>
                        </m:sub>
                      </m:sSub>
                      <m:r>
                        <a:rPr lang="ko-KR" altLang="en-US" b="0" i="0">
                          <a:latin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ko-KR" altLang="en-US" b="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ko-KR" altLang="en-US" b="1" i="1">
                              <a:latin typeface="Cambria Math" panose="02040503050406030204" pitchFamily="18" charset="0"/>
                            </a:rPr>
                            <m:t>𝑨𝒄𝒕𝒊𝒗𝒊𝒕𝒚</m:t>
                          </m:r>
                        </m:e>
                        <m:sub>
                          <m:r>
                            <a:rPr lang="ko-KR" altLang="en-US" b="1" i="1">
                              <a:latin typeface="Cambria Math" panose="02040503050406030204" pitchFamily="18" charset="0"/>
                            </a:rPr>
                            <m:t>𝒔𝒕𝒅</m:t>
                          </m:r>
                          <m:r>
                            <m:rPr>
                              <m:lit/>
                            </m:rPr>
                            <a:rPr lang="ko-KR" altLang="en-US" b="0" i="0">
                              <a:latin typeface="Cambria Math" panose="02040503050406030204" pitchFamily="18" charset="0"/>
                            </a:rPr>
                            <m:t>_</m:t>
                          </m:r>
                          <m:r>
                            <a:rPr lang="ko-KR" altLang="en-US" b="1" i="1">
                              <a:latin typeface="Cambria Math" panose="02040503050406030204" pitchFamily="18" charset="0"/>
                            </a:rPr>
                            <m:t>𝒅𝒆𝒗𝒊𝒂𝒕𝒊𝒐𝒏</m:t>
                          </m:r>
                        </m:sub>
                      </m:sSub>
                    </m:oMath>
                  </m:oMathPara>
                </a14:m>
                <a:endParaRPr lang="ko-KR" altLang="en-US" dirty="0"/>
              </a:p>
            </p:txBody>
          </p:sp>
        </mc:Choice>
        <mc:Fallback xmlns="">
          <p:sp>
            <p:nvSpPr>
              <p:cNvPr id="73" name="TextBox 72">
                <a:extLst>
                  <a:ext uri="{FF2B5EF4-FFF2-40B4-BE49-F238E27FC236}">
                    <a16:creationId xmlns:a16="http://schemas.microsoft.com/office/drawing/2014/main" id="{618355CD-E1E7-74DF-2248-A468BCFDA94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58056" y="1922730"/>
                <a:ext cx="6777252" cy="378630"/>
              </a:xfrm>
              <a:prstGeom prst="rect">
                <a:avLst/>
              </a:prstGeom>
              <a:blipFill>
                <a:blip r:embed="rId3"/>
                <a:stretch>
                  <a:fillRect b="-9524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861895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>
            <a:extLst>
              <a:ext uri="{FF2B5EF4-FFF2-40B4-BE49-F238E27FC236}">
                <a16:creationId xmlns:a16="http://schemas.microsoft.com/office/drawing/2014/main" id="{123FD39A-4D10-5805-B292-B489009E8C88}"/>
              </a:ext>
            </a:extLst>
          </p:cNvPr>
          <p:cNvSpPr txBox="1"/>
          <p:nvPr/>
        </p:nvSpPr>
        <p:spPr>
          <a:xfrm>
            <a:off x="653959" y="6181724"/>
            <a:ext cx="46291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defRPr sz="1400">
                <a:latin typeface="LG스마트체 Regular" panose="020B0600000101010101" pitchFamily="50" charset="-127"/>
                <a:ea typeface="LG스마트체 Regular" panose="020B0600000101010101" pitchFamily="50" charset="-127"/>
              </a:defRPr>
            </a:lvl1pPr>
          </a:lstStyle>
          <a:p>
            <a:r>
              <a:rPr lang="en-US" altLang="ko-KR" dirty="0"/>
              <a:t>CTU with decreasing QP due to QPA</a:t>
            </a:r>
            <a:endParaRPr lang="ko-KR" altLang="en-US" dirty="0"/>
          </a:p>
        </p:txBody>
      </p:sp>
      <p:sp>
        <p:nvSpPr>
          <p:cNvPr id="4" name="Line 14"/>
          <p:cNvSpPr>
            <a:spLocks noChangeShapeType="1"/>
          </p:cNvSpPr>
          <p:nvPr/>
        </p:nvSpPr>
        <p:spPr bwMode="auto">
          <a:xfrm>
            <a:off x="-1" y="848453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 sz="1350" dirty="0"/>
          </a:p>
        </p:txBody>
      </p:sp>
      <p:sp>
        <p:nvSpPr>
          <p:cNvPr id="5" name="TextBox 4"/>
          <p:cNvSpPr txBox="1"/>
          <p:nvPr/>
        </p:nvSpPr>
        <p:spPr>
          <a:xfrm>
            <a:off x="-1" y="297537"/>
            <a:ext cx="9090889" cy="461665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>
            <a:defPPr>
              <a:defRPr lang="ko-KR"/>
            </a:defPPr>
            <a:lvl1pPr>
              <a:defRPr sz="2400" b="1"/>
            </a:lvl1pPr>
          </a:lstStyle>
          <a:p>
            <a:pPr lvl="0"/>
            <a:r>
              <a:rPr lang="en-US" altLang="ko-KR" dirty="0">
                <a:latin typeface="LG스마트체2.0 Regular" panose="020B0600000101010101" pitchFamily="50" charset="-127"/>
                <a:ea typeface="LG스마트체2.0 Regular" panose="020B0600000101010101" pitchFamily="50" charset="-127"/>
              </a:rPr>
              <a:t>Proposed method</a:t>
            </a: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0D2E62A3-903F-0E23-C61B-F5CE6D250C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2118" y="2933700"/>
            <a:ext cx="4627561" cy="3122857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9277B924-222D-182C-53A6-9462CC7F173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4206" y="2946400"/>
            <a:ext cx="4579793" cy="3063147"/>
          </a:xfrm>
          <a:prstGeom prst="rect">
            <a:avLst/>
          </a:prstGeom>
        </p:spPr>
      </p:pic>
      <p:sp>
        <p:nvSpPr>
          <p:cNvPr id="9" name="직사각형 8">
            <a:extLst>
              <a:ext uri="{FF2B5EF4-FFF2-40B4-BE49-F238E27FC236}">
                <a16:creationId xmlns:a16="http://schemas.microsoft.com/office/drawing/2014/main" id="{80CB6F40-1AB4-A85A-8A0C-99A1B7B385A5}"/>
              </a:ext>
            </a:extLst>
          </p:cNvPr>
          <p:cNvSpPr/>
          <p:nvPr/>
        </p:nvSpPr>
        <p:spPr>
          <a:xfrm>
            <a:off x="180975" y="6181724"/>
            <a:ext cx="352425" cy="295275"/>
          </a:xfrm>
          <a:prstGeom prst="rect">
            <a:avLst/>
          </a:prstGeom>
          <a:solidFill>
            <a:srgbClr val="374D6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94A14753-9A9E-7E31-AC60-3D26326D695A}"/>
              </a:ext>
            </a:extLst>
          </p:cNvPr>
          <p:cNvSpPr/>
          <p:nvPr/>
        </p:nvSpPr>
        <p:spPr>
          <a:xfrm>
            <a:off x="4468950" y="6194226"/>
            <a:ext cx="352425" cy="295275"/>
          </a:xfrm>
          <a:prstGeom prst="rect">
            <a:avLst/>
          </a:prstGeom>
          <a:solidFill>
            <a:srgbClr val="480D1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228CA70-F167-C759-03A5-4598136F0127}"/>
              </a:ext>
            </a:extLst>
          </p:cNvPr>
          <p:cNvSpPr txBox="1"/>
          <p:nvPr/>
        </p:nvSpPr>
        <p:spPr>
          <a:xfrm>
            <a:off x="4821375" y="6208619"/>
            <a:ext cx="46291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defRPr sz="1400">
                <a:latin typeface="LG스마트체 Regular" panose="020B0600000101010101" pitchFamily="50" charset="-127"/>
                <a:ea typeface="LG스마트체 Regular" panose="020B0600000101010101" pitchFamily="50" charset="-127"/>
              </a:defRPr>
            </a:lvl1pPr>
          </a:lstStyle>
          <a:p>
            <a:r>
              <a:rPr lang="en-US" altLang="ko-KR" dirty="0"/>
              <a:t>CTU with decreasing QP due to QPA with low activity threshold</a:t>
            </a:r>
            <a:endParaRPr lang="ko-KR" altLang="en-US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3E9E76C-8245-8A84-2BF1-A0AF0A86D5BA}"/>
              </a:ext>
            </a:extLst>
          </p:cNvPr>
          <p:cNvSpPr txBox="1"/>
          <p:nvPr/>
        </p:nvSpPr>
        <p:spPr>
          <a:xfrm>
            <a:off x="69668" y="998611"/>
            <a:ext cx="9074332" cy="507831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dirty="0">
                <a:ea typeface="LG스마트체 Light" panose="020B0600000101010101" pitchFamily="50" charset="-127"/>
              </a:rPr>
              <a:t>It is observed that unnecessary QP decreases  </a:t>
            </a:r>
          </a:p>
        </p:txBody>
      </p:sp>
      <p:sp>
        <p:nvSpPr>
          <p:cNvPr id="11" name="타원 10"/>
          <p:cNvSpPr/>
          <p:nvPr/>
        </p:nvSpPr>
        <p:spPr>
          <a:xfrm>
            <a:off x="2231662" y="4816814"/>
            <a:ext cx="1182254" cy="868218"/>
          </a:xfrm>
          <a:prstGeom prst="ellipse">
            <a:avLst/>
          </a:pr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/>
        </p:nvSpPr>
        <p:spPr>
          <a:xfrm>
            <a:off x="7135950" y="4816814"/>
            <a:ext cx="1182254" cy="868218"/>
          </a:xfrm>
          <a:prstGeom prst="ellipse">
            <a:avLst/>
          </a:pr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483617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>
            <a:extLst>
              <a:ext uri="{FF2B5EF4-FFF2-40B4-BE49-F238E27FC236}">
                <a16:creationId xmlns:a16="http://schemas.microsoft.com/office/drawing/2014/main" id="{123FD39A-4D10-5805-B292-B489009E8C88}"/>
              </a:ext>
            </a:extLst>
          </p:cNvPr>
          <p:cNvSpPr txBox="1"/>
          <p:nvPr/>
        </p:nvSpPr>
        <p:spPr>
          <a:xfrm>
            <a:off x="653959" y="6181724"/>
            <a:ext cx="46291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defRPr sz="1400">
                <a:latin typeface="LG스마트체 Regular" panose="020B0600000101010101" pitchFamily="50" charset="-127"/>
                <a:ea typeface="LG스마트체 Regular" panose="020B0600000101010101" pitchFamily="50" charset="-127"/>
              </a:defRPr>
            </a:lvl1pPr>
          </a:lstStyle>
          <a:p>
            <a:r>
              <a:rPr lang="en-US" altLang="ko-KR" dirty="0"/>
              <a:t>CTU with decreasing QP due to QPA</a:t>
            </a:r>
            <a:endParaRPr lang="ko-KR" altLang="en-US" dirty="0"/>
          </a:p>
        </p:txBody>
      </p:sp>
      <p:sp>
        <p:nvSpPr>
          <p:cNvPr id="4" name="Line 14"/>
          <p:cNvSpPr>
            <a:spLocks noChangeShapeType="1"/>
          </p:cNvSpPr>
          <p:nvPr/>
        </p:nvSpPr>
        <p:spPr bwMode="auto">
          <a:xfrm>
            <a:off x="-1" y="848453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 sz="1350" dirty="0"/>
          </a:p>
        </p:txBody>
      </p:sp>
      <p:sp>
        <p:nvSpPr>
          <p:cNvPr id="5" name="TextBox 4"/>
          <p:cNvSpPr txBox="1"/>
          <p:nvPr/>
        </p:nvSpPr>
        <p:spPr>
          <a:xfrm>
            <a:off x="-1" y="297537"/>
            <a:ext cx="9090889" cy="461665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>
            <a:defPPr>
              <a:defRPr lang="ko-KR"/>
            </a:defPPr>
            <a:lvl1pPr>
              <a:defRPr sz="2400" b="1"/>
            </a:lvl1pPr>
          </a:lstStyle>
          <a:p>
            <a:pPr lvl="0"/>
            <a:r>
              <a:rPr lang="en-US" altLang="ko-KR" dirty="0">
                <a:latin typeface="LG스마트체2.0 Regular" panose="020B0600000101010101" pitchFamily="50" charset="-127"/>
                <a:ea typeface="LG스마트체2.0 Regular" panose="020B0600000101010101" pitchFamily="50" charset="-127"/>
              </a:rPr>
              <a:t>Proposed method</a:t>
            </a: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80CB6F40-1AB4-A85A-8A0C-99A1B7B385A5}"/>
              </a:ext>
            </a:extLst>
          </p:cNvPr>
          <p:cNvSpPr/>
          <p:nvPr/>
        </p:nvSpPr>
        <p:spPr>
          <a:xfrm>
            <a:off x="180975" y="6181724"/>
            <a:ext cx="352425" cy="295275"/>
          </a:xfrm>
          <a:prstGeom prst="rect">
            <a:avLst/>
          </a:prstGeom>
          <a:solidFill>
            <a:srgbClr val="374D6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94A14753-9A9E-7E31-AC60-3D26326D695A}"/>
              </a:ext>
            </a:extLst>
          </p:cNvPr>
          <p:cNvSpPr/>
          <p:nvPr/>
        </p:nvSpPr>
        <p:spPr>
          <a:xfrm>
            <a:off x="4468950" y="6194226"/>
            <a:ext cx="352425" cy="295275"/>
          </a:xfrm>
          <a:prstGeom prst="rect">
            <a:avLst/>
          </a:prstGeom>
          <a:solidFill>
            <a:srgbClr val="480D1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228CA70-F167-C759-03A5-4598136F0127}"/>
              </a:ext>
            </a:extLst>
          </p:cNvPr>
          <p:cNvSpPr txBox="1"/>
          <p:nvPr/>
        </p:nvSpPr>
        <p:spPr>
          <a:xfrm>
            <a:off x="4821375" y="6208619"/>
            <a:ext cx="46291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defRPr sz="1400">
                <a:latin typeface="LG스마트체 Regular" panose="020B0600000101010101" pitchFamily="50" charset="-127"/>
                <a:ea typeface="LG스마트체 Regular" panose="020B0600000101010101" pitchFamily="50" charset="-127"/>
              </a:defRPr>
            </a:lvl1pPr>
          </a:lstStyle>
          <a:p>
            <a:r>
              <a:rPr lang="en-US" altLang="ko-KR" dirty="0"/>
              <a:t>CTU with decreasing QP due to QPA with low activity threshold</a:t>
            </a:r>
            <a:endParaRPr lang="ko-KR" altLang="en-US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3E9E76C-8245-8A84-2BF1-A0AF0A86D5BA}"/>
              </a:ext>
            </a:extLst>
          </p:cNvPr>
          <p:cNvSpPr txBox="1"/>
          <p:nvPr/>
        </p:nvSpPr>
        <p:spPr>
          <a:xfrm>
            <a:off x="69668" y="998611"/>
            <a:ext cx="9074332" cy="507831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dirty="0">
                <a:ea typeface="LG스마트체 Light" panose="020B0600000101010101" pitchFamily="50" charset="-127"/>
              </a:rPr>
              <a:t>It is observed that unnecessary QP decreases  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F994E2B4-0977-2B4D-46E9-EE6AA7785B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70" y="2947167"/>
            <a:ext cx="4566663" cy="3088089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74538DCE-1C87-3D9E-1E9E-F4A810F1CB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85845" y="2949622"/>
            <a:ext cx="4577575" cy="3093545"/>
          </a:xfrm>
          <a:prstGeom prst="rect">
            <a:avLst/>
          </a:prstGeom>
        </p:spPr>
      </p:pic>
      <p:sp>
        <p:nvSpPr>
          <p:cNvPr id="11" name="타원 10"/>
          <p:cNvSpPr/>
          <p:nvPr/>
        </p:nvSpPr>
        <p:spPr>
          <a:xfrm>
            <a:off x="3537527" y="3171045"/>
            <a:ext cx="1182254" cy="2583209"/>
          </a:xfrm>
          <a:prstGeom prst="ellipse">
            <a:avLst/>
          </a:pr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/>
        </p:nvSpPr>
        <p:spPr>
          <a:xfrm>
            <a:off x="8104190" y="3171045"/>
            <a:ext cx="1182254" cy="2583209"/>
          </a:xfrm>
          <a:prstGeom prst="ellipse">
            <a:avLst/>
          </a:pr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/>
        </p:nvSpPr>
        <p:spPr>
          <a:xfrm>
            <a:off x="603695" y="4932218"/>
            <a:ext cx="1182254" cy="822036"/>
          </a:xfrm>
          <a:prstGeom prst="ellipse">
            <a:avLst/>
          </a:pr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타원 14"/>
          <p:cNvSpPr/>
          <p:nvPr/>
        </p:nvSpPr>
        <p:spPr>
          <a:xfrm>
            <a:off x="5108845" y="4932218"/>
            <a:ext cx="1182254" cy="822036"/>
          </a:xfrm>
          <a:prstGeom prst="ellipse">
            <a:avLst/>
          </a:pr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941010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14"/>
          <p:cNvSpPr>
            <a:spLocks noChangeShapeType="1"/>
          </p:cNvSpPr>
          <p:nvPr/>
        </p:nvSpPr>
        <p:spPr bwMode="auto">
          <a:xfrm>
            <a:off x="-1" y="848453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 sz="1350" dirty="0"/>
          </a:p>
        </p:txBody>
      </p:sp>
      <p:sp>
        <p:nvSpPr>
          <p:cNvPr id="5" name="TextBox 4"/>
          <p:cNvSpPr txBox="1"/>
          <p:nvPr/>
        </p:nvSpPr>
        <p:spPr>
          <a:xfrm>
            <a:off x="-1" y="297537"/>
            <a:ext cx="9090889" cy="461665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>
            <a:defPPr>
              <a:defRPr lang="ko-KR"/>
            </a:defPPr>
            <a:lvl1pPr>
              <a:defRPr sz="2400" b="1"/>
            </a:lvl1pPr>
          </a:lstStyle>
          <a:p>
            <a:pPr lvl="0"/>
            <a:r>
              <a:rPr lang="en-US" altLang="ko-KR" dirty="0">
                <a:latin typeface="LG스마트체2.0 Regular" panose="020B0600000101010101" pitchFamily="50" charset="-127"/>
                <a:ea typeface="LG스마트체2.0 Regular" panose="020B0600000101010101" pitchFamily="50" charset="-127"/>
              </a:rPr>
              <a:t>Experimental results</a:t>
            </a:r>
          </a:p>
        </p:txBody>
      </p:sp>
      <p:graphicFrame>
        <p:nvGraphicFramePr>
          <p:cNvPr id="7" name="내용 개체 틀 6">
            <a:extLst>
              <a:ext uri="{FF2B5EF4-FFF2-40B4-BE49-F238E27FC236}">
                <a16:creationId xmlns:a16="http://schemas.microsoft.com/office/drawing/2014/main" id="{8E5A03CB-BB69-29C1-B80C-1F06737314D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14016530"/>
              </p:ext>
            </p:extLst>
          </p:nvPr>
        </p:nvGraphicFramePr>
        <p:xfrm>
          <a:off x="1629352" y="2444636"/>
          <a:ext cx="5885296" cy="4135559"/>
        </p:xfrm>
        <a:graphic>
          <a:graphicData uri="http://schemas.openxmlformats.org/drawingml/2006/table">
            <a:tbl>
              <a:tblPr firstRow="1" firstCol="1" bandRow="1"/>
              <a:tblGrid>
                <a:gridCol w="1220886">
                  <a:extLst>
                    <a:ext uri="{9D8B030D-6E8A-4147-A177-3AD203B41FA5}">
                      <a16:colId xmlns:a16="http://schemas.microsoft.com/office/drawing/2014/main" val="3356497986"/>
                    </a:ext>
                  </a:extLst>
                </a:gridCol>
                <a:gridCol w="1502628">
                  <a:extLst>
                    <a:ext uri="{9D8B030D-6E8A-4147-A177-3AD203B41FA5}">
                      <a16:colId xmlns:a16="http://schemas.microsoft.com/office/drawing/2014/main" val="283911622"/>
                    </a:ext>
                  </a:extLst>
                </a:gridCol>
                <a:gridCol w="1580891">
                  <a:extLst>
                    <a:ext uri="{9D8B030D-6E8A-4147-A177-3AD203B41FA5}">
                      <a16:colId xmlns:a16="http://schemas.microsoft.com/office/drawing/2014/main" val="1463636452"/>
                    </a:ext>
                  </a:extLst>
                </a:gridCol>
                <a:gridCol w="1580891">
                  <a:extLst>
                    <a:ext uri="{9D8B030D-6E8A-4147-A177-3AD203B41FA5}">
                      <a16:colId xmlns:a16="http://schemas.microsoft.com/office/drawing/2014/main" val="1807421195"/>
                    </a:ext>
                  </a:extLst>
                </a:gridCol>
              </a:tblGrid>
              <a:tr h="287365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　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Sequnce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QPA(mAP)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Tested(mAP)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9356948"/>
                  </a:ext>
                </a:extLst>
              </a:tr>
              <a:tr h="27487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Class A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Traffic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11.54%</a:t>
                      </a:r>
                      <a:endParaRPr lang="ko-KR" sz="16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-7.20%</a:t>
                      </a:r>
                      <a:endParaRPr lang="ko-KR" sz="16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7359815"/>
                  </a:ext>
                </a:extLst>
              </a:tr>
              <a:tr h="274871">
                <a:tc rowSpan="4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Class B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ParkScene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16.36%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4.05%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637574"/>
                  </a:ext>
                </a:extLst>
              </a:tr>
              <a:tr h="27487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Cactus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7.50%</a:t>
                      </a:r>
                      <a:endParaRPr lang="ko-KR" sz="16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-19.10%</a:t>
                      </a:r>
                      <a:endParaRPr lang="ko-KR" sz="16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4741447"/>
                  </a:ext>
                </a:extLst>
              </a:tr>
              <a:tr h="27487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BasketballDrive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9.22%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13.69%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0473395"/>
                  </a:ext>
                </a:extLst>
              </a:tr>
              <a:tr h="27487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BQTerrace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4.98%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9.60%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1352774"/>
                  </a:ext>
                </a:extLst>
              </a:tr>
              <a:tr h="274871">
                <a:tc rowSpan="4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Class C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BasketballDrill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-1.46%</a:t>
                      </a:r>
                      <a:endParaRPr lang="ko-KR" sz="16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-10.90%</a:t>
                      </a:r>
                      <a:endParaRPr lang="ko-KR" sz="16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54938617"/>
                  </a:ext>
                </a:extLst>
              </a:tr>
              <a:tr h="27487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BQMall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3.82%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6.55%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5025"/>
                  </a:ext>
                </a:extLst>
              </a:tr>
              <a:tr h="27487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PartyScene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-0.76%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-6.38%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176768"/>
                  </a:ext>
                </a:extLst>
              </a:tr>
              <a:tr h="27487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RaceHorses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-2.29%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3.50%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920422"/>
                  </a:ext>
                </a:extLst>
              </a:tr>
              <a:tr h="274871">
                <a:tc rowSpan="4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Class D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BasketballPass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-6.14%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-6.09%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0661017"/>
                  </a:ext>
                </a:extLst>
              </a:tr>
              <a:tr h="27487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BQSquare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-5.76%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-5.01%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6008715"/>
                  </a:ext>
                </a:extLst>
              </a:tr>
              <a:tr h="27487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BlowingBubbles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-1.29%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-0.24%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2514047"/>
                  </a:ext>
                </a:extLst>
              </a:tr>
              <a:tr h="27487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RaceHorses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-1.56%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2.10%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374248"/>
                  </a:ext>
                </a:extLst>
              </a:tr>
              <a:tr h="27487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Average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　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2.63%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-1.19%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8580689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F1DB01EF-0E3C-318A-F3B6-EFA59844A4DD}"/>
              </a:ext>
            </a:extLst>
          </p:cNvPr>
          <p:cNvSpPr txBox="1"/>
          <p:nvPr/>
        </p:nvSpPr>
        <p:spPr>
          <a:xfrm>
            <a:off x="69668" y="998611"/>
            <a:ext cx="9074332" cy="1295868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dirty="0">
                <a:ea typeface="LG스마트체 Light" panose="020B0600000101010101" pitchFamily="50" charset="-127"/>
              </a:rPr>
              <a:t>Overall, BD-</a:t>
            </a:r>
            <a:r>
              <a:rPr lang="en-US" altLang="ko-KR" dirty="0" err="1">
                <a:ea typeface="LG스마트체 Light" panose="020B0600000101010101" pitchFamily="50" charset="-127"/>
              </a:rPr>
              <a:t>mAP</a:t>
            </a:r>
            <a:r>
              <a:rPr lang="en-US" altLang="ko-KR" dirty="0">
                <a:ea typeface="LG스마트체 Light" panose="020B0600000101010101" pitchFamily="50" charset="-127"/>
              </a:rPr>
              <a:t> performance is enhanced from 2.65% to -1.19%.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dirty="0">
                <a:ea typeface="LG스마트체 Light" panose="020B0600000101010101" pitchFamily="50" charset="-127"/>
              </a:rPr>
              <a:t>Particularly, in the case of traffic and cactus, relatively higher </a:t>
            </a:r>
            <a:r>
              <a:rPr lang="en-US" altLang="ko-KR" sz="1800" b="0" i="0" dirty="0">
                <a:solidFill>
                  <a:srgbClr val="374151"/>
                </a:solidFill>
                <a:effectLst/>
                <a:latin typeface="Söhne"/>
              </a:rPr>
              <a:t>improvement</a:t>
            </a:r>
            <a:r>
              <a:rPr lang="en-US" altLang="ko-KR" dirty="0">
                <a:ea typeface="LG스마트체 Light" panose="020B0600000101010101" pitchFamily="50" charset="-127"/>
              </a:rPr>
              <a:t> was observed which is -7.2% and -19.0% respectively.</a:t>
            </a:r>
          </a:p>
        </p:txBody>
      </p:sp>
    </p:spTree>
    <p:extLst>
      <p:ext uri="{BB962C8B-B14F-4D97-AF65-F5344CB8AC3E}">
        <p14:creationId xmlns:p14="http://schemas.microsoft.com/office/powerpoint/2010/main" val="40101347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14"/>
          <p:cNvSpPr>
            <a:spLocks noChangeShapeType="1"/>
          </p:cNvSpPr>
          <p:nvPr/>
        </p:nvSpPr>
        <p:spPr bwMode="auto">
          <a:xfrm>
            <a:off x="-1" y="848453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 sz="1350" dirty="0"/>
          </a:p>
        </p:txBody>
      </p:sp>
      <p:sp>
        <p:nvSpPr>
          <p:cNvPr id="5" name="TextBox 4"/>
          <p:cNvSpPr txBox="1"/>
          <p:nvPr/>
        </p:nvSpPr>
        <p:spPr>
          <a:xfrm>
            <a:off x="-1" y="297537"/>
            <a:ext cx="9090889" cy="461665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>
            <a:defPPr>
              <a:defRPr lang="ko-KR"/>
            </a:defPPr>
            <a:lvl1pPr>
              <a:defRPr sz="2400" b="1"/>
            </a:lvl1pPr>
          </a:lstStyle>
          <a:p>
            <a:pPr lvl="0"/>
            <a:r>
              <a:rPr lang="en-US" altLang="ko-KR" dirty="0">
                <a:latin typeface="LG스마트체2.0 Regular" panose="020B0600000101010101" pitchFamily="50" charset="-127"/>
                <a:ea typeface="LG스마트체2.0 Regular" panose="020B0600000101010101" pitchFamily="50" charset="-127"/>
              </a:rPr>
              <a:t>Conclusion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9668" y="998611"/>
            <a:ext cx="9074332" cy="2126864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dirty="0">
                <a:ea typeface="LG스마트체 Light" panose="020B0600000101010101" pitchFamily="50" charset="-127"/>
              </a:rPr>
              <a:t>This contribution reports the object detection task performance when the perceptual QP adaptation (QPA) with low activity threshold is applied. On average, an improvement of 1.19% is reported.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dirty="0">
                <a:ea typeface="LG스마트체 Light" panose="020B0600000101010101" pitchFamily="50" charset="-127"/>
              </a:rPr>
              <a:t>It is suggested to further study on QPA for enhancing the machine tasks performance at the AHG8. </a:t>
            </a:r>
          </a:p>
        </p:txBody>
      </p:sp>
    </p:spTree>
    <p:extLst>
      <p:ext uri="{BB962C8B-B14F-4D97-AF65-F5344CB8AC3E}">
        <p14:creationId xmlns:p14="http://schemas.microsoft.com/office/powerpoint/2010/main" val="11588255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11069</TotalTime>
  <Words>488</Words>
  <Application>Microsoft Office PowerPoint</Application>
  <PresentationFormat>화면 슬라이드 쇼(4:3)</PresentationFormat>
  <Paragraphs>116</Paragraphs>
  <Slides>9</Slides>
  <Notes>9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9</vt:i4>
      </vt:variant>
    </vt:vector>
  </HeadingPairs>
  <TitlesOfParts>
    <vt:vector size="19" baseType="lpstr">
      <vt:lpstr>LG스마트체 Regular</vt:lpstr>
      <vt:lpstr>LG스마트체2.0 Regular</vt:lpstr>
      <vt:lpstr>Söhne</vt:lpstr>
      <vt:lpstr>맑은 고딕</vt:lpstr>
      <vt:lpstr>Arial</vt:lpstr>
      <vt:lpstr>Calibri</vt:lpstr>
      <vt:lpstr>Calibri Light</vt:lpstr>
      <vt:lpstr>Cambria Math</vt:lpstr>
      <vt:lpstr>Times New Roman</vt:lpstr>
      <vt:lpstr>Office 테마</vt:lpstr>
      <vt:lpstr>[AHG8] QPA with low activity threshold for machine task (JVET-AD0138)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김철근/책임연구원/ICT기술센터 C&amp;M표준(연)NGVC Task(chulkeun.kim@lge.com)</dc:creator>
  <cp:lastModifiedBy>김철근/책임연구원/ICT기술센터 C&amp;M표준(연)NGVC Task(chulkeun.kim@lge.com)</cp:lastModifiedBy>
  <cp:revision>157</cp:revision>
  <cp:lastPrinted>2023-01-10T06:56:04Z</cp:lastPrinted>
  <dcterms:created xsi:type="dcterms:W3CDTF">2020-06-23T08:03:03Z</dcterms:created>
  <dcterms:modified xsi:type="dcterms:W3CDTF">2023-04-24T07:59:09Z</dcterms:modified>
</cp:coreProperties>
</file>