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8"/>
  </p:notesMasterIdLst>
  <p:handoutMasterIdLst>
    <p:handoutMasterId r:id="rId9"/>
  </p:handoutMasterIdLst>
  <p:sldIdLst>
    <p:sldId id="1116" r:id="rId2"/>
    <p:sldId id="1250" r:id="rId3"/>
    <p:sldId id="1253" r:id="rId4"/>
    <p:sldId id="1254" r:id="rId5"/>
    <p:sldId id="1255" r:id="rId6"/>
    <p:sldId id="124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1250"/>
            <p14:sldId id="1253"/>
            <p14:sldId id="1254"/>
            <p14:sldId id="1255"/>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40" autoAdjust="0"/>
  </p:normalViewPr>
  <p:slideViewPr>
    <p:cSldViewPr snapToGrid="0">
      <p:cViewPr varScale="1">
        <p:scale>
          <a:sx n="85" d="100"/>
          <a:sy n="85" d="100"/>
        </p:scale>
        <p:origin x="59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1/12/2020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306132" y="3594448"/>
            <a:ext cx="8031481" cy="1291315"/>
          </a:xfrm>
        </p:spPr>
        <p:txBody>
          <a:bodyPr/>
          <a:lstStyle/>
          <a:p>
            <a:r>
              <a:rPr lang="en-CA" dirty="0"/>
              <a:t>Han Huang, Wei-Jung </a:t>
            </a:r>
            <a:r>
              <a:rPr lang="en-CA" dirty="0" err="1"/>
              <a:t>Chien</a:t>
            </a:r>
            <a:r>
              <a:rPr lang="en-CA" dirty="0"/>
              <a:t>, Ted Hsieh, Vadim Seregin, Chun-Chi Chen, Kevin </a:t>
            </a:r>
            <a:r>
              <a:rPr lang="en-CA" dirty="0" err="1"/>
              <a:t>Reuzé</a:t>
            </a:r>
            <a:r>
              <a:rPr lang="en-CA" dirty="0"/>
              <a:t>, Marta </a:t>
            </a:r>
            <a:r>
              <a:rPr lang="en-CA" dirty="0" err="1"/>
              <a:t>Karczewicz</a:t>
            </a:r>
            <a:r>
              <a:rPr lang="en-CA" dirty="0"/>
              <a:t> (Qualcomm)</a:t>
            </a:r>
            <a:endParaRPr lang="en-US" dirty="0"/>
          </a:p>
          <a:p>
            <a:r>
              <a:rPr lang="en-US" dirty="0"/>
              <a:t>Yu-Ling Hsiao, Chun-Chia </a:t>
            </a:r>
            <a:r>
              <a:rPr lang="en-US" dirty="0" err="1"/>
              <a:t>Chen,Chih</a:t>
            </a:r>
            <a:r>
              <a:rPr lang="en-US" dirty="0"/>
              <a:t>-Wei Hsu, </a:t>
            </a:r>
            <a:r>
              <a:rPr lang="en-CA" dirty="0"/>
              <a:t>Tzu-Der Chuang,</a:t>
            </a:r>
            <a:br>
              <a:rPr lang="en-US" dirty="0"/>
            </a:br>
            <a:r>
              <a:rPr lang="en-CA" dirty="0"/>
              <a:t>Ching-Yeh Chen, </a:t>
            </a:r>
            <a:r>
              <a:rPr lang="en-US" dirty="0"/>
              <a:t>Yu-Wen </a:t>
            </a:r>
            <a:r>
              <a:rPr lang="en-US" dirty="0" err="1"/>
              <a:t>Huang,Shaw</a:t>
            </a:r>
            <a:r>
              <a:rPr lang="en-US" dirty="0"/>
              <a:t>-Min Lei (MediaTek)</a:t>
            </a:r>
          </a:p>
          <a:p>
            <a:endParaRPr lang="en-US" b="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306132" y="1575325"/>
            <a:ext cx="7415930" cy="1767215"/>
          </a:xfrm>
        </p:spPr>
        <p:txBody>
          <a:bodyPr/>
          <a:lstStyle/>
          <a:p>
            <a:r>
              <a:rPr lang="en-CA" sz="4400" b="1" dirty="0"/>
              <a:t>JVET-Q0297: </a:t>
            </a:r>
            <a:r>
              <a:rPr lang="en-US" sz="4400" b="1" dirty="0"/>
              <a:t>AHG16: Merge estimation region with constrain in HMVP update</a:t>
            </a:r>
            <a:endParaRPr lang="en-US" sz="4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D572E3-F359-4393-8619-50739F5346CA}"/>
              </a:ext>
            </a:extLst>
          </p:cNvPr>
          <p:cNvSpPr>
            <a:spLocks noGrp="1"/>
          </p:cNvSpPr>
          <p:nvPr>
            <p:ph type="title"/>
          </p:nvPr>
        </p:nvSpPr>
        <p:spPr>
          <a:xfrm>
            <a:off x="495300" y="565125"/>
            <a:ext cx="11187112" cy="439479"/>
          </a:xfrm>
        </p:spPr>
        <p:txBody>
          <a:bodyPr/>
          <a:lstStyle/>
          <a:p>
            <a:r>
              <a:rPr lang="en-US" dirty="0"/>
              <a:t>Summary of proposal</a:t>
            </a:r>
          </a:p>
        </p:txBody>
      </p:sp>
      <p:sp>
        <p:nvSpPr>
          <p:cNvPr id="4" name="Content Placeholder 3">
            <a:extLst>
              <a:ext uri="{FF2B5EF4-FFF2-40B4-BE49-F238E27FC236}">
                <a16:creationId xmlns:a16="http://schemas.microsoft.com/office/drawing/2014/main" id="{7D7B8E37-103E-4768-A721-8B0D08518F3C}"/>
              </a:ext>
            </a:extLst>
          </p:cNvPr>
          <p:cNvSpPr>
            <a:spLocks noGrp="1"/>
          </p:cNvSpPr>
          <p:nvPr>
            <p:ph sz="quarter" idx="14"/>
          </p:nvPr>
        </p:nvSpPr>
        <p:spPr>
          <a:xfrm>
            <a:off x="495299" y="1719072"/>
            <a:ext cx="11618403" cy="4681727"/>
          </a:xfrm>
        </p:spPr>
        <p:txBody>
          <a:bodyPr/>
          <a:lstStyle/>
          <a:p>
            <a:pPr marL="402336" lvl="0" indent="-457200" hangingPunct="0">
              <a:buFont typeface="+mj-lt"/>
              <a:buAutoNum type="arabicPeriod"/>
            </a:pPr>
            <a:r>
              <a:rPr lang="en-US" sz="2000" dirty="0"/>
              <a:t>Merge Estimation Region (MER) as in HEVC.</a:t>
            </a:r>
          </a:p>
          <a:p>
            <a:pPr marL="402336" indent="-457200" hangingPunct="0">
              <a:buFont typeface="+mj-lt"/>
              <a:buAutoNum type="arabicPeriod"/>
            </a:pPr>
            <a:r>
              <a:rPr lang="en-US" sz="2000" dirty="0"/>
              <a:t>Encoder side constrain for BT/TT split to enable parallelization. </a:t>
            </a:r>
          </a:p>
          <a:p>
            <a:pPr marL="402336" indent="-457200" hangingPunct="0">
              <a:buFont typeface="+mj-lt"/>
              <a:buAutoNum type="arabicPeriod"/>
            </a:pPr>
            <a:r>
              <a:rPr lang="en-US" sz="2000" dirty="0"/>
              <a:t>Normative change to HMVP updating process</a:t>
            </a:r>
          </a:p>
          <a:p>
            <a:pPr marL="621792" lvl="1" indent="-457200" hangingPunct="0">
              <a:lnSpc>
                <a:spcPct val="200000"/>
              </a:lnSpc>
              <a:buFont typeface="+mj-lt"/>
              <a:buAutoNum type="arabicParenR"/>
            </a:pPr>
            <a:r>
              <a:rPr lang="en-US" sz="1400" dirty="0"/>
              <a:t>Method 1: Enabled if and only if both </a:t>
            </a:r>
            <a:r>
              <a:rPr lang="en-US" sz="1400" dirty="0" err="1"/>
              <a:t>cbHeight</a:t>
            </a:r>
            <a:r>
              <a:rPr lang="en-US" sz="1400" dirty="0"/>
              <a:t> and </a:t>
            </a:r>
            <a:r>
              <a:rPr lang="en-US" sz="1400" dirty="0" err="1"/>
              <a:t>cbWidth</a:t>
            </a:r>
            <a:r>
              <a:rPr lang="en-US" sz="1400" dirty="0"/>
              <a:t> are larger than or equal to 1 &lt;&lt; Log2ParMrgLevel.</a:t>
            </a:r>
          </a:p>
          <a:p>
            <a:pPr marL="621792" lvl="1" indent="-457200" hangingPunct="0">
              <a:lnSpc>
                <a:spcPct val="200000"/>
              </a:lnSpc>
              <a:buFont typeface="+mj-lt"/>
              <a:buAutoNum type="arabicParenR"/>
            </a:pPr>
            <a:r>
              <a:rPr lang="en-US" sz="1400" dirty="0"/>
              <a:t>Method 2: Enabled if and only if ( (</a:t>
            </a:r>
            <a:r>
              <a:rPr lang="en-US" sz="1400" dirty="0" err="1"/>
              <a:t>xCb+cbWidth</a:t>
            </a:r>
            <a:r>
              <a:rPr lang="en-US" sz="1400" dirty="0"/>
              <a:t>) &gt;&gt; Log2ParMrgLevel &gt; (</a:t>
            </a:r>
            <a:r>
              <a:rPr lang="en-US" sz="1400" dirty="0" err="1"/>
              <a:t>xCb</a:t>
            </a:r>
            <a:r>
              <a:rPr lang="en-US" sz="1400" dirty="0"/>
              <a:t> &gt;&gt; Log2ParMrgLevel) and ( (</a:t>
            </a:r>
            <a:r>
              <a:rPr lang="en-US" sz="1400" dirty="0" err="1"/>
              <a:t>yCb+cbHeight</a:t>
            </a:r>
            <a:r>
              <a:rPr lang="en-US" sz="1400" dirty="0"/>
              <a:t>) &gt;&gt; Log2ParMrgLevel &gt; (</a:t>
            </a:r>
            <a:r>
              <a:rPr lang="en-US" sz="1400" dirty="0" err="1"/>
              <a:t>yCb</a:t>
            </a:r>
            <a:r>
              <a:rPr lang="en-US" sz="1400" dirty="0"/>
              <a:t> &gt;&gt; Log2ParMrgLevel).</a:t>
            </a:r>
          </a:p>
        </p:txBody>
      </p:sp>
    </p:spTree>
    <p:extLst>
      <p:ext uri="{BB962C8B-B14F-4D97-AF65-F5344CB8AC3E}">
        <p14:creationId xmlns:p14="http://schemas.microsoft.com/office/powerpoint/2010/main" val="630108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0120CE-93D5-487A-B7ED-FDC4E01D7FD2}"/>
              </a:ext>
            </a:extLst>
          </p:cNvPr>
          <p:cNvSpPr>
            <a:spLocks noGrp="1"/>
          </p:cNvSpPr>
          <p:nvPr>
            <p:ph type="title"/>
          </p:nvPr>
        </p:nvSpPr>
        <p:spPr>
          <a:xfrm>
            <a:off x="495300" y="565125"/>
            <a:ext cx="11187112" cy="439479"/>
          </a:xfrm>
        </p:spPr>
        <p:txBody>
          <a:bodyPr/>
          <a:lstStyle/>
          <a:p>
            <a:r>
              <a:rPr lang="en-US" dirty="0"/>
              <a:t>Results</a:t>
            </a:r>
          </a:p>
        </p:txBody>
      </p:sp>
      <p:graphicFrame>
        <p:nvGraphicFramePr>
          <p:cNvPr id="8" name="Table 11">
            <a:extLst>
              <a:ext uri="{FF2B5EF4-FFF2-40B4-BE49-F238E27FC236}">
                <a16:creationId xmlns:a16="http://schemas.microsoft.com/office/drawing/2014/main" id="{C9FABB10-7EA1-4456-8731-9111BBC064D1}"/>
              </a:ext>
            </a:extLst>
          </p:cNvPr>
          <p:cNvGraphicFramePr>
            <a:graphicFrameLocks noGrp="1"/>
          </p:cNvGraphicFramePr>
          <p:nvPr>
            <p:extLst>
              <p:ext uri="{D42A27DB-BD31-4B8C-83A1-F6EECF244321}">
                <p14:modId xmlns:p14="http://schemas.microsoft.com/office/powerpoint/2010/main" val="1700842194"/>
              </p:ext>
            </p:extLst>
          </p:nvPr>
        </p:nvGraphicFramePr>
        <p:xfrm>
          <a:off x="632010" y="1723713"/>
          <a:ext cx="10064689" cy="2595880"/>
        </p:xfrm>
        <a:graphic>
          <a:graphicData uri="http://schemas.openxmlformats.org/drawingml/2006/table">
            <a:tbl>
              <a:tblPr firstRow="1" bandRow="1">
                <a:tableStyleId>{5C22544A-7EE6-4342-B048-85BDC9FD1C3A}</a:tableStyleId>
              </a:tblPr>
              <a:tblGrid>
                <a:gridCol w="1431759">
                  <a:extLst>
                    <a:ext uri="{9D8B030D-6E8A-4147-A177-3AD203B41FA5}">
                      <a16:colId xmlns:a16="http://schemas.microsoft.com/office/drawing/2014/main" val="3174263469"/>
                    </a:ext>
                  </a:extLst>
                </a:gridCol>
                <a:gridCol w="863293">
                  <a:extLst>
                    <a:ext uri="{9D8B030D-6E8A-4147-A177-3AD203B41FA5}">
                      <a16:colId xmlns:a16="http://schemas.microsoft.com/office/drawing/2014/main" val="1727751924"/>
                    </a:ext>
                  </a:extLst>
                </a:gridCol>
                <a:gridCol w="863293">
                  <a:extLst>
                    <a:ext uri="{9D8B030D-6E8A-4147-A177-3AD203B41FA5}">
                      <a16:colId xmlns:a16="http://schemas.microsoft.com/office/drawing/2014/main" val="1970518670"/>
                    </a:ext>
                  </a:extLst>
                </a:gridCol>
                <a:gridCol w="863293">
                  <a:extLst>
                    <a:ext uri="{9D8B030D-6E8A-4147-A177-3AD203B41FA5}">
                      <a16:colId xmlns:a16="http://schemas.microsoft.com/office/drawing/2014/main" val="2551869183"/>
                    </a:ext>
                  </a:extLst>
                </a:gridCol>
                <a:gridCol w="863293">
                  <a:extLst>
                    <a:ext uri="{9D8B030D-6E8A-4147-A177-3AD203B41FA5}">
                      <a16:colId xmlns:a16="http://schemas.microsoft.com/office/drawing/2014/main" val="2077532714"/>
                    </a:ext>
                  </a:extLst>
                </a:gridCol>
                <a:gridCol w="863293">
                  <a:extLst>
                    <a:ext uri="{9D8B030D-6E8A-4147-A177-3AD203B41FA5}">
                      <a16:colId xmlns:a16="http://schemas.microsoft.com/office/drawing/2014/main" val="4225311656"/>
                    </a:ext>
                  </a:extLst>
                </a:gridCol>
                <a:gridCol w="863293">
                  <a:extLst>
                    <a:ext uri="{9D8B030D-6E8A-4147-A177-3AD203B41FA5}">
                      <a16:colId xmlns:a16="http://schemas.microsoft.com/office/drawing/2014/main" val="2226153829"/>
                    </a:ext>
                  </a:extLst>
                </a:gridCol>
                <a:gridCol w="863293">
                  <a:extLst>
                    <a:ext uri="{9D8B030D-6E8A-4147-A177-3AD203B41FA5}">
                      <a16:colId xmlns:a16="http://schemas.microsoft.com/office/drawing/2014/main" val="439107675"/>
                    </a:ext>
                  </a:extLst>
                </a:gridCol>
                <a:gridCol w="863293">
                  <a:extLst>
                    <a:ext uri="{9D8B030D-6E8A-4147-A177-3AD203B41FA5}">
                      <a16:colId xmlns:a16="http://schemas.microsoft.com/office/drawing/2014/main" val="1013281710"/>
                    </a:ext>
                  </a:extLst>
                </a:gridCol>
                <a:gridCol w="863293">
                  <a:extLst>
                    <a:ext uri="{9D8B030D-6E8A-4147-A177-3AD203B41FA5}">
                      <a16:colId xmlns:a16="http://schemas.microsoft.com/office/drawing/2014/main" val="2341560688"/>
                    </a:ext>
                  </a:extLst>
                </a:gridCol>
                <a:gridCol w="863293">
                  <a:extLst>
                    <a:ext uri="{9D8B030D-6E8A-4147-A177-3AD203B41FA5}">
                      <a16:colId xmlns:a16="http://schemas.microsoft.com/office/drawing/2014/main" val="3753076597"/>
                    </a:ext>
                  </a:extLst>
                </a:gridCol>
              </a:tblGrid>
              <a:tr h="370840">
                <a:tc>
                  <a:txBody>
                    <a:bodyPr/>
                    <a:lstStyle/>
                    <a:p>
                      <a:r>
                        <a:rPr lang="en-US" dirty="0"/>
                        <a:t>MER size</a:t>
                      </a:r>
                    </a:p>
                  </a:txBody>
                  <a:tcPr/>
                </a:tc>
                <a:tc gridSpan="5">
                  <a:txBody>
                    <a:bodyPr/>
                    <a:lstStyle/>
                    <a:p>
                      <a:pPr algn="ctr"/>
                      <a:r>
                        <a:rPr lang="en-US" dirty="0"/>
                        <a:t>Method 1</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5">
                  <a:txBody>
                    <a:bodyPr/>
                    <a:lstStyle/>
                    <a:p>
                      <a:pPr algn="ctr"/>
                      <a:r>
                        <a:rPr lang="en-US" dirty="0"/>
                        <a:t>Method 2</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val="2837295244"/>
                  </a:ext>
                </a:extLst>
              </a:tr>
              <a:tr h="370840">
                <a:tc>
                  <a:txBody>
                    <a:bodyPr/>
                    <a:lstStyle/>
                    <a:p>
                      <a:endParaRPr lang="en-US" dirty="0"/>
                    </a:p>
                  </a:txBody>
                  <a:tcPr/>
                </a:tc>
                <a:tc>
                  <a:txBody>
                    <a:bodyPr/>
                    <a:lstStyle/>
                    <a:p>
                      <a:pPr algn="ctr"/>
                      <a:r>
                        <a:rPr lang="en-US" dirty="0"/>
                        <a:t> 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tc>
                  <a:txBody>
                    <a:bodyPr/>
                    <a:lstStyle/>
                    <a:p>
                      <a:pPr algn="ctr"/>
                      <a:r>
                        <a:rPr lang="en-US" dirty="0"/>
                        <a:t> 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1519247189"/>
                  </a:ext>
                </a:extLst>
              </a:tr>
              <a:tr h="370840">
                <a:tc>
                  <a:txBody>
                    <a:bodyPr/>
                    <a:lstStyle/>
                    <a:p>
                      <a:r>
                        <a:rPr lang="en-US" dirty="0"/>
                        <a:t>128x128</a:t>
                      </a:r>
                    </a:p>
                  </a:txBody>
                  <a:tcPr/>
                </a:tc>
                <a:tc>
                  <a:txBody>
                    <a:bodyPr/>
                    <a:lstStyle/>
                    <a:p>
                      <a:pPr marL="0" marR="0" algn="ctr">
                        <a:spcBef>
                          <a:spcPts val="0"/>
                        </a:spcBef>
                        <a:spcAft>
                          <a:spcPts val="0"/>
                        </a:spcAft>
                      </a:pPr>
                      <a:r>
                        <a:rPr lang="en-US" sz="1400" dirty="0">
                          <a:effectLst/>
                          <a:latin typeface="Arial" panose="020B0604020202020204" pitchFamily="34" charset="0"/>
                          <a:ea typeface="Times New Roman" panose="02020603050405020304" pitchFamily="18" charset="0"/>
                        </a:rPr>
                        <a:t>4.15%</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effectLst/>
                          <a:latin typeface="Arial" panose="020B0604020202020204" pitchFamily="34" charset="0"/>
                          <a:ea typeface="Times New Roman" panose="02020603050405020304" pitchFamily="18" charset="0"/>
                        </a:rPr>
                        <a:t>4.12%</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effectLst/>
                          <a:latin typeface="Arial" panose="020B0604020202020204" pitchFamily="34" charset="0"/>
                          <a:ea typeface="Times New Roman" panose="02020603050405020304" pitchFamily="18" charset="0"/>
                        </a:rPr>
                        <a:t>4.40%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112%</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97%</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effectLst/>
                          <a:latin typeface="Arial" panose="020B0604020202020204" pitchFamily="34" charset="0"/>
                          <a:ea typeface="Times New Roman" panose="02020603050405020304" pitchFamily="18" charset="0"/>
                        </a:rPr>
                        <a:t>3.79%</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effectLst/>
                          <a:latin typeface="Arial" panose="020B0604020202020204" pitchFamily="34" charset="0"/>
                          <a:ea typeface="Times New Roman" panose="02020603050405020304" pitchFamily="18" charset="0"/>
                        </a:rPr>
                        <a:t>3.76%</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effectLst/>
                          <a:latin typeface="Arial" panose="020B0604020202020204" pitchFamily="34" charset="0"/>
                          <a:ea typeface="Times New Roman" panose="02020603050405020304" pitchFamily="18" charset="0"/>
                        </a:rPr>
                        <a:t>3.99%</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110%</a:t>
                      </a:r>
                      <a:endParaRPr lang="en-US" sz="2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97%</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67213"/>
                  </a:ext>
                </a:extLst>
              </a:tr>
              <a:tr h="370840">
                <a:tc>
                  <a:txBody>
                    <a:bodyPr/>
                    <a:lstStyle/>
                    <a:p>
                      <a:r>
                        <a:rPr lang="en-US" dirty="0"/>
                        <a:t>64x64</a:t>
                      </a:r>
                    </a:p>
                  </a:txBody>
                  <a:tcPr/>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2.72%</a:t>
                      </a:r>
                      <a:endParaRPr lang="en-US" sz="2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2.76%</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2.97%</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107%</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97%</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2.28%</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2.25%</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2.42%</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105%</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98%</a:t>
                      </a:r>
                      <a:endParaRPr lang="en-US" sz="2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34454214"/>
                  </a:ext>
                </a:extLst>
              </a:tr>
              <a:tr h="370840">
                <a:tc>
                  <a:txBody>
                    <a:bodyPr/>
                    <a:lstStyle/>
                    <a:p>
                      <a:r>
                        <a:rPr lang="en-US" dirty="0"/>
                        <a:t>32x32</a:t>
                      </a:r>
                    </a:p>
                  </a:txBody>
                  <a:tcPr/>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2.64%</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2.86%</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3.08%</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70%</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98%</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2.39%</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2.54%</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2.73%</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70%</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99%</a:t>
                      </a:r>
                      <a:endParaRPr lang="en-US" sz="2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63802743"/>
                  </a:ext>
                </a:extLst>
              </a:tr>
              <a:tr h="370840">
                <a:tc>
                  <a:txBody>
                    <a:bodyPr/>
                    <a:lstStyle/>
                    <a:p>
                      <a:r>
                        <a:rPr lang="en-US" dirty="0"/>
                        <a:t>16x16</a:t>
                      </a:r>
                    </a:p>
                  </a:txBody>
                  <a:tcPr/>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2.68%</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3.33%</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3.47%</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62%</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98%</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2.66%</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3.27%</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3.43%</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62%</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99%</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99940314"/>
                  </a:ext>
                </a:extLst>
              </a:tr>
              <a:tr h="370840">
                <a:tc>
                  <a:txBody>
                    <a:bodyPr/>
                    <a:lstStyle/>
                    <a:p>
                      <a:r>
                        <a:rPr lang="en-US" dirty="0"/>
                        <a:t>8x8</a:t>
                      </a:r>
                    </a:p>
                  </a:txBody>
                  <a:tcPr/>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1.26%</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1.72%</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1.85%</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79%</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98%</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1.27%</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1.72%</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a:solidFill>
                            <a:srgbClr val="000000"/>
                          </a:solidFill>
                          <a:effectLst/>
                          <a:latin typeface="Arial" panose="020B0604020202020204" pitchFamily="34" charset="0"/>
                          <a:ea typeface="Times New Roman" panose="02020603050405020304" pitchFamily="18" charset="0"/>
                        </a:rPr>
                        <a:t>1.82%</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80%</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solidFill>
                            <a:srgbClr val="000000"/>
                          </a:solidFill>
                          <a:effectLst/>
                          <a:latin typeface="Arial" panose="020B0604020202020204" pitchFamily="34" charset="0"/>
                          <a:ea typeface="Times New Roman" panose="02020603050405020304" pitchFamily="18" charset="0"/>
                        </a:rPr>
                        <a:t>98%</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63304402"/>
                  </a:ext>
                </a:extLst>
              </a:tr>
            </a:tbl>
          </a:graphicData>
        </a:graphic>
      </p:graphicFrame>
      <p:sp>
        <p:nvSpPr>
          <p:cNvPr id="13" name="TextBox 12">
            <a:extLst>
              <a:ext uri="{FF2B5EF4-FFF2-40B4-BE49-F238E27FC236}">
                <a16:creationId xmlns:a16="http://schemas.microsoft.com/office/drawing/2014/main" id="{148C64B1-7D58-4BD1-8371-CAD0387E1FC5}"/>
              </a:ext>
            </a:extLst>
          </p:cNvPr>
          <p:cNvSpPr txBox="1"/>
          <p:nvPr/>
        </p:nvSpPr>
        <p:spPr>
          <a:xfrm>
            <a:off x="3558988" y="1245985"/>
            <a:ext cx="4679577"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Random access Main 10, anchor is VTM-7.0</a:t>
            </a:r>
          </a:p>
        </p:txBody>
      </p:sp>
    </p:spTree>
    <p:extLst>
      <p:ext uri="{BB962C8B-B14F-4D97-AF65-F5344CB8AC3E}">
        <p14:creationId xmlns:p14="http://schemas.microsoft.com/office/powerpoint/2010/main" val="155951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CE5DB8F-9C4F-4622-ABBF-DB4E890A9DB2}"/>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41A5261B-AF58-436C-B8FD-1C0DF5383865}"/>
              </a:ext>
            </a:extLst>
          </p:cNvPr>
          <p:cNvSpPr>
            <a:spLocks noGrp="1"/>
          </p:cNvSpPr>
          <p:nvPr>
            <p:ph type="title"/>
          </p:nvPr>
        </p:nvSpPr>
        <p:spPr>
          <a:xfrm>
            <a:off x="495300" y="565125"/>
            <a:ext cx="11187112" cy="439479"/>
          </a:xfrm>
        </p:spPr>
        <p:txBody>
          <a:bodyPr/>
          <a:lstStyle/>
          <a:p>
            <a:r>
              <a:rPr lang="en-US" dirty="0"/>
              <a:t>Text change summary</a:t>
            </a:r>
          </a:p>
        </p:txBody>
      </p:sp>
      <p:sp>
        <p:nvSpPr>
          <p:cNvPr id="4" name="Content Placeholder 3">
            <a:extLst>
              <a:ext uri="{FF2B5EF4-FFF2-40B4-BE49-F238E27FC236}">
                <a16:creationId xmlns:a16="http://schemas.microsoft.com/office/drawing/2014/main" id="{A47A0A2E-DCD8-48B9-B1F5-297859921C18}"/>
              </a:ext>
            </a:extLst>
          </p:cNvPr>
          <p:cNvSpPr>
            <a:spLocks noGrp="1"/>
          </p:cNvSpPr>
          <p:nvPr>
            <p:ph sz="quarter" idx="14"/>
          </p:nvPr>
        </p:nvSpPr>
        <p:spPr/>
        <p:txBody>
          <a:bodyPr/>
          <a:lstStyle/>
          <a:p>
            <a:r>
              <a:rPr lang="en-CA" dirty="0"/>
              <a:t>A syntax element </a:t>
            </a:r>
            <a:r>
              <a:rPr lang="en-US" dirty="0"/>
              <a:t>log2_parallel_merge_level_minus2 is added in PPS to specify the size of MER. The variable Log2ParMrgLevel is set equal to 2 + log2_parallel_merge_level_minus2</a:t>
            </a:r>
          </a:p>
          <a:p>
            <a:r>
              <a:rPr lang="en-CA" dirty="0"/>
              <a:t>A spatial merge candidate (either in regular merge or subblock based merge) that is derived from location (</a:t>
            </a:r>
            <a:r>
              <a:rPr lang="en-CA" dirty="0" err="1"/>
              <a:t>xNb</a:t>
            </a:r>
            <a:r>
              <a:rPr lang="en-CA" dirty="0"/>
              <a:t>, </a:t>
            </a:r>
            <a:r>
              <a:rPr lang="en-CA" dirty="0" err="1"/>
              <a:t>yNb</a:t>
            </a:r>
            <a:r>
              <a:rPr lang="en-CA" dirty="0"/>
              <a:t>) is defined as unavailable if the </a:t>
            </a:r>
            <a:r>
              <a:rPr lang="en-US" dirty="0" err="1"/>
              <a:t>xPb</a:t>
            </a:r>
            <a:r>
              <a:rPr lang="en-US" dirty="0"/>
              <a:t> &gt;&gt; Log2ParMrgLevel is equal to </a:t>
            </a:r>
            <a:r>
              <a:rPr lang="en-US" dirty="0" err="1"/>
              <a:t>xNb</a:t>
            </a:r>
            <a:r>
              <a:rPr lang="en-US" dirty="0"/>
              <a:t> &gt;&gt; Log2ParMrgLevel and </a:t>
            </a:r>
            <a:r>
              <a:rPr lang="en-US" dirty="0" err="1"/>
              <a:t>yPb</a:t>
            </a:r>
            <a:r>
              <a:rPr lang="en-US" dirty="0"/>
              <a:t> &gt;&gt; Log2ParMrgLevel is equal to </a:t>
            </a:r>
            <a:r>
              <a:rPr lang="en-US" dirty="0" err="1"/>
              <a:t>yNb</a:t>
            </a:r>
            <a:r>
              <a:rPr lang="en-US" dirty="0"/>
              <a:t> &gt;&gt; Log2ParMrgLevel.</a:t>
            </a:r>
          </a:p>
          <a:p>
            <a:r>
              <a:rPr lang="en-US" dirty="0"/>
              <a:t>HMVP updating change</a:t>
            </a:r>
          </a:p>
          <a:p>
            <a:pPr lvl="1"/>
            <a:r>
              <a:rPr lang="en-CA" dirty="0"/>
              <a:t>Method 1: The updating process for the history-based motion vector predictor candidate list is enabled if and only if both </a:t>
            </a:r>
            <a:r>
              <a:rPr lang="en-CA" dirty="0" err="1"/>
              <a:t>cbHeight</a:t>
            </a:r>
            <a:r>
              <a:rPr lang="en-CA" dirty="0"/>
              <a:t> and </a:t>
            </a:r>
            <a:r>
              <a:rPr lang="en-CA" dirty="0" err="1"/>
              <a:t>cbWidth</a:t>
            </a:r>
            <a:r>
              <a:rPr lang="en-CA" dirty="0"/>
              <a:t> are larger than or equal to 1 &lt;&lt; </a:t>
            </a:r>
            <a:r>
              <a:rPr lang="en-US" dirty="0"/>
              <a:t>Log2ParMrgLevel. </a:t>
            </a:r>
          </a:p>
          <a:p>
            <a:pPr lvl="1"/>
            <a:r>
              <a:rPr lang="en-US" dirty="0"/>
              <a:t>Method 2: </a:t>
            </a:r>
            <a:r>
              <a:rPr lang="en-CA" dirty="0"/>
              <a:t>The updating process for the history-based motion vector predictor candidate list is enabled if and only if ( (</a:t>
            </a:r>
            <a:r>
              <a:rPr lang="en-CA" dirty="0" err="1"/>
              <a:t>xCb+cbWidth</a:t>
            </a:r>
            <a:r>
              <a:rPr lang="en-CA" dirty="0"/>
              <a:t>) &gt;&gt; Log2ParMrgLevel &gt; (</a:t>
            </a:r>
            <a:r>
              <a:rPr lang="en-CA" dirty="0" err="1"/>
              <a:t>xCb</a:t>
            </a:r>
            <a:r>
              <a:rPr lang="en-CA" dirty="0"/>
              <a:t> &gt;&gt; Log2ParMrgLevel) and ( (</a:t>
            </a:r>
            <a:r>
              <a:rPr lang="en-CA" dirty="0" err="1"/>
              <a:t>yCb+cbHeight</a:t>
            </a:r>
            <a:r>
              <a:rPr lang="en-CA" dirty="0"/>
              <a:t>) &gt;&gt; Log2ParMrgLevel &gt; (</a:t>
            </a:r>
            <a:r>
              <a:rPr lang="en-CA" dirty="0" err="1"/>
              <a:t>yCb</a:t>
            </a:r>
            <a:r>
              <a:rPr lang="en-CA" dirty="0"/>
              <a:t> &gt;&gt; Log2ParMrgLevel)</a:t>
            </a:r>
            <a:r>
              <a:rPr lang="en-US" dirty="0"/>
              <a:t>. </a:t>
            </a:r>
          </a:p>
          <a:p>
            <a:pPr lvl="1"/>
            <a:endParaRPr lang="en-US" dirty="0"/>
          </a:p>
        </p:txBody>
      </p:sp>
      <p:sp>
        <p:nvSpPr>
          <p:cNvPr id="5" name="Subtitle 4">
            <a:extLst>
              <a:ext uri="{FF2B5EF4-FFF2-40B4-BE49-F238E27FC236}">
                <a16:creationId xmlns:a16="http://schemas.microsoft.com/office/drawing/2014/main" id="{6520B16A-732F-4FBD-AE41-03FAE76B856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91932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402A17A-E283-499B-B3DB-FD8015B6EE00}"/>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97FFAE51-448D-4B30-B3EB-F1030C73AA0D}"/>
              </a:ext>
            </a:extLst>
          </p:cNvPr>
          <p:cNvSpPr>
            <a:spLocks noGrp="1"/>
          </p:cNvSpPr>
          <p:nvPr>
            <p:ph type="title"/>
          </p:nvPr>
        </p:nvSpPr>
        <p:spPr>
          <a:xfrm>
            <a:off x="495300" y="565125"/>
            <a:ext cx="11187112" cy="439479"/>
          </a:xfrm>
        </p:spPr>
        <p:txBody>
          <a:bodyPr/>
          <a:lstStyle/>
          <a:p>
            <a:r>
              <a:rPr lang="en-US" dirty="0"/>
              <a:t>Encoder side constrain</a:t>
            </a:r>
          </a:p>
        </p:txBody>
      </p:sp>
      <p:sp>
        <p:nvSpPr>
          <p:cNvPr id="4" name="Content Placeholder 3">
            <a:extLst>
              <a:ext uri="{FF2B5EF4-FFF2-40B4-BE49-F238E27FC236}">
                <a16:creationId xmlns:a16="http://schemas.microsoft.com/office/drawing/2014/main" id="{1A70E7B5-C2D2-41F3-A4D5-41C8B80C185E}"/>
              </a:ext>
            </a:extLst>
          </p:cNvPr>
          <p:cNvSpPr>
            <a:spLocks noGrp="1"/>
          </p:cNvSpPr>
          <p:nvPr>
            <p:ph sz="quarter" idx="14"/>
          </p:nvPr>
        </p:nvSpPr>
        <p:spPr/>
        <p:txBody>
          <a:bodyPr/>
          <a:lstStyle/>
          <a:p>
            <a:pPr lvl="0"/>
            <a:r>
              <a:rPr lang="en-US" dirty="0"/>
              <a:t>R is equal to 1 &lt;&lt; Log2ParMrgLevel</a:t>
            </a:r>
          </a:p>
          <a:p>
            <a:pPr lvl="0"/>
            <a:r>
              <a:rPr lang="en-US" dirty="0"/>
              <a:t>If </a:t>
            </a:r>
            <a:r>
              <a:rPr lang="en-US" dirty="0" err="1"/>
              <a:t>cbWidth</a:t>
            </a:r>
            <a:r>
              <a:rPr lang="en-US" dirty="0"/>
              <a:t> &gt; R and </a:t>
            </a:r>
            <a:r>
              <a:rPr lang="en-CA" dirty="0" err="1"/>
              <a:t>cbHeight</a:t>
            </a:r>
            <a:r>
              <a:rPr lang="en-CA" dirty="0"/>
              <a:t> </a:t>
            </a:r>
            <a:r>
              <a:rPr lang="en-US" dirty="0"/>
              <a:t>&lt;= R, then horizontal BT split is disabled for current block.</a:t>
            </a:r>
          </a:p>
          <a:p>
            <a:pPr lvl="0"/>
            <a:r>
              <a:rPr lang="en-US" dirty="0"/>
              <a:t>If </a:t>
            </a:r>
            <a:r>
              <a:rPr lang="en-US" dirty="0" err="1"/>
              <a:t>cbWidth</a:t>
            </a:r>
            <a:r>
              <a:rPr lang="en-US" dirty="0"/>
              <a:t> &lt;= R and </a:t>
            </a:r>
            <a:r>
              <a:rPr lang="en-CA" dirty="0" err="1"/>
              <a:t>cbHeight</a:t>
            </a:r>
            <a:r>
              <a:rPr lang="en-CA" dirty="0"/>
              <a:t> </a:t>
            </a:r>
            <a:r>
              <a:rPr lang="en-US" dirty="0"/>
              <a:t>&gt; R, then vertical BT split is disabled for current block.</a:t>
            </a:r>
          </a:p>
          <a:p>
            <a:pPr lvl="0"/>
            <a:r>
              <a:rPr lang="en-US" dirty="0"/>
              <a:t>If (</a:t>
            </a:r>
            <a:r>
              <a:rPr lang="en-US" dirty="0" err="1"/>
              <a:t>cbWidth</a:t>
            </a:r>
            <a:r>
              <a:rPr lang="en-US" dirty="0"/>
              <a:t> &gt; R || </a:t>
            </a:r>
            <a:r>
              <a:rPr lang="en-CA" dirty="0" err="1"/>
              <a:t>cbHeight</a:t>
            </a:r>
            <a:r>
              <a:rPr lang="en-CA" dirty="0"/>
              <a:t> &gt; R)</a:t>
            </a:r>
            <a:r>
              <a:rPr lang="en-US" dirty="0"/>
              <a:t> and </a:t>
            </a:r>
            <a:r>
              <a:rPr lang="en-CA" dirty="0" err="1"/>
              <a:t>cbHeight</a:t>
            </a:r>
            <a:r>
              <a:rPr lang="en-CA" dirty="0"/>
              <a:t> </a:t>
            </a:r>
            <a:r>
              <a:rPr lang="en-US" dirty="0"/>
              <a:t>&lt;= 2 * R, then horizontal TT split is disabled for current block.</a:t>
            </a:r>
          </a:p>
          <a:p>
            <a:pPr lvl="0"/>
            <a:r>
              <a:rPr lang="en-US" dirty="0"/>
              <a:t>If </a:t>
            </a:r>
            <a:r>
              <a:rPr lang="en-US" dirty="0" err="1"/>
              <a:t>cbWidth</a:t>
            </a:r>
            <a:r>
              <a:rPr lang="en-US" dirty="0"/>
              <a:t> &lt;= 2 * R and (</a:t>
            </a:r>
            <a:r>
              <a:rPr lang="en-US" dirty="0" err="1"/>
              <a:t>cbWidth</a:t>
            </a:r>
            <a:r>
              <a:rPr lang="en-US" dirty="0"/>
              <a:t> &gt; R || </a:t>
            </a:r>
            <a:r>
              <a:rPr lang="en-CA" dirty="0" err="1"/>
              <a:t>cbHeight</a:t>
            </a:r>
            <a:r>
              <a:rPr lang="en-CA" dirty="0"/>
              <a:t> &gt; R)</a:t>
            </a:r>
            <a:r>
              <a:rPr lang="en-US" dirty="0"/>
              <a:t>, then vertical TT split is disabled for current block.</a:t>
            </a:r>
          </a:p>
          <a:p>
            <a:endParaRPr lang="en-US" dirty="0"/>
          </a:p>
        </p:txBody>
      </p:sp>
      <p:sp>
        <p:nvSpPr>
          <p:cNvPr id="5" name="Subtitle 4">
            <a:extLst>
              <a:ext uri="{FF2B5EF4-FFF2-40B4-BE49-F238E27FC236}">
                <a16:creationId xmlns:a16="http://schemas.microsoft.com/office/drawing/2014/main" id="{B5DCD0B9-94C1-4048-8E09-0D9F4E3329F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3550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5956</TotalTime>
  <Words>571</Words>
  <Application>Microsoft Office PowerPoint</Application>
  <PresentationFormat>Widescreen</PresentationFormat>
  <Paragraphs>94</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Times New Roman</vt:lpstr>
      <vt:lpstr>Qualcomm Executive External</vt:lpstr>
      <vt:lpstr>JVET-Q0297: AHG16: Merge estimation region with constrain in HMVP update</vt:lpstr>
      <vt:lpstr>Summary of proposal</vt:lpstr>
      <vt:lpstr>Results</vt:lpstr>
      <vt:lpstr>Text change summary</vt:lpstr>
      <vt:lpstr>Encoder side constrain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Template</dc:title>
  <dc:creator>Han Huang</dc:creator>
  <cp:lastModifiedBy>Han Huang</cp:lastModifiedBy>
  <cp:revision>49</cp:revision>
  <dcterms:created xsi:type="dcterms:W3CDTF">2019-11-12T17:28:58Z</dcterms:created>
  <dcterms:modified xsi:type="dcterms:W3CDTF">2020-01-12T17:48:42Z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