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6"/>
  </p:notesMasterIdLst>
  <p:sldIdLst>
    <p:sldId id="261" r:id="rId3"/>
    <p:sldId id="355" r:id="rId4"/>
    <p:sldId id="344" r:id="rId5"/>
    <p:sldId id="357" r:id="rId6"/>
    <p:sldId id="332" r:id="rId7"/>
    <p:sldId id="358" r:id="rId8"/>
    <p:sldId id="328" r:id="rId9"/>
    <p:sldId id="359" r:id="rId10"/>
    <p:sldId id="360" r:id="rId11"/>
    <p:sldId id="361" r:id="rId12"/>
    <p:sldId id="362" r:id="rId13"/>
    <p:sldId id="364" r:id="rId14"/>
    <p:sldId id="363" r:id="rId15"/>
  </p:sldIdLst>
  <p:sldSz cx="6858000" cy="5143500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E6"/>
    <a:srgbClr val="0041C0"/>
    <a:srgbClr val="00B0F0"/>
    <a:srgbClr val="0099FF"/>
    <a:srgbClr val="FFFFFF"/>
    <a:srgbClr val="003EEE"/>
    <a:srgbClr val="FFCC00"/>
    <a:srgbClr val="0000EE"/>
    <a:srgbClr val="DA0000"/>
    <a:srgbClr val="6B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>
      <p:cViewPr varScale="1">
        <p:scale>
          <a:sx n="118" d="100"/>
          <a:sy n="118" d="100"/>
        </p:scale>
        <p:origin x="1374" y="120"/>
      </p:cViewPr>
      <p:guideLst>
        <p:guide orient="horz" pos="1620"/>
        <p:guide pos="21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13.01.2020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67223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4785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29" y="1597820"/>
            <a:ext cx="5829344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656" y="2914650"/>
            <a:ext cx="480068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257450" indent="0" algn="ctr">
              <a:buNone/>
              <a:defRPr/>
            </a:lvl2pPr>
            <a:lvl3pPr marL="514899" indent="0" algn="ctr">
              <a:buNone/>
              <a:defRPr/>
            </a:lvl3pPr>
            <a:lvl4pPr marL="772348" indent="0" algn="ctr">
              <a:buNone/>
              <a:defRPr/>
            </a:lvl4pPr>
            <a:lvl5pPr marL="1029797" indent="0" algn="ctr">
              <a:buNone/>
              <a:defRPr/>
            </a:lvl5pPr>
            <a:lvl6pPr marL="1287247" indent="0" algn="ctr">
              <a:buNone/>
              <a:defRPr/>
            </a:lvl6pPr>
            <a:lvl7pPr marL="1544696" indent="0" algn="ctr">
              <a:buNone/>
              <a:defRPr/>
            </a:lvl7pPr>
            <a:lvl8pPr marL="1802145" indent="0" algn="ctr">
              <a:buNone/>
              <a:defRPr/>
            </a:lvl8pPr>
            <a:lvl9pPr marL="2059595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430" y="1200151"/>
            <a:ext cx="1542983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4543973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29" y="1597820"/>
            <a:ext cx="5829344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656" y="2914650"/>
            <a:ext cx="480068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257450" indent="0" algn="ctr">
              <a:buNone/>
              <a:defRPr/>
            </a:lvl2pPr>
            <a:lvl3pPr marL="514899" indent="0" algn="ctr">
              <a:buNone/>
              <a:defRPr/>
            </a:lvl3pPr>
            <a:lvl4pPr marL="772348" indent="0" algn="ctr">
              <a:buNone/>
              <a:defRPr/>
            </a:lvl4pPr>
            <a:lvl5pPr marL="1029797" indent="0" algn="ctr">
              <a:buNone/>
              <a:defRPr/>
            </a:lvl5pPr>
            <a:lvl6pPr marL="1287247" indent="0" algn="ctr">
              <a:buNone/>
              <a:defRPr/>
            </a:lvl6pPr>
            <a:lvl7pPr marL="1544696" indent="0" algn="ctr">
              <a:buNone/>
              <a:defRPr/>
            </a:lvl7pPr>
            <a:lvl8pPr marL="1802145" indent="0" algn="ctr">
              <a:buNone/>
              <a:defRPr/>
            </a:lvl8pPr>
            <a:lvl9pPr marL="2059595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1826"/>
            <a:ext cx="6858000" cy="47169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99000" y="555526"/>
            <a:ext cx="6660000" cy="4176464"/>
          </a:xfrm>
          <a:prstGeom prst="rect">
            <a:avLst/>
          </a:prstGeom>
        </p:spPr>
        <p:txBody>
          <a:bodyPr lIns="68653" tIns="34327" rIns="68653" bIns="34327"/>
          <a:lstStyle>
            <a:lvl1pPr marL="192881" indent="-192881">
              <a:buClrTx/>
              <a:buFont typeface="Wingdings" panose="05000000000000000000" pitchFamily="2" charset="2"/>
              <a:buChar char="§"/>
              <a:defRPr sz="1800"/>
            </a:lvl1pPr>
            <a:lvl2pPr marL="417910" indent="-160735">
              <a:buClrTx/>
              <a:buFont typeface="Arial" panose="020B0604020202020204" pitchFamily="34" charset="0"/>
              <a:buChar char="•"/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 dirty="0"/>
          </a:p>
        </p:txBody>
      </p:sp>
      <p:sp>
        <p:nvSpPr>
          <p:cNvPr id="5" name="Line 14">
            <a:extLst>
              <a:ext uri="{FF2B5EF4-FFF2-40B4-BE49-F238E27FC236}">
                <a16:creationId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id="{73943449-BFFB-47FB-B040-670109DED1D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20688" y="4881563"/>
            <a:ext cx="50405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ja-JP" sz="600" dirty="0"/>
              <a:t>JVET-Q0125</a:t>
            </a:r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2057" y="3305176"/>
            <a:ext cx="5829345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225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2057" y="2180035"/>
            <a:ext cx="5829345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125"/>
            </a:lvl1pPr>
            <a:lvl2pPr marL="257450" indent="0">
              <a:buNone/>
              <a:defRPr sz="1050"/>
            </a:lvl2pPr>
            <a:lvl3pPr marL="514899" indent="0">
              <a:buNone/>
              <a:defRPr sz="900"/>
            </a:lvl3pPr>
            <a:lvl4pPr marL="772348" indent="0">
              <a:buNone/>
              <a:defRPr sz="825"/>
            </a:lvl4pPr>
            <a:lvl5pPr marL="1029797" indent="0">
              <a:buNone/>
              <a:defRPr sz="825"/>
            </a:lvl5pPr>
            <a:lvl6pPr marL="1287247" indent="0">
              <a:buNone/>
              <a:defRPr sz="825"/>
            </a:lvl6pPr>
            <a:lvl7pPr marL="1544696" indent="0">
              <a:buNone/>
              <a:defRPr sz="825"/>
            </a:lvl7pPr>
            <a:lvl8pPr marL="1802145" indent="0">
              <a:buNone/>
              <a:defRPr sz="825"/>
            </a:lvl8pPr>
            <a:lvl9pPr marL="2059595" indent="0">
              <a:buNone/>
              <a:defRPr sz="8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42587" y="1200151"/>
            <a:ext cx="3043031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71488" y="1200151"/>
            <a:ext cx="3043925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6" name="Line 14">
            <a:extLst>
              <a:ext uri="{FF2B5EF4-FFF2-40B4-BE49-F238E27FC236}">
                <a16:creationId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588" y="1151335"/>
            <a:ext cx="3030508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588" y="1631156"/>
            <a:ext cx="3030508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4011" y="1151335"/>
            <a:ext cx="3031402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4011" y="1631156"/>
            <a:ext cx="3031402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3" name="Line 14">
            <a:extLst>
              <a:ext uri="{FF2B5EF4-FFF2-40B4-BE49-F238E27FC236}">
                <a16:creationId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4787"/>
            <a:ext cx="225678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660" y="204789"/>
            <a:ext cx="3833753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587" y="1076327"/>
            <a:ext cx="225678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408" y="3600450"/>
            <a:ext cx="411462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408" y="459581"/>
            <a:ext cx="411462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800"/>
            </a:lvl1pPr>
            <a:lvl2pPr marL="257450" indent="0">
              <a:buNone/>
              <a:defRPr sz="1575"/>
            </a:lvl2pPr>
            <a:lvl3pPr marL="514899" indent="0">
              <a:buNone/>
              <a:defRPr sz="1350"/>
            </a:lvl3pPr>
            <a:lvl4pPr marL="772348" indent="0">
              <a:buNone/>
              <a:defRPr sz="1125"/>
            </a:lvl4pPr>
            <a:lvl5pPr marL="1029797" indent="0">
              <a:buNone/>
              <a:defRPr sz="1125"/>
            </a:lvl5pPr>
            <a:lvl6pPr marL="1287247" indent="0">
              <a:buNone/>
              <a:defRPr sz="1125"/>
            </a:lvl6pPr>
            <a:lvl7pPr marL="1544696" indent="0">
              <a:buNone/>
              <a:defRPr sz="1125"/>
            </a:lvl7pPr>
            <a:lvl8pPr marL="1802145" indent="0">
              <a:buNone/>
              <a:defRPr sz="1125"/>
            </a:lvl8pPr>
            <a:lvl9pPr marL="2059595" indent="0">
              <a:buNone/>
              <a:defRPr sz="1125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408" y="4025504"/>
            <a:ext cx="411462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430" y="205979"/>
            <a:ext cx="1542983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205979"/>
            <a:ext cx="4543973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2057" y="3305176"/>
            <a:ext cx="5829345" cy="1021556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2057" y="2180035"/>
            <a:ext cx="5829345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125"/>
            </a:lvl1pPr>
            <a:lvl2pPr marL="257450" indent="0">
              <a:buNone/>
              <a:defRPr sz="1050"/>
            </a:lvl2pPr>
            <a:lvl3pPr marL="514899" indent="0">
              <a:buNone/>
              <a:defRPr sz="900"/>
            </a:lvl3pPr>
            <a:lvl4pPr marL="772348" indent="0">
              <a:buNone/>
              <a:defRPr sz="825"/>
            </a:lvl4pPr>
            <a:lvl5pPr marL="1029797" indent="0">
              <a:buNone/>
              <a:defRPr sz="825"/>
            </a:lvl5pPr>
            <a:lvl6pPr marL="1287247" indent="0">
              <a:buNone/>
              <a:defRPr sz="825"/>
            </a:lvl6pPr>
            <a:lvl7pPr marL="1544696" indent="0">
              <a:buNone/>
              <a:defRPr sz="825"/>
            </a:lvl7pPr>
            <a:lvl8pPr marL="1802145" indent="0">
              <a:buNone/>
              <a:defRPr sz="825"/>
            </a:lvl8pPr>
            <a:lvl9pPr marL="2059595" indent="0">
              <a:buNone/>
              <a:defRPr sz="8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42587" y="1200151"/>
            <a:ext cx="3043031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71488" y="1200151"/>
            <a:ext cx="3043925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588" y="1151335"/>
            <a:ext cx="3030508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588" y="1631156"/>
            <a:ext cx="3030508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4011" y="1151335"/>
            <a:ext cx="3031402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4011" y="1631156"/>
            <a:ext cx="3031402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4787"/>
            <a:ext cx="2256780" cy="871538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660" y="204789"/>
            <a:ext cx="3833753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587" y="1076327"/>
            <a:ext cx="225678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408" y="3600450"/>
            <a:ext cx="4114621" cy="425054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408" y="459581"/>
            <a:ext cx="411462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800"/>
            </a:lvl1pPr>
            <a:lvl2pPr marL="257450" indent="0">
              <a:buNone/>
              <a:defRPr sz="1575"/>
            </a:lvl2pPr>
            <a:lvl3pPr marL="514899" indent="0">
              <a:buNone/>
              <a:defRPr sz="1350"/>
            </a:lvl3pPr>
            <a:lvl4pPr marL="772348" indent="0">
              <a:buNone/>
              <a:defRPr sz="1125"/>
            </a:lvl4pPr>
            <a:lvl5pPr marL="1029797" indent="0">
              <a:buNone/>
              <a:defRPr sz="1125"/>
            </a:lvl5pPr>
            <a:lvl6pPr marL="1287247" indent="0">
              <a:buNone/>
              <a:defRPr sz="1125"/>
            </a:lvl6pPr>
            <a:lvl7pPr marL="1544696" indent="0">
              <a:buNone/>
              <a:defRPr sz="1125"/>
            </a:lvl7pPr>
            <a:lvl8pPr marL="1802145" indent="0">
              <a:buNone/>
              <a:defRPr sz="1125"/>
            </a:lvl8pPr>
            <a:lvl9pPr marL="2059595" indent="0">
              <a:buNone/>
              <a:defRPr sz="1125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408" y="4025504"/>
            <a:ext cx="411462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10" y="-1588"/>
            <a:ext cx="1441847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29816" y="3744914"/>
            <a:ext cx="44577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257450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6pPr>
      <a:lvl7pPr marL="514899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7pPr>
      <a:lvl8pPr marL="772348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8pPr>
      <a:lvl9pPr marL="1029797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Char char="–"/>
        <a:defRPr kumimoji="1" sz="1575">
          <a:solidFill>
            <a:schemeClr val="tx1"/>
          </a:solidFill>
          <a:latin typeface="+mn-lt"/>
          <a:ea typeface="+mn-ea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Char char="–"/>
        <a:defRPr kumimoji="1" sz="1125">
          <a:solidFill>
            <a:schemeClr val="tx1"/>
          </a:solidFill>
          <a:latin typeface="+mn-lt"/>
          <a:ea typeface="+mn-ea"/>
        </a:defRPr>
      </a:lvl4pPr>
      <a:lvl5pPr marL="1158479" indent="-128588" algn="l" rtl="0" eaLnBrk="0" fontAlgn="base" hangingPunct="0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5pPr>
      <a:lvl6pPr marL="1415972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6pPr>
      <a:lvl7pPr marL="167342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7pPr>
      <a:lvl8pPr marL="193087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8pPr>
      <a:lvl9pPr marL="2188319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45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2pPr>
      <a:lvl3pPr marL="514899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772348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2979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28724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544696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80214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05959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247651" y="4810125"/>
            <a:ext cx="6347222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532" y="4822825"/>
            <a:ext cx="892969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6858000" cy="483518"/>
          </a:xfrm>
          <a:prstGeom prst="rect">
            <a:avLst/>
          </a:prstGeom>
          <a:solidFill>
            <a:srgbClr val="0041C0"/>
          </a:solidFill>
          <a:ln>
            <a:noFill/>
          </a:ln>
          <a:extLst/>
        </p:spPr>
        <p:txBody>
          <a:bodyPr wrap="none" lIns="51490" tIns="25745" rIns="51490" bIns="25745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sz="1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257450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6pPr>
      <a:lvl7pPr marL="514899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7pPr>
      <a:lvl8pPr marL="772348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8pPr>
      <a:lvl9pPr marL="1029797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Char char="–"/>
        <a:defRPr kumimoji="1" sz="1575">
          <a:solidFill>
            <a:schemeClr val="tx1"/>
          </a:solidFill>
          <a:latin typeface="+mn-lt"/>
          <a:ea typeface="+mn-ea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Char char="–"/>
        <a:defRPr kumimoji="1" sz="1125">
          <a:solidFill>
            <a:schemeClr val="tx1"/>
          </a:solidFill>
          <a:latin typeface="+mn-lt"/>
          <a:ea typeface="+mn-ea"/>
        </a:defRPr>
      </a:lvl4pPr>
      <a:lvl5pPr marL="1158479" indent="-128588" algn="l" rtl="0" eaLnBrk="0" fontAlgn="base" hangingPunct="0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5pPr>
      <a:lvl6pPr marL="1415972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6pPr>
      <a:lvl7pPr marL="167342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7pPr>
      <a:lvl8pPr marL="193087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8pPr>
      <a:lvl9pPr marL="2188319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45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2pPr>
      <a:lvl3pPr marL="514899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772348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2979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28724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544696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80214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05959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18" y="1709367"/>
            <a:ext cx="6459048" cy="86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51485" tIns="25743" rIns="51485" bIns="2574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JVET-Q0125 CE5-related: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JC-CCALF with Alternative Filter Weight</a:t>
            </a:r>
            <a:endParaRPr kumimoji="0" lang="en-US" altLang="ja-JP" sz="2100" kern="0" dirty="0"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652" y="2733768"/>
            <a:ext cx="4860540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51485" tIns="25743" rIns="51485" bIns="2574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500" u="sng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Che-Wei Kuo</a:t>
            </a:r>
            <a:r>
              <a:rPr kumimoji="0" lang="en-US" altLang="ja-JP" sz="15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, </a:t>
            </a:r>
            <a:r>
              <a:rPr kumimoji="0" lang="en-US" altLang="ja-JP" sz="1500" kern="0" dirty="0" err="1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Jingya</a:t>
            </a:r>
            <a:r>
              <a:rPr kumimoji="0" lang="en-US" altLang="ja-JP" sz="15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 Li, Chong Soon Lim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</a:t>
            </a:r>
            <a:endParaRPr lang="en-SG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91E5E3-5EF1-41C4-9BD1-4BFBC4035A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000" y="555526"/>
            <a:ext cx="6660000" cy="4176464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O0636 CCALF before and after chroma shift </a:t>
            </a:r>
          </a:p>
          <a:p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734FD37-0281-432A-B336-AC5D7E44D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851862"/>
              </p:ext>
            </p:extLst>
          </p:nvPr>
        </p:nvGraphicFramePr>
        <p:xfrm>
          <a:off x="404664" y="1325659"/>
          <a:ext cx="2536744" cy="3262315"/>
        </p:xfrm>
        <a:graphic>
          <a:graphicData uri="http://schemas.openxmlformats.org/drawingml/2006/table">
            <a:tbl>
              <a:tblPr/>
              <a:tblGrid>
                <a:gridCol w="597309">
                  <a:extLst>
                    <a:ext uri="{9D8B030D-6E8A-4147-A177-3AD203B41FA5}">
                      <a16:colId xmlns:a16="http://schemas.microsoft.com/office/drawing/2014/main" val="2199739576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1952284049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113786130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277929651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1577562129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570856411"/>
                    </a:ext>
                  </a:extLst>
                </a:gridCol>
              </a:tblGrid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901174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503797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84479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09348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509390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-11.49%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-9.68%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895477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23926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-12.58%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717382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-8.54%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344023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843843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-7.64%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45345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531981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696908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783475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607359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476262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-14.72%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-19.43%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628006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-18.32%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850825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-7.34%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906846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548714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-14.36%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70786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86355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52165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76806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038777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272812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467784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94222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774155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-26.96%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-24.33%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813844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-10.68%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687591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-21.27%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-9.37%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24261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-20.11%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-15.39%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314705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-11.09%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-6.98%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841125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-14.15%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-12.35%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8339082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2F0F6F2-13E6-4D2B-9850-D3854CC8A5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84571"/>
              </p:ext>
            </p:extLst>
          </p:nvPr>
        </p:nvGraphicFramePr>
        <p:xfrm>
          <a:off x="3140968" y="1325659"/>
          <a:ext cx="2536744" cy="3262315"/>
        </p:xfrm>
        <a:graphic>
          <a:graphicData uri="http://schemas.openxmlformats.org/drawingml/2006/table">
            <a:tbl>
              <a:tblPr/>
              <a:tblGrid>
                <a:gridCol w="597309">
                  <a:extLst>
                    <a:ext uri="{9D8B030D-6E8A-4147-A177-3AD203B41FA5}">
                      <a16:colId xmlns:a16="http://schemas.microsoft.com/office/drawing/2014/main" val="3336854349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1392610962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275476703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062172210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12471327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766831365"/>
                    </a:ext>
                  </a:extLst>
                </a:gridCol>
              </a:tblGrid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947950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706915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56595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4.69%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867429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900343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532760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292627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4.37%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77556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069200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4.35%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741936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864017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006293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837551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204296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291339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83304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-11.28%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58563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19419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3.67%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89718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890555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207173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4.42%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253188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705202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267446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746121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528987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89960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680057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171481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-22.39%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124229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759864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-14.10%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901985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-14.81%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-9.24%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589871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34444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-11.14%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-9.21%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40943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08301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</a:t>
            </a:r>
            <a:endParaRPr lang="en-SG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8DAE1F0-0DF9-4C95-AFEE-551B4523B6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Derivation of chroma gain ratio to </a:t>
            </a:r>
            <a:r>
              <a:rPr lang="en-US" dirty="0" err="1"/>
              <a:t>luma</a:t>
            </a:r>
            <a:r>
              <a:rPr lang="en-US" dirty="0"/>
              <a:t> gain</a:t>
            </a:r>
          </a:p>
          <a:p>
            <a:r>
              <a:rPr lang="en-US" dirty="0"/>
              <a:t>AI</a:t>
            </a:r>
          </a:p>
          <a:p>
            <a:pPr marL="0" indent="0">
              <a:buNone/>
            </a:pPr>
            <a:r>
              <a:rPr lang="en-US" dirty="0"/>
              <a:t>   0.13+(-8.54-6.65)/x = -0.93+(0.82+2.55)/x</a:t>
            </a:r>
          </a:p>
          <a:p>
            <a:pPr marL="0" indent="0" eaLnBrk="1" fontAlgn="ctr" hangingPunct="1">
              <a:buNone/>
            </a:pPr>
            <a:r>
              <a:rPr lang="en-US" dirty="0"/>
              <a:t>   x = 17.5</a:t>
            </a:r>
          </a:p>
          <a:p>
            <a:endParaRPr lang="en-US" dirty="0"/>
          </a:p>
          <a:p>
            <a:r>
              <a:rPr lang="en-US" dirty="0"/>
              <a:t>RA</a:t>
            </a:r>
          </a:p>
          <a:p>
            <a:pPr marL="0" indent="0" eaLnBrk="1" fontAlgn="ctr" hangingPunct="1">
              <a:buNone/>
            </a:pPr>
            <a:r>
              <a:rPr lang="en-US" dirty="0"/>
              <a:t>   0.16+(-14.36-13.16)/x = -0.95+(-5.07-3.82)/x</a:t>
            </a:r>
          </a:p>
          <a:p>
            <a:pPr marL="0" indent="0">
              <a:buNone/>
            </a:pPr>
            <a:r>
              <a:rPr lang="en-US" dirty="0"/>
              <a:t>   x = 17</a:t>
            </a:r>
          </a:p>
          <a:p>
            <a:endParaRPr lang="en-US" dirty="0"/>
          </a:p>
          <a:p>
            <a:r>
              <a:rPr lang="en-US" dirty="0"/>
              <a:t>LB</a:t>
            </a:r>
          </a:p>
          <a:p>
            <a:pPr marL="0" indent="0" eaLnBrk="1" fontAlgn="ctr" hangingPunct="1">
              <a:buNone/>
            </a:pPr>
            <a:r>
              <a:rPr lang="en-US" dirty="0"/>
              <a:t>   0.21+(-20.11-15.39)/x = -0.12+(-14.81-9.24)/x</a:t>
            </a:r>
          </a:p>
          <a:p>
            <a:pPr marL="0" indent="0">
              <a:buNone/>
            </a:pPr>
            <a:r>
              <a:rPr lang="en-US" dirty="0"/>
              <a:t>   x = 35</a:t>
            </a:r>
          </a:p>
        </p:txBody>
      </p:sp>
    </p:spTree>
    <p:extLst>
      <p:ext uri="{BB962C8B-B14F-4D97-AF65-F5344CB8AC3E}">
        <p14:creationId xmlns:p14="http://schemas.microsoft.com/office/powerpoint/2010/main" val="9276227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</a:t>
            </a:r>
            <a:endParaRPr lang="en-SG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8904AC0-E237-420B-80A0-92B92CC40B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Combined with Q0165</a:t>
            </a:r>
          </a:p>
          <a:p>
            <a:r>
              <a:rPr lang="en-US" dirty="0"/>
              <a:t>Using chroma gain ratio derived by P0080</a:t>
            </a:r>
          </a:p>
          <a:p>
            <a:pPr marL="0" indent="0">
              <a:buNone/>
            </a:pPr>
            <a:r>
              <a:rPr lang="en-US" dirty="0"/>
              <a:t>   RA ParkRunning3 QP22 copied from Q0125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F92949-1675-466E-BF40-125D505404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664" y="1563638"/>
            <a:ext cx="2464810" cy="3507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9026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</a:t>
            </a:r>
            <a:endParaRPr lang="en-SG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8904AC0-E237-420B-80A0-92B92CC40B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Using chroma gain ratio derived by P0080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7118025-575F-4130-8295-6C00689025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653793"/>
              </p:ext>
            </p:extLst>
          </p:nvPr>
        </p:nvGraphicFramePr>
        <p:xfrm>
          <a:off x="404664" y="1059582"/>
          <a:ext cx="2842974" cy="3262320"/>
        </p:xfrm>
        <a:graphic>
          <a:graphicData uri="http://schemas.openxmlformats.org/drawingml/2006/table">
            <a:tbl>
              <a:tblPr/>
              <a:tblGrid>
                <a:gridCol w="580632">
                  <a:extLst>
                    <a:ext uri="{9D8B030D-6E8A-4147-A177-3AD203B41FA5}">
                      <a16:colId xmlns:a16="http://schemas.microsoft.com/office/drawing/2014/main" val="794590117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167555012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2013240442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1632882380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683011885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1225139839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505000152"/>
                    </a:ext>
                  </a:extLst>
                </a:gridCol>
              </a:tblGrid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09609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276451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219847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734607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91817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365834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92664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963388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284612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99431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74984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378899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259302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379255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90627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44301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261262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17000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44771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114265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625301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730389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473441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146989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475825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258766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185525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838871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348794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6341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664345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690022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506215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837616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104121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8941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34707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Introduction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r>
              <a:rPr lang="en-CA" dirty="0"/>
              <a:t>JC-CCALF in CE5-3.2 </a:t>
            </a:r>
          </a:p>
          <a:p>
            <a:pPr lvl="1"/>
            <a:r>
              <a:rPr lang="en-CA" dirty="0"/>
              <a:t>removes multiplication in </a:t>
            </a:r>
            <a:r>
              <a:rPr lang="en-CA" dirty="0" err="1"/>
              <a:t>Cb</a:t>
            </a:r>
            <a:r>
              <a:rPr lang="en-CA" dirty="0"/>
              <a:t> refinement value derivation</a:t>
            </a:r>
          </a:p>
          <a:p>
            <a:pPr lvl="1"/>
            <a:r>
              <a:rPr lang="en-CA" dirty="0"/>
              <a:t>halves filtering operations by weight multiplication in Cr refinement value derivation</a:t>
            </a:r>
          </a:p>
          <a:p>
            <a:pPr lvl="1"/>
            <a:endParaRPr lang="en-CA" dirty="0"/>
          </a:p>
          <a:p>
            <a:r>
              <a:rPr lang="en-CA" dirty="0"/>
              <a:t>Alternative filters for CCALF are tested in CE5 anchor, to adapt different content in the same slice</a:t>
            </a:r>
          </a:p>
          <a:p>
            <a:endParaRPr lang="en-CA" dirty="0"/>
          </a:p>
          <a:p>
            <a:r>
              <a:rPr lang="en-CA" dirty="0"/>
              <a:t>Motivation: JC-CCALF weight is essentially part of filter coefficients and need to be included in alternative filter design</a:t>
            </a:r>
            <a:endParaRPr lang="en-US" dirty="0"/>
          </a:p>
          <a:p>
            <a:pPr marL="0" indent="0">
              <a:spcBef>
                <a:spcPts val="1200"/>
              </a:spcBef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pPr marL="257175" lvl="1" indent="0"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0829654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Proposal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r>
              <a:rPr lang="en-CA" dirty="0"/>
              <a:t>Propose to use individual JC-CCALF filter weight for each alternative filter (as filter coefficients)</a:t>
            </a:r>
          </a:p>
          <a:p>
            <a:pPr lvl="1"/>
            <a:r>
              <a:rPr lang="en-CA" dirty="0"/>
              <a:t>A filter weight map to indicate 4 weights for 4 filters in SH</a:t>
            </a:r>
          </a:p>
          <a:p>
            <a:pPr lvl="1"/>
            <a:r>
              <a:rPr lang="en-CA" dirty="0"/>
              <a:t>Current CTU selects the filter weight according to the filter index. </a:t>
            </a:r>
          </a:p>
          <a:p>
            <a:pPr marL="257175" lvl="1" indent="0">
              <a:buNone/>
            </a:pPr>
            <a:r>
              <a:rPr lang="en-CA" dirty="0"/>
              <a:t>   No further signaling overhead. </a:t>
            </a:r>
          </a:p>
          <a:p>
            <a:pPr lvl="1"/>
            <a:r>
              <a:rPr lang="en-CA" dirty="0"/>
              <a:t>Simplification: the weight map only includes sign flag changes,           e.g., +--+, w = +1, -1, -1, +1</a:t>
            </a:r>
          </a:p>
          <a:p>
            <a:pPr lvl="0"/>
            <a:endParaRPr lang="en-CA" dirty="0"/>
          </a:p>
          <a:p>
            <a:pPr lvl="0"/>
            <a:r>
              <a:rPr lang="en-CA" dirty="0"/>
              <a:t>Simulation results</a:t>
            </a:r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0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endParaRPr lang="en-CA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AA824EA-B5CA-4509-8E18-BD66A22F22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383058"/>
              </p:ext>
            </p:extLst>
          </p:nvPr>
        </p:nvGraphicFramePr>
        <p:xfrm>
          <a:off x="23813" y="3204190"/>
          <a:ext cx="6810374" cy="807720"/>
        </p:xfrm>
        <a:graphic>
          <a:graphicData uri="http://schemas.openxmlformats.org/drawingml/2006/table">
            <a:tbl>
              <a:tblPr firstRow="1" firstCol="1" bandRow="1"/>
              <a:tblGrid>
                <a:gridCol w="1101398">
                  <a:extLst>
                    <a:ext uri="{9D8B030D-6E8A-4147-A177-3AD203B41FA5}">
                      <a16:colId xmlns:a16="http://schemas.microsoft.com/office/drawing/2014/main" val="2706051701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2729492807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1924810293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160117833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2202811835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1059323288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3589292986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1428636045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1332351053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2871484884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3220455064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217719832"/>
                    </a:ext>
                  </a:extLst>
                </a:gridCol>
                <a:gridCol w="475748">
                  <a:extLst>
                    <a:ext uri="{9D8B030D-6E8A-4147-A177-3AD203B41FA5}">
                      <a16:colId xmlns:a16="http://schemas.microsoft.com/office/drawing/2014/main" val="3287689780"/>
                    </a:ext>
                  </a:extLst>
                </a:gridCol>
              </a:tblGrid>
              <a:tr h="107950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5020086"/>
                  </a:ext>
                </a:extLst>
              </a:tr>
              <a:tr h="1079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YUV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YUV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YUV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7172143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CCALF (CE5 anchor)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-8.31%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-7.06%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-1.40%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-9.82%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-1.88%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-13.00%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-9.48%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-2.15%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2838734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JC-CCALF (CE5-3.2)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-5.84%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-4.87%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-8.63%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-8.27%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-1.56%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-12.71%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-9.47%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-2.12%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814867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alternative filter weight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-6.65%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-5.56%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-9.39%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-9.16%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-1.74%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-13.03%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-10.11%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-2.22%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6919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9638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SG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8904AC0-E237-420B-80A0-92B92CC40B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CE5-3.2 </a:t>
            </a:r>
            <a:r>
              <a:rPr lang="en-US" dirty="0" err="1"/>
              <a:t>v.s</a:t>
            </a:r>
            <a:r>
              <a:rPr lang="en-US" dirty="0"/>
              <a:t>. Q0125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2B3F27C8-7702-4E81-BA3E-0E9D1CC4641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463662" y="1059582"/>
          <a:ext cx="2842974" cy="3262320"/>
        </p:xfrm>
        <a:graphic>
          <a:graphicData uri="http://schemas.openxmlformats.org/drawingml/2006/table">
            <a:tbl>
              <a:tblPr/>
              <a:tblGrid>
                <a:gridCol w="580632">
                  <a:extLst>
                    <a:ext uri="{9D8B030D-6E8A-4147-A177-3AD203B41FA5}">
                      <a16:colId xmlns:a16="http://schemas.microsoft.com/office/drawing/2014/main" val="2168857833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080847940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4294289854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273613780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2960382679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311458128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953069737"/>
                    </a:ext>
                  </a:extLst>
                </a:gridCol>
              </a:tblGrid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032890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959789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43719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7265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-10.29%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22644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-7.77%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927581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700426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79729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872202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714029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53138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44778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273491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175510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499415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250795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-14.53%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81575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467111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660592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237446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-9.39%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-9.16%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045992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016612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807808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538971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90664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509389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676623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905783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460811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-19.05%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-17.17%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34821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52245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12926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-13.03%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46284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18292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549416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803497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3893714-26D3-4D0A-BED1-275F9B3E62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284773"/>
              </p:ext>
            </p:extLst>
          </p:nvPr>
        </p:nvGraphicFramePr>
        <p:xfrm>
          <a:off x="404664" y="1059582"/>
          <a:ext cx="2842974" cy="3262320"/>
        </p:xfrm>
        <a:graphic>
          <a:graphicData uri="http://schemas.openxmlformats.org/drawingml/2006/table">
            <a:tbl>
              <a:tblPr/>
              <a:tblGrid>
                <a:gridCol w="580632">
                  <a:extLst>
                    <a:ext uri="{9D8B030D-6E8A-4147-A177-3AD203B41FA5}">
                      <a16:colId xmlns:a16="http://schemas.microsoft.com/office/drawing/2014/main" val="3103566014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15467790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72189248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1912295294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2519145700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4249241917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063470453"/>
                    </a:ext>
                  </a:extLst>
                </a:gridCol>
              </a:tblGrid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893830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89593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736761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679875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-9.08%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717120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-9.55%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198477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632649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5964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007807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68467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898812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611388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039139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765026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24882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487976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-13.37%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10837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-11.45%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214216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141491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679016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20798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279067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358650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84738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082951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393884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749501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932453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651628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-18.38%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-16.05%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43669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628358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430305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-12.71%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80948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91835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40849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7182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22123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SG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8904AC0-E237-420B-80A0-92B92CC40B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CE5 anchor </a:t>
            </a:r>
            <a:r>
              <a:rPr lang="en-US" dirty="0" err="1"/>
              <a:t>v.s</a:t>
            </a:r>
            <a:r>
              <a:rPr lang="en-US" dirty="0"/>
              <a:t>. Q0125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2B3F27C8-7702-4E81-BA3E-0E9D1CC464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320100"/>
              </p:ext>
            </p:extLst>
          </p:nvPr>
        </p:nvGraphicFramePr>
        <p:xfrm>
          <a:off x="3463662" y="1059582"/>
          <a:ext cx="2842974" cy="3262320"/>
        </p:xfrm>
        <a:graphic>
          <a:graphicData uri="http://schemas.openxmlformats.org/drawingml/2006/table">
            <a:tbl>
              <a:tblPr/>
              <a:tblGrid>
                <a:gridCol w="580632">
                  <a:extLst>
                    <a:ext uri="{9D8B030D-6E8A-4147-A177-3AD203B41FA5}">
                      <a16:colId xmlns:a16="http://schemas.microsoft.com/office/drawing/2014/main" val="2168857833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080847940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4294289854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273613780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2960382679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311458128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953069737"/>
                    </a:ext>
                  </a:extLst>
                </a:gridCol>
              </a:tblGrid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032890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959789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43719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7265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-10.29%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22644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-7.77%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927581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700426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79729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872202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714029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53138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44778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273491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175510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499415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250795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-14.53%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81575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467111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660592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237446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-9.39%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-9.16%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045992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016612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807808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538971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90664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509389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676623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905783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460811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-19.05%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-17.17%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34821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52245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12926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-13.03%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46284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18292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549416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8034978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A79C2AA0-ED69-4E22-881E-DEB2358BAE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606299"/>
              </p:ext>
            </p:extLst>
          </p:nvPr>
        </p:nvGraphicFramePr>
        <p:xfrm>
          <a:off x="404664" y="1059582"/>
          <a:ext cx="2842974" cy="3262320"/>
        </p:xfrm>
        <a:graphic>
          <a:graphicData uri="http://schemas.openxmlformats.org/drawingml/2006/table">
            <a:tbl>
              <a:tblPr/>
              <a:tblGrid>
                <a:gridCol w="580632">
                  <a:extLst>
                    <a:ext uri="{9D8B030D-6E8A-4147-A177-3AD203B41FA5}">
                      <a16:colId xmlns:a16="http://schemas.microsoft.com/office/drawing/2014/main" val="3066656307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31955609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279071788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97277266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87662635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049857801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593379730"/>
                    </a:ext>
                  </a:extLst>
                </a:gridCol>
              </a:tblGrid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324749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987228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YUV*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059942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1075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-12.25%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59019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-13.28%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96800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076355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-9.63%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640364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-8.31%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185032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311100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53466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647908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5135959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29541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YUV*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935910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563853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754936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-17.31%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-13.53%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474374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573925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997826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62952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927806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993248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088789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863730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711810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YUV*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662571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659312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54954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-19.28%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-17.34%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128641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602557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407724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467753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504299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-6.50%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875719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476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79368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SG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8904AC0-E237-420B-80A0-92B92CC40B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Q0125 on CE5 anchor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41E7003-78B0-45FF-9086-B086C41F60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824401"/>
              </p:ext>
            </p:extLst>
          </p:nvPr>
        </p:nvGraphicFramePr>
        <p:xfrm>
          <a:off x="404664" y="1059582"/>
          <a:ext cx="2842974" cy="3262320"/>
        </p:xfrm>
        <a:graphic>
          <a:graphicData uri="http://schemas.openxmlformats.org/drawingml/2006/table">
            <a:tbl>
              <a:tblPr/>
              <a:tblGrid>
                <a:gridCol w="580632">
                  <a:extLst>
                    <a:ext uri="{9D8B030D-6E8A-4147-A177-3AD203B41FA5}">
                      <a16:colId xmlns:a16="http://schemas.microsoft.com/office/drawing/2014/main" val="2047226189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1676964421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1272696217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124827305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124526702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3604376866"/>
                    </a:ext>
                  </a:extLst>
                </a:gridCol>
                <a:gridCol w="377057">
                  <a:extLst>
                    <a:ext uri="{9D8B030D-6E8A-4147-A177-3AD203B41FA5}">
                      <a16:colId xmlns:a16="http://schemas.microsoft.com/office/drawing/2014/main" val="1221269939"/>
                    </a:ext>
                  </a:extLst>
                </a:gridCol>
              </a:tblGrid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09104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279814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659582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196488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581024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711715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546806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697232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295142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512888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42242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55990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412490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28517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699812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754113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125149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854233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696383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712328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061437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856575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74436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716950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5337157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79983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332045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2645502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3992326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792001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300838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294465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603748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-1.45%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-1.24%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1726813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638464"/>
                  </a:ext>
                </a:extLst>
              </a:tr>
              <a:tr h="90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331" marR="5331" marT="5331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1240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0491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r>
              <a:rPr lang="en-CA" dirty="0"/>
              <a:t>Propose to use individual JC-CCALF filter weight for each alternative filter (as part of filter coefficients)</a:t>
            </a:r>
          </a:p>
          <a:p>
            <a:endParaRPr lang="en-US" dirty="0"/>
          </a:p>
          <a:p>
            <a:pPr lvl="0"/>
            <a:r>
              <a:rPr lang="en-US" dirty="0"/>
              <a:t>Halves CCALF complexity while preserving 93% RA gains, when combined with CE5-3.2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Coding gains come from various </a:t>
            </a:r>
            <a:r>
              <a:rPr lang="en-CA" dirty="0"/>
              <a:t>filter options with minor signaling overhead in SH</a:t>
            </a:r>
            <a:endParaRPr lang="en-US" dirty="0"/>
          </a:p>
          <a:p>
            <a:endParaRPr lang="en-CA" dirty="0"/>
          </a:p>
          <a:p>
            <a:r>
              <a:rPr lang="en-US" altLang="ja-JP" dirty="0"/>
              <a:t>Thanks </a:t>
            </a:r>
            <a:r>
              <a:rPr lang="en-US" altLang="ja-JP" dirty="0" err="1"/>
              <a:t>InterDigital</a:t>
            </a:r>
            <a:r>
              <a:rPr lang="en-US" altLang="ja-JP" dirty="0"/>
              <a:t> for cross-checking</a:t>
            </a:r>
          </a:p>
          <a:p>
            <a:endParaRPr lang="en-CA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4744091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</a:t>
            </a:r>
            <a:endParaRPr lang="en-SG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B3F50C3-4A75-4F20-8480-71172C226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2147628"/>
              </p:ext>
            </p:extLst>
          </p:nvPr>
        </p:nvGraphicFramePr>
        <p:xfrm>
          <a:off x="404664" y="1318663"/>
          <a:ext cx="2536744" cy="3262315"/>
        </p:xfrm>
        <a:graphic>
          <a:graphicData uri="http://schemas.openxmlformats.org/drawingml/2006/table">
            <a:tbl>
              <a:tblPr/>
              <a:tblGrid>
                <a:gridCol w="597309">
                  <a:extLst>
                    <a:ext uri="{9D8B030D-6E8A-4147-A177-3AD203B41FA5}">
                      <a16:colId xmlns:a16="http://schemas.microsoft.com/office/drawing/2014/main" val="2572966746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2274055763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937882816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2371419333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4201605292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612326896"/>
                    </a:ext>
                  </a:extLst>
                </a:gridCol>
              </a:tblGrid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098412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716560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99152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471766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138362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-8.57%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62293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524927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413155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025336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94995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-6.58%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927081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019139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610980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181693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83545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936135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-11.72%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-15.74%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604596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-17.63%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846070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586581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920826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-10.69%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-10.07%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030574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48524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350457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489899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533914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703731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448343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570534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02477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-21.52%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-19.23%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906210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74254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856619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-11.75%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475566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387804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706158"/>
                  </a:ext>
                </a:extLst>
              </a:tr>
            </a:tbl>
          </a:graphicData>
        </a:graphic>
      </p:graphicFrame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91E5E3-5EF1-41C4-9BD1-4BFBC4035A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000" y="555526"/>
            <a:ext cx="6660000" cy="4176464"/>
          </a:xfrm>
        </p:spPr>
        <p:txBody>
          <a:bodyPr/>
          <a:lstStyle/>
          <a:p>
            <a:r>
              <a:rPr lang="en-US" dirty="0"/>
              <a:t>Joint YUV gain after chroma shift should be the same </a:t>
            </a:r>
          </a:p>
          <a:p>
            <a:r>
              <a:rPr lang="en-US" dirty="0"/>
              <a:t>P0080 CCALF before and after chroma shift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BEE3AB6-377B-4E60-9BD2-2C68349209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996759"/>
              </p:ext>
            </p:extLst>
          </p:nvPr>
        </p:nvGraphicFramePr>
        <p:xfrm>
          <a:off x="3140968" y="1318663"/>
          <a:ext cx="2536744" cy="3262315"/>
        </p:xfrm>
        <a:graphic>
          <a:graphicData uri="http://schemas.openxmlformats.org/drawingml/2006/table">
            <a:tbl>
              <a:tblPr/>
              <a:tblGrid>
                <a:gridCol w="597309">
                  <a:extLst>
                    <a:ext uri="{9D8B030D-6E8A-4147-A177-3AD203B41FA5}">
                      <a16:colId xmlns:a16="http://schemas.microsoft.com/office/drawing/2014/main" val="503706432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1319207612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1870166411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2131850941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247676737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1706369833"/>
                    </a:ext>
                  </a:extLst>
                </a:gridCol>
              </a:tblGrid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615987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507124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986874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5.37%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428990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992963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278335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225169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3538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406750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5.36%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4.85%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05535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175594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304911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022741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297350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607220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4.13%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19138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-2.05%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329926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777702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5.75%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6.57%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777190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236692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531856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841565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93064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361535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41521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031402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214577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758836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746612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-9.26%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429691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3.86%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195851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7.60%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18474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02731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4.90%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79697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94939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25067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</a:t>
            </a:r>
            <a:endParaRPr lang="en-SG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8DAE1F0-0DF9-4C95-AFEE-551B4523B6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Derivation of chroma gain ratio to </a:t>
            </a:r>
            <a:r>
              <a:rPr lang="en-US" dirty="0" err="1"/>
              <a:t>luma</a:t>
            </a:r>
            <a:r>
              <a:rPr lang="en-US" dirty="0"/>
              <a:t> gain</a:t>
            </a:r>
          </a:p>
          <a:p>
            <a:r>
              <a:rPr lang="en-US" dirty="0"/>
              <a:t>AI</a:t>
            </a:r>
          </a:p>
          <a:p>
            <a:pPr marL="0" indent="0">
              <a:buNone/>
            </a:pPr>
            <a:r>
              <a:rPr lang="en-US" dirty="0"/>
              <a:t>   0.13+(-7.58-6.01)/x = -0.99+(0.78+2.54)/x</a:t>
            </a:r>
          </a:p>
          <a:p>
            <a:pPr marL="0" indent="0">
              <a:buNone/>
            </a:pPr>
            <a:r>
              <a:rPr lang="en-US" dirty="0"/>
              <a:t>   x = 15</a:t>
            </a:r>
          </a:p>
          <a:p>
            <a:endParaRPr lang="en-US" dirty="0"/>
          </a:p>
          <a:p>
            <a:r>
              <a:rPr lang="en-US" dirty="0"/>
              <a:t>RA</a:t>
            </a:r>
          </a:p>
          <a:p>
            <a:pPr marL="0" indent="0">
              <a:buNone/>
            </a:pPr>
            <a:r>
              <a:rPr lang="en-US" dirty="0"/>
              <a:t>   0.16+(-10.69-10.07)/x = -1.16+(0.24+0.59)/x  </a:t>
            </a:r>
          </a:p>
          <a:p>
            <a:pPr marL="0" indent="0">
              <a:buNone/>
            </a:pPr>
            <a:r>
              <a:rPr lang="en-US" dirty="0"/>
              <a:t>   x = 16</a:t>
            </a:r>
          </a:p>
          <a:p>
            <a:endParaRPr lang="en-US" dirty="0"/>
          </a:p>
          <a:p>
            <a:r>
              <a:rPr lang="en-US" dirty="0"/>
              <a:t>LB</a:t>
            </a:r>
          </a:p>
          <a:p>
            <a:pPr marL="0" indent="0">
              <a:buNone/>
            </a:pPr>
            <a:r>
              <a:rPr lang="en-US" dirty="0"/>
              <a:t>   0.17+(-15.62-11.75)/x = -0.53+(-3.98+0.96)/x</a:t>
            </a:r>
          </a:p>
          <a:p>
            <a:pPr marL="0" indent="0">
              <a:buNone/>
            </a:pPr>
            <a:r>
              <a:rPr lang="en-US" dirty="0"/>
              <a:t>   x = 35</a:t>
            </a:r>
          </a:p>
        </p:txBody>
      </p:sp>
    </p:spTree>
    <p:extLst>
      <p:ext uri="{BB962C8B-B14F-4D97-AF65-F5344CB8AC3E}">
        <p14:creationId xmlns:p14="http://schemas.microsoft.com/office/powerpoint/2010/main" val="52727041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4332</Words>
  <Application>Microsoft Office PowerPoint</Application>
  <PresentationFormat>Custom</PresentationFormat>
  <Paragraphs>2007</Paragraphs>
  <Slides>13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Times New Roman</vt:lpstr>
      <vt:lpstr>Wingdings</vt:lpstr>
      <vt:lpstr>top_blue_16_9</vt:lpstr>
      <vt:lpstr>inside_blue_16_9_14</vt:lpstr>
      <vt:lpstr>PowerPoint Presentation</vt:lpstr>
      <vt:lpstr>Introduction</vt:lpstr>
      <vt:lpstr>Proposal</vt:lpstr>
      <vt:lpstr>Simulation Results</vt:lpstr>
      <vt:lpstr>Simulation Results</vt:lpstr>
      <vt:lpstr>Simulation Results</vt:lpstr>
      <vt:lpstr>Conclusion</vt:lpstr>
      <vt:lpstr>Information</vt:lpstr>
      <vt:lpstr>Information</vt:lpstr>
      <vt:lpstr>Information</vt:lpstr>
      <vt:lpstr>Information</vt:lpstr>
      <vt:lpstr>Information</vt:lpstr>
      <vt:lpstr>Information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2020-01-13T11:52:45Z</dcterms:modified>
</cp:coreProperties>
</file>