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2"/>
  </p:notesMasterIdLst>
  <p:handoutMasterIdLst>
    <p:handoutMasterId r:id="rId13"/>
  </p:handoutMasterIdLst>
  <p:sldIdLst>
    <p:sldId id="446" r:id="rId6"/>
    <p:sldId id="455" r:id="rId7"/>
    <p:sldId id="469" r:id="rId8"/>
    <p:sldId id="470" r:id="rId9"/>
    <p:sldId id="468" r:id="rId10"/>
    <p:sldId id="451" r:id="rId11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23" d="100"/>
          <a:sy n="123" d="100"/>
        </p:scale>
        <p:origin x="677" y="91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7/9/2019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036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401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218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876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368591" y="1012742"/>
            <a:ext cx="7001473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Non-CE7: Context reduction in residual coding</a:t>
            </a:r>
          </a:p>
          <a:p>
            <a:r>
              <a:rPr lang="en-US" sz="2000" dirty="0"/>
              <a:t>JVET-O1098</a:t>
            </a:r>
          </a:p>
          <a:p>
            <a:endParaRPr lang="en-US" sz="2000" dirty="0"/>
          </a:p>
          <a:p>
            <a:r>
              <a:rPr lang="en-US" sz="2000" dirty="0"/>
              <a:t>Y. Chen, F. Le </a:t>
            </a:r>
            <a:r>
              <a:rPr lang="en-US" sz="2000" dirty="0" err="1"/>
              <a:t>Léannec</a:t>
            </a:r>
            <a:r>
              <a:rPr lang="en-US" sz="2000" dirty="0"/>
              <a:t>, T. Poirier</a:t>
            </a: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JVET-O1098: Context reduction in residual coding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AB71835E-A920-4F36-93E2-640D5C5AEBE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7387" y="1045258"/>
                <a:ext cx="7772640" cy="3052983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fr-FR" sz="1600" dirty="0">
                    <a:latin typeface="Century Gothic" panose="020B0502020202020204" pitchFamily="34" charset="0"/>
                  </a:rPr>
                  <a:t>VTM-5.0 </a:t>
                </a:r>
                <a:r>
                  <a:rPr lang="fr-FR" sz="1600" dirty="0" err="1">
                    <a:latin typeface="Century Gothic" panose="020B0502020202020204" pitchFamily="34" charset="0"/>
                  </a:rPr>
                  <a:t>transform</a:t>
                </a:r>
                <a:r>
                  <a:rPr lang="fr-FR" sz="1600" dirty="0">
                    <a:latin typeface="Century Gothic" panose="020B0502020202020204" pitchFamily="34" charset="0"/>
                  </a:rPr>
                  <a:t> coefficient </a:t>
                </a:r>
                <a:r>
                  <a:rPr lang="fr-FR" sz="1600" dirty="0" err="1">
                    <a:latin typeface="Century Gothic" panose="020B0502020202020204" pitchFamily="34" charset="0"/>
                  </a:rPr>
                  <a:t>coding</a:t>
                </a:r>
                <a:r>
                  <a:rPr lang="fr-FR" sz="1600" dirty="0">
                    <a:latin typeface="Century Gothic" panose="020B0502020202020204" pitchFamily="34" charset="0"/>
                  </a:rPr>
                  <a:t>:</a:t>
                </a:r>
                <a:endParaRPr lang="fr-FR" sz="1400" dirty="0">
                  <a:latin typeface="Century Gothic" panose="020B0502020202020204" pitchFamily="34" charset="0"/>
                </a:endParaRP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400" dirty="0">
                    <a:latin typeface="Century Gothic" panose="020B0502020202020204" pitchFamily="34" charset="0"/>
                  </a:rPr>
                  <a:t>Context index for parity and </a:t>
                </a:r>
                <a:r>
                  <a:rPr lang="en-US" sz="1400" dirty="0" err="1">
                    <a:latin typeface="Century Gothic" panose="020B0502020202020204" pitchFamily="34" charset="0"/>
                  </a:rPr>
                  <a:t>gtx</a:t>
                </a:r>
                <a:r>
                  <a:rPr lang="en-US" sz="1400" dirty="0">
                    <a:latin typeface="Century Gothic" panose="020B0502020202020204" pitchFamily="34" charset="0"/>
                  </a:rPr>
                  <a:t> flags of Chroma components</a:t>
                </a:r>
                <a:r>
                  <a:rPr lang="fr-FR" sz="1400" dirty="0">
                    <a:latin typeface="Century Gothic" panose="020B0502020202020204" pitchFamily="34" charset="0"/>
                  </a:rPr>
                  <a:t>:</a:t>
                </a:r>
              </a:p>
              <a:p>
                <a:pPr lvl="2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050" dirty="0" err="1">
                    <a:latin typeface="Century Gothic" panose="020B0502020202020204" pitchFamily="34" charset="0"/>
                  </a:rPr>
                  <a:t>ctxId</a:t>
                </a:r>
                <a:r>
                  <a:rPr lang="en-US" sz="1050" dirty="0">
                    <a:latin typeface="Century Gothic" panose="020B0502020202020204" pitchFamily="34" charset="0"/>
                  </a:rPr>
                  <a:t> (Chroma) = </a:t>
                </a:r>
                <a14:m>
                  <m:oMath xmlns:m="http://schemas.openxmlformats.org/officeDocument/2006/math">
                    <m:r>
                      <a:rPr lang="en-US" sz="1050" i="1" dirty="0" smtClean="0">
                        <a:latin typeface="Cambria Math" panose="02040503050406030204" pitchFamily="18" charset="0"/>
                      </a:rPr>
                      <m:t>1 + </m:t>
                    </m:r>
                    <m:r>
                      <m:rPr>
                        <m:sty m:val="p"/>
                      </m:rPr>
                      <a:rPr lang="en-US" sz="1050" i="1" dirty="0" smtClean="0">
                        <a:latin typeface="Cambria Math" panose="02040503050406030204" pitchFamily="18" charset="0"/>
                      </a:rPr>
                      <m:t>min</m:t>
                    </m:r>
                    <m:r>
                      <a:rPr lang="en-US" sz="1050" i="1" dirty="0" smtClean="0">
                        <a:latin typeface="Cambria Math" panose="02040503050406030204" pitchFamily="18" charset="0"/>
                      </a:rPr>
                      <m:t>⁡( </m:t>
                    </m:r>
                    <m:r>
                      <a:rPr lang="en-US" sz="1050" i="1" dirty="0" smtClean="0">
                        <a:latin typeface="Cambria Math" panose="02040503050406030204" pitchFamily="18" charset="0"/>
                      </a:rPr>
                      <m:t>𝑠𝑢𝑚𝐴𝑏𝑠</m:t>
                    </m:r>
                    <m:r>
                      <a:rPr lang="en-US" sz="1050" i="1" dirty="0" smtClean="0">
                        <a:latin typeface="Cambria Math" panose="02040503050406030204" pitchFamily="18" charset="0"/>
                      </a:rPr>
                      <m:t>1 – </m:t>
                    </m:r>
                    <m:r>
                      <a:rPr lang="en-US" sz="1050" i="1" dirty="0" err="1">
                        <a:latin typeface="Cambria Math" panose="02040503050406030204" pitchFamily="18" charset="0"/>
                      </a:rPr>
                      <m:t>𝑛𝑢𝑚𝑆𝑖𝑔</m:t>
                    </m:r>
                    <m:r>
                      <a:rPr lang="en-US" sz="1050" i="1" dirty="0">
                        <a:latin typeface="Cambria Math" panose="02040503050406030204" pitchFamily="18" charset="0"/>
                      </a:rPr>
                      <m:t>, 4 ) + ( </m:t>
                    </m:r>
                    <m:r>
                      <a:rPr lang="en-US" sz="1050" i="1" dirty="0" err="1">
                        <a:latin typeface="Cambria Math" panose="02040503050406030204" pitchFamily="18" charset="0"/>
                      </a:rPr>
                      <m:t>𝑑𝑖𝑎𝑔</m:t>
                    </m:r>
                    <m:r>
                      <a:rPr lang="en-US" sz="1050" i="1" dirty="0">
                        <a:latin typeface="Cambria Math" panose="02040503050406030204" pitchFamily="18" charset="0"/>
                      </a:rPr>
                      <m:t> == 0 </m:t>
                    </m:r>
                    <m:r>
                      <a:rPr lang="en-US" sz="1050" i="1" dirty="0" smtClean="0">
                        <a:latin typeface="Cambria Math" panose="02040503050406030204" pitchFamily="18" charset="0"/>
                      </a:rPr>
                      <m:t>? </m:t>
                    </m:r>
                    <m:r>
                      <a:rPr lang="en-US" sz="1050" i="1" dirty="0">
                        <a:latin typeface="Cambria Math" panose="02040503050406030204" pitchFamily="18" charset="0"/>
                      </a:rPr>
                      <m:t>5 : 0 ) </m:t>
                    </m:r>
                  </m:oMath>
                </a14:m>
                <a:endParaRPr lang="en-US" sz="105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AB71835E-A920-4F36-93E2-640D5C5AEB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387" y="1045258"/>
                <a:ext cx="7772640" cy="3052983"/>
              </a:xfrm>
              <a:prstGeom prst="rect">
                <a:avLst/>
              </a:prstGeom>
              <a:blipFill>
                <a:blip r:embed="rId3"/>
                <a:stretch>
                  <a:fillRect l="-314" t="-5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>
            <a:extLst>
              <a:ext uri="{FF2B5EF4-FFF2-40B4-BE49-F238E27FC236}">
                <a16:creationId xmlns:a16="http://schemas.microsoft.com/office/drawing/2014/main" id="{AC1ABF24-CDCA-46EB-8C1B-106379CC5104}"/>
              </a:ext>
            </a:extLst>
          </p:cNvPr>
          <p:cNvGrpSpPr/>
          <p:nvPr/>
        </p:nvGrpSpPr>
        <p:grpSpPr>
          <a:xfrm>
            <a:off x="3105557" y="2873618"/>
            <a:ext cx="665446" cy="697261"/>
            <a:chOff x="575147" y="3148872"/>
            <a:chExt cx="665446" cy="69726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A037672-EAF1-4EF6-A6FE-E5229C67D87A}"/>
                </a:ext>
              </a:extLst>
            </p:cNvPr>
            <p:cNvSpPr/>
            <p:nvPr/>
          </p:nvSpPr>
          <p:spPr bwMode="auto">
            <a:xfrm>
              <a:off x="575147" y="3148872"/>
              <a:ext cx="221815" cy="232420"/>
            </a:xfrm>
            <a:prstGeom prst="rect">
              <a:avLst/>
            </a:prstGeom>
            <a:solidFill>
              <a:srgbClr val="66CC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81D3704-B380-4C1E-AB8A-0C64AB3592EA}"/>
                </a:ext>
              </a:extLst>
            </p:cNvPr>
            <p:cNvSpPr/>
            <p:nvPr/>
          </p:nvSpPr>
          <p:spPr bwMode="auto">
            <a:xfrm>
              <a:off x="796962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95760AE-CFDD-4052-A089-B225BDFA2A71}"/>
                </a:ext>
              </a:extLst>
            </p:cNvPr>
            <p:cNvSpPr/>
            <p:nvPr/>
          </p:nvSpPr>
          <p:spPr bwMode="auto">
            <a:xfrm>
              <a:off x="1018778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8EC193F-DA6E-4F40-BE64-005F731E5098}"/>
                </a:ext>
              </a:extLst>
            </p:cNvPr>
            <p:cNvSpPr/>
            <p:nvPr/>
          </p:nvSpPr>
          <p:spPr bwMode="auto">
            <a:xfrm>
              <a:off x="575147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8B10902-B706-4EE4-92B5-4B32FBF6C09D}"/>
                </a:ext>
              </a:extLst>
            </p:cNvPr>
            <p:cNvSpPr/>
            <p:nvPr/>
          </p:nvSpPr>
          <p:spPr bwMode="auto">
            <a:xfrm>
              <a:off x="796962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7ADE397-B20E-4B09-AA62-9CF3E348E5A0}"/>
                </a:ext>
              </a:extLst>
            </p:cNvPr>
            <p:cNvSpPr/>
            <p:nvPr/>
          </p:nvSpPr>
          <p:spPr bwMode="auto">
            <a:xfrm>
              <a:off x="575147" y="361371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017FA36F-C7F9-4822-AE93-88F6591C8157}"/>
              </a:ext>
            </a:extLst>
          </p:cNvPr>
          <p:cNvSpPr/>
          <p:nvPr/>
        </p:nvSpPr>
        <p:spPr bwMode="auto">
          <a:xfrm>
            <a:off x="2441609" y="217686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B20772A-5C06-4BA0-8F9C-E3624BD60FD0}"/>
              </a:ext>
            </a:extLst>
          </p:cNvPr>
          <p:cNvSpPr/>
          <p:nvPr/>
        </p:nvSpPr>
        <p:spPr bwMode="auto">
          <a:xfrm>
            <a:off x="2663424" y="217686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80AE75-0ECC-486C-AA1E-AD3419CA902B}"/>
              </a:ext>
            </a:extLst>
          </p:cNvPr>
          <p:cNvSpPr/>
          <p:nvPr/>
        </p:nvSpPr>
        <p:spPr bwMode="auto">
          <a:xfrm>
            <a:off x="2885238" y="217686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9BA2257-10E6-4394-9946-DF3AD30911D7}"/>
              </a:ext>
            </a:extLst>
          </p:cNvPr>
          <p:cNvSpPr/>
          <p:nvPr/>
        </p:nvSpPr>
        <p:spPr bwMode="auto">
          <a:xfrm>
            <a:off x="3328869" y="217686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C873868-A766-43F8-B234-D0CA8A68C9B5}"/>
              </a:ext>
            </a:extLst>
          </p:cNvPr>
          <p:cNvSpPr/>
          <p:nvPr/>
        </p:nvSpPr>
        <p:spPr bwMode="auto">
          <a:xfrm>
            <a:off x="3550685" y="217686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D3126E8-E912-4BAB-B15B-0E1BD868CD62}"/>
              </a:ext>
            </a:extLst>
          </p:cNvPr>
          <p:cNvSpPr/>
          <p:nvPr/>
        </p:nvSpPr>
        <p:spPr bwMode="auto">
          <a:xfrm>
            <a:off x="3772499" y="217686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8F54332-724D-480B-AFDD-6F791474F787}"/>
              </a:ext>
            </a:extLst>
          </p:cNvPr>
          <p:cNvSpPr/>
          <p:nvPr/>
        </p:nvSpPr>
        <p:spPr bwMode="auto">
          <a:xfrm>
            <a:off x="3994315" y="217686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F0F7AA8-D8CB-4815-ABA7-DAA57C2E4FDE}"/>
              </a:ext>
            </a:extLst>
          </p:cNvPr>
          <p:cNvSpPr/>
          <p:nvPr/>
        </p:nvSpPr>
        <p:spPr bwMode="auto">
          <a:xfrm>
            <a:off x="2441609" y="240928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6A6649B-6217-4A4F-9745-D01B427B382B}"/>
              </a:ext>
            </a:extLst>
          </p:cNvPr>
          <p:cNvSpPr/>
          <p:nvPr/>
        </p:nvSpPr>
        <p:spPr bwMode="auto">
          <a:xfrm>
            <a:off x="2663424" y="240928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81A2025-9E0C-4455-9D5A-C258B8D16061}"/>
              </a:ext>
            </a:extLst>
          </p:cNvPr>
          <p:cNvSpPr/>
          <p:nvPr/>
        </p:nvSpPr>
        <p:spPr bwMode="auto">
          <a:xfrm>
            <a:off x="3107054" y="240928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46B5B20-D2A4-4E15-984E-2F41E187EFF0}"/>
              </a:ext>
            </a:extLst>
          </p:cNvPr>
          <p:cNvSpPr/>
          <p:nvPr/>
        </p:nvSpPr>
        <p:spPr bwMode="auto">
          <a:xfrm>
            <a:off x="3328869" y="240928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A535E47-26E0-42E7-9D5F-091D0A328326}"/>
              </a:ext>
            </a:extLst>
          </p:cNvPr>
          <p:cNvSpPr/>
          <p:nvPr/>
        </p:nvSpPr>
        <p:spPr bwMode="auto">
          <a:xfrm>
            <a:off x="3550685" y="240928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BE60E30-40FC-4324-B054-56E8B036E327}"/>
              </a:ext>
            </a:extLst>
          </p:cNvPr>
          <p:cNvSpPr/>
          <p:nvPr/>
        </p:nvSpPr>
        <p:spPr bwMode="auto">
          <a:xfrm>
            <a:off x="3772499" y="240928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4160E32-3AAF-49A8-923C-8279B7352EC1}"/>
              </a:ext>
            </a:extLst>
          </p:cNvPr>
          <p:cNvSpPr/>
          <p:nvPr/>
        </p:nvSpPr>
        <p:spPr bwMode="auto">
          <a:xfrm>
            <a:off x="3994315" y="240928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8CF9251-2DB0-40EA-A9B2-963E73711071}"/>
              </a:ext>
            </a:extLst>
          </p:cNvPr>
          <p:cNvSpPr/>
          <p:nvPr/>
        </p:nvSpPr>
        <p:spPr bwMode="auto">
          <a:xfrm>
            <a:off x="2441609" y="264170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80BE3AA-5B72-4609-8EC5-5963DC3361F3}"/>
              </a:ext>
            </a:extLst>
          </p:cNvPr>
          <p:cNvSpPr/>
          <p:nvPr/>
        </p:nvSpPr>
        <p:spPr bwMode="auto">
          <a:xfrm>
            <a:off x="2885238" y="264170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6B6B9B0-AEA8-44F1-BC05-23F4A7C6B164}"/>
              </a:ext>
            </a:extLst>
          </p:cNvPr>
          <p:cNvSpPr/>
          <p:nvPr/>
        </p:nvSpPr>
        <p:spPr bwMode="auto">
          <a:xfrm>
            <a:off x="3772499" y="264170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65E2ED7-C2EE-4D99-9940-19E0CBC6FB52}"/>
              </a:ext>
            </a:extLst>
          </p:cNvPr>
          <p:cNvSpPr/>
          <p:nvPr/>
        </p:nvSpPr>
        <p:spPr bwMode="auto">
          <a:xfrm>
            <a:off x="3994315" y="2641701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AEAF211-6848-440E-9627-4CF457C37B76}"/>
              </a:ext>
            </a:extLst>
          </p:cNvPr>
          <p:cNvSpPr/>
          <p:nvPr/>
        </p:nvSpPr>
        <p:spPr bwMode="auto">
          <a:xfrm>
            <a:off x="2663424" y="287412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9F48916-961A-49F7-9061-265BA8BD0709}"/>
              </a:ext>
            </a:extLst>
          </p:cNvPr>
          <p:cNvSpPr/>
          <p:nvPr/>
        </p:nvSpPr>
        <p:spPr bwMode="auto">
          <a:xfrm>
            <a:off x="2885238" y="287412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E5D7A0A-BCCA-400D-B484-374940D73501}"/>
              </a:ext>
            </a:extLst>
          </p:cNvPr>
          <p:cNvSpPr/>
          <p:nvPr/>
        </p:nvSpPr>
        <p:spPr bwMode="auto">
          <a:xfrm>
            <a:off x="3550685" y="287412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969E23C-B1C6-4230-A5CB-2FE137339564}"/>
              </a:ext>
            </a:extLst>
          </p:cNvPr>
          <p:cNvSpPr/>
          <p:nvPr/>
        </p:nvSpPr>
        <p:spPr bwMode="auto">
          <a:xfrm>
            <a:off x="3772499" y="287412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6437159-9DB8-4AE5-9F06-627805C293A3}"/>
              </a:ext>
            </a:extLst>
          </p:cNvPr>
          <p:cNvSpPr/>
          <p:nvPr/>
        </p:nvSpPr>
        <p:spPr bwMode="auto">
          <a:xfrm>
            <a:off x="3994315" y="287412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CD9BE8F-AEAE-4108-9F3A-1D420F08E90A}"/>
              </a:ext>
            </a:extLst>
          </p:cNvPr>
          <p:cNvSpPr/>
          <p:nvPr/>
        </p:nvSpPr>
        <p:spPr bwMode="auto">
          <a:xfrm>
            <a:off x="2441609" y="310654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C64003C-BF47-45DE-BB3B-864691ED9384}"/>
              </a:ext>
            </a:extLst>
          </p:cNvPr>
          <p:cNvSpPr/>
          <p:nvPr/>
        </p:nvSpPr>
        <p:spPr bwMode="auto">
          <a:xfrm>
            <a:off x="2663424" y="310654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9E9E152-8DF8-446D-953B-836CBDF1CD4F}"/>
              </a:ext>
            </a:extLst>
          </p:cNvPr>
          <p:cNvSpPr/>
          <p:nvPr/>
        </p:nvSpPr>
        <p:spPr bwMode="auto">
          <a:xfrm>
            <a:off x="2885238" y="310654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EAAD150-07AD-4989-81CC-B12DFD3AE8C0}"/>
              </a:ext>
            </a:extLst>
          </p:cNvPr>
          <p:cNvGrpSpPr/>
          <p:nvPr/>
        </p:nvGrpSpPr>
        <p:grpSpPr>
          <a:xfrm>
            <a:off x="2440137" y="2174984"/>
            <a:ext cx="665446" cy="697261"/>
            <a:chOff x="2449667" y="2996472"/>
            <a:chExt cx="665446" cy="697261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F9AF480-8871-45C1-97F8-AD32A42AB64A}"/>
                </a:ext>
              </a:extLst>
            </p:cNvPr>
            <p:cNvSpPr/>
            <p:nvPr/>
          </p:nvSpPr>
          <p:spPr bwMode="auto">
            <a:xfrm>
              <a:off x="2449667" y="2996472"/>
              <a:ext cx="221815" cy="232420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CD09DCD-ADC8-433F-B080-1E74E124EDA6}"/>
                </a:ext>
              </a:extLst>
            </p:cNvPr>
            <p:cNvSpPr/>
            <p:nvPr/>
          </p:nvSpPr>
          <p:spPr bwMode="auto">
            <a:xfrm>
              <a:off x="2671482" y="2996472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557D6458-E629-4054-881A-522BBC94DF76}"/>
                </a:ext>
              </a:extLst>
            </p:cNvPr>
            <p:cNvSpPr/>
            <p:nvPr/>
          </p:nvSpPr>
          <p:spPr bwMode="auto">
            <a:xfrm>
              <a:off x="2893298" y="2996472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AAD4ED1F-8109-4D21-BC3E-47383203937D}"/>
                </a:ext>
              </a:extLst>
            </p:cNvPr>
            <p:cNvSpPr/>
            <p:nvPr/>
          </p:nvSpPr>
          <p:spPr bwMode="auto">
            <a:xfrm>
              <a:off x="2449667" y="3228893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BF07888-12DD-4643-A32F-2BFEC75C43EE}"/>
                </a:ext>
              </a:extLst>
            </p:cNvPr>
            <p:cNvSpPr/>
            <p:nvPr/>
          </p:nvSpPr>
          <p:spPr bwMode="auto">
            <a:xfrm>
              <a:off x="2671482" y="3228893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717C95F9-4050-4665-BFB6-27EAD5B2CBCC}"/>
                </a:ext>
              </a:extLst>
            </p:cNvPr>
            <p:cNvSpPr/>
            <p:nvPr/>
          </p:nvSpPr>
          <p:spPr bwMode="auto">
            <a:xfrm>
              <a:off x="2449667" y="3461313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3EB86473-1297-4454-9FBD-843519108618}"/>
              </a:ext>
            </a:extLst>
          </p:cNvPr>
          <p:cNvSpPr/>
          <p:nvPr/>
        </p:nvSpPr>
        <p:spPr bwMode="auto">
          <a:xfrm>
            <a:off x="3328869" y="310654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041E6EE-1580-4531-8CF8-A84C9E65E771}"/>
              </a:ext>
            </a:extLst>
          </p:cNvPr>
          <p:cNvSpPr/>
          <p:nvPr/>
        </p:nvSpPr>
        <p:spPr bwMode="auto">
          <a:xfrm>
            <a:off x="3550685" y="310654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11F97A6-2F84-496D-81DF-AF059674B8A2}"/>
              </a:ext>
            </a:extLst>
          </p:cNvPr>
          <p:cNvSpPr/>
          <p:nvPr/>
        </p:nvSpPr>
        <p:spPr bwMode="auto">
          <a:xfrm>
            <a:off x="3772499" y="310654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BCDEF1D-26B2-418A-B998-9345DC6A8949}"/>
              </a:ext>
            </a:extLst>
          </p:cNvPr>
          <p:cNvSpPr/>
          <p:nvPr/>
        </p:nvSpPr>
        <p:spPr bwMode="auto">
          <a:xfrm>
            <a:off x="3994315" y="310654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DF86426-B6D6-48B8-B786-3EBF40CB5E7D}"/>
              </a:ext>
            </a:extLst>
          </p:cNvPr>
          <p:cNvSpPr/>
          <p:nvPr/>
        </p:nvSpPr>
        <p:spPr bwMode="auto">
          <a:xfrm>
            <a:off x="2441609" y="333896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78B1B31D-39B6-45B7-8C3C-5D8D9DD3256F}"/>
              </a:ext>
            </a:extLst>
          </p:cNvPr>
          <p:cNvSpPr/>
          <p:nvPr/>
        </p:nvSpPr>
        <p:spPr bwMode="auto">
          <a:xfrm>
            <a:off x="2663424" y="333896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5FE733B-383F-4D35-A199-5A836F4B21CF}"/>
              </a:ext>
            </a:extLst>
          </p:cNvPr>
          <p:cNvSpPr/>
          <p:nvPr/>
        </p:nvSpPr>
        <p:spPr bwMode="auto">
          <a:xfrm>
            <a:off x="2885238" y="333896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5AB5108-7F6F-46D2-AD38-EE1A98FC4756}"/>
              </a:ext>
            </a:extLst>
          </p:cNvPr>
          <p:cNvSpPr/>
          <p:nvPr/>
        </p:nvSpPr>
        <p:spPr bwMode="auto">
          <a:xfrm>
            <a:off x="3107054" y="333896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6203342-843A-4B07-BD77-A7579A492B84}"/>
              </a:ext>
            </a:extLst>
          </p:cNvPr>
          <p:cNvSpPr/>
          <p:nvPr/>
        </p:nvSpPr>
        <p:spPr bwMode="auto">
          <a:xfrm>
            <a:off x="3328869" y="333896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56D1CEB-56EC-4226-9EF7-634F90E2B14F}"/>
              </a:ext>
            </a:extLst>
          </p:cNvPr>
          <p:cNvSpPr/>
          <p:nvPr/>
        </p:nvSpPr>
        <p:spPr bwMode="auto">
          <a:xfrm>
            <a:off x="3550685" y="333896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46C9831-D85C-4A59-B3AA-AD1F70F1BBA8}"/>
              </a:ext>
            </a:extLst>
          </p:cNvPr>
          <p:cNvSpPr/>
          <p:nvPr/>
        </p:nvSpPr>
        <p:spPr bwMode="auto">
          <a:xfrm>
            <a:off x="3772499" y="333896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A5F7A9BF-8447-4A25-8922-D8F5FAFC838B}"/>
              </a:ext>
            </a:extLst>
          </p:cNvPr>
          <p:cNvSpPr/>
          <p:nvPr/>
        </p:nvSpPr>
        <p:spPr bwMode="auto">
          <a:xfrm>
            <a:off x="3994315" y="333896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1A07DB7C-B66F-4AC0-B259-65613046F97E}"/>
              </a:ext>
            </a:extLst>
          </p:cNvPr>
          <p:cNvSpPr/>
          <p:nvPr/>
        </p:nvSpPr>
        <p:spPr bwMode="auto">
          <a:xfrm>
            <a:off x="2441609" y="357138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9ECBB40-A311-4549-AD82-CF5863FA93C3}"/>
              </a:ext>
            </a:extLst>
          </p:cNvPr>
          <p:cNvSpPr/>
          <p:nvPr/>
        </p:nvSpPr>
        <p:spPr bwMode="auto">
          <a:xfrm>
            <a:off x="2663424" y="357138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5873274-2C26-4781-B46B-49E9CA782A07}"/>
              </a:ext>
            </a:extLst>
          </p:cNvPr>
          <p:cNvSpPr/>
          <p:nvPr/>
        </p:nvSpPr>
        <p:spPr bwMode="auto">
          <a:xfrm>
            <a:off x="2885238" y="357138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8DD48374-278E-4F44-A97C-8A9636AE62CD}"/>
              </a:ext>
            </a:extLst>
          </p:cNvPr>
          <p:cNvSpPr/>
          <p:nvPr/>
        </p:nvSpPr>
        <p:spPr bwMode="auto">
          <a:xfrm>
            <a:off x="3107054" y="357138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5AFA90E-C707-4047-9F18-C7BDFBA3A121}"/>
              </a:ext>
            </a:extLst>
          </p:cNvPr>
          <p:cNvSpPr/>
          <p:nvPr/>
        </p:nvSpPr>
        <p:spPr bwMode="auto">
          <a:xfrm>
            <a:off x="3328869" y="357138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8ACC485-FC26-47A1-87DF-15AD99C3AE96}"/>
              </a:ext>
            </a:extLst>
          </p:cNvPr>
          <p:cNvSpPr/>
          <p:nvPr/>
        </p:nvSpPr>
        <p:spPr bwMode="auto">
          <a:xfrm>
            <a:off x="3550685" y="357138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DBE6AD86-DE6B-4D2B-A33F-761456BCBA05}"/>
              </a:ext>
            </a:extLst>
          </p:cNvPr>
          <p:cNvSpPr/>
          <p:nvPr/>
        </p:nvSpPr>
        <p:spPr bwMode="auto">
          <a:xfrm>
            <a:off x="3772499" y="357138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B5DD22FE-8CDF-459F-85C5-AC329D5A039F}"/>
              </a:ext>
            </a:extLst>
          </p:cNvPr>
          <p:cNvSpPr/>
          <p:nvPr/>
        </p:nvSpPr>
        <p:spPr bwMode="auto">
          <a:xfrm>
            <a:off x="3994315" y="357138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D4D7424-7BBF-48A0-AF56-DD62FAA847D1}"/>
              </a:ext>
            </a:extLst>
          </p:cNvPr>
          <p:cNvSpPr/>
          <p:nvPr/>
        </p:nvSpPr>
        <p:spPr bwMode="auto">
          <a:xfrm>
            <a:off x="2441609" y="380380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E1526AA-3DCB-4814-A583-7F2BE94ED8E3}"/>
              </a:ext>
            </a:extLst>
          </p:cNvPr>
          <p:cNvSpPr/>
          <p:nvPr/>
        </p:nvSpPr>
        <p:spPr bwMode="auto">
          <a:xfrm>
            <a:off x="2663424" y="380380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D89A5938-A4BF-4C81-B1D6-D8E8D20D211D}"/>
              </a:ext>
            </a:extLst>
          </p:cNvPr>
          <p:cNvSpPr/>
          <p:nvPr/>
        </p:nvSpPr>
        <p:spPr bwMode="auto">
          <a:xfrm>
            <a:off x="2885238" y="380380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7976524-A4E0-4C1E-994F-995577372487}"/>
              </a:ext>
            </a:extLst>
          </p:cNvPr>
          <p:cNvSpPr/>
          <p:nvPr/>
        </p:nvSpPr>
        <p:spPr bwMode="auto">
          <a:xfrm>
            <a:off x="3107054" y="380380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AF22872-A50B-4221-9493-CEBEADF51B88}"/>
              </a:ext>
            </a:extLst>
          </p:cNvPr>
          <p:cNvSpPr/>
          <p:nvPr/>
        </p:nvSpPr>
        <p:spPr bwMode="auto">
          <a:xfrm>
            <a:off x="3328869" y="380380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79E26E59-4035-43E6-8B49-BAFC53C5FDF5}"/>
              </a:ext>
            </a:extLst>
          </p:cNvPr>
          <p:cNvSpPr/>
          <p:nvPr/>
        </p:nvSpPr>
        <p:spPr bwMode="auto">
          <a:xfrm>
            <a:off x="3550685" y="380380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9953039-558F-4522-AEA6-65D5EFE140D6}"/>
              </a:ext>
            </a:extLst>
          </p:cNvPr>
          <p:cNvSpPr/>
          <p:nvPr/>
        </p:nvSpPr>
        <p:spPr bwMode="auto">
          <a:xfrm>
            <a:off x="3772499" y="380380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3A7E877-FB92-47CB-B44B-19E2E1AC41C8}"/>
              </a:ext>
            </a:extLst>
          </p:cNvPr>
          <p:cNvSpPr/>
          <p:nvPr/>
        </p:nvSpPr>
        <p:spPr bwMode="auto">
          <a:xfrm>
            <a:off x="3994315" y="380380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A0505FF-DE85-4768-866B-74908F2669EE}"/>
              </a:ext>
            </a:extLst>
          </p:cNvPr>
          <p:cNvSpPr>
            <a:spLocks noChangeAspect="1"/>
          </p:cNvSpPr>
          <p:nvPr/>
        </p:nvSpPr>
        <p:spPr bwMode="auto">
          <a:xfrm>
            <a:off x="2441708" y="2176964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4B687A8D-3C63-4DAF-9BBF-E260A60438C0}"/>
              </a:ext>
            </a:extLst>
          </p:cNvPr>
          <p:cNvSpPr>
            <a:spLocks noChangeAspect="1"/>
          </p:cNvSpPr>
          <p:nvPr/>
        </p:nvSpPr>
        <p:spPr bwMode="auto">
          <a:xfrm>
            <a:off x="3328869" y="2176964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3E397DE-3341-427A-B6D0-9BC64553AD4E}"/>
              </a:ext>
            </a:extLst>
          </p:cNvPr>
          <p:cNvSpPr>
            <a:spLocks noChangeAspect="1"/>
          </p:cNvSpPr>
          <p:nvPr/>
        </p:nvSpPr>
        <p:spPr bwMode="auto">
          <a:xfrm>
            <a:off x="2440260" y="310664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1289F72-9026-48F6-B072-E5745AF88F08}"/>
              </a:ext>
            </a:extLst>
          </p:cNvPr>
          <p:cNvSpPr>
            <a:spLocks noChangeAspect="1"/>
          </p:cNvSpPr>
          <p:nvPr/>
        </p:nvSpPr>
        <p:spPr bwMode="auto">
          <a:xfrm>
            <a:off x="3327422" y="310664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F8CD8D8-A9C6-4ED4-ADA9-B237AAFD9C22}"/>
              </a:ext>
            </a:extLst>
          </p:cNvPr>
          <p:cNvGrpSpPr/>
          <p:nvPr/>
        </p:nvGrpSpPr>
        <p:grpSpPr>
          <a:xfrm>
            <a:off x="5021762" y="3259942"/>
            <a:ext cx="3432948" cy="691741"/>
            <a:chOff x="4623126" y="3342568"/>
            <a:chExt cx="3432948" cy="691741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092E9F73-0FD9-4E88-93AB-3D330037967A}"/>
                </a:ext>
              </a:extLst>
            </p:cNvPr>
            <p:cNvGrpSpPr/>
            <p:nvPr/>
          </p:nvGrpSpPr>
          <p:grpSpPr>
            <a:xfrm>
              <a:off x="4623126" y="3342568"/>
              <a:ext cx="1763501" cy="354140"/>
              <a:chOff x="4160513" y="2722681"/>
              <a:chExt cx="1763501" cy="354140"/>
            </a:xfrm>
          </p:grpSpPr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D4FA27F8-B7A8-49E3-B1F6-FEBF3378CE85}"/>
                  </a:ext>
                </a:extLst>
              </p:cNvPr>
              <p:cNvSpPr txBox="1"/>
              <p:nvPr/>
            </p:nvSpPr>
            <p:spPr>
              <a:xfrm>
                <a:off x="4382327" y="2722681"/>
                <a:ext cx="1541687" cy="3541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/>
                  <a:t>Current position</a:t>
                </a: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2630862A-6F3E-48E2-BBA6-EB03B4159E07}"/>
                  </a:ext>
                </a:extLst>
              </p:cNvPr>
              <p:cNvSpPr/>
              <p:nvPr/>
            </p:nvSpPr>
            <p:spPr bwMode="auto">
              <a:xfrm>
                <a:off x="4160513" y="2750314"/>
                <a:ext cx="221815" cy="232420"/>
              </a:xfrm>
              <a:prstGeom prst="rect">
                <a:avLst/>
              </a:prstGeom>
              <a:solidFill>
                <a:srgbClr val="66CCFF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40000"/>
                  </a:spcAft>
                  <a:buClrTx/>
                  <a:buSzTx/>
                  <a:buFont typeface="Wingdings" pitchFamily="2" charset="2"/>
                  <a:buNone/>
                  <a:tabLst/>
                </a:pPr>
                <a:endParaRPr kumimoji="0" lang="de-DE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Frutiger LT Com 55 Roman" pitchFamily="34" charset="0"/>
                </a:endParaRPr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4C4487D1-0A66-4515-BC5B-D5113F1CEF0D}"/>
                </a:ext>
              </a:extLst>
            </p:cNvPr>
            <p:cNvGrpSpPr/>
            <p:nvPr/>
          </p:nvGrpSpPr>
          <p:grpSpPr>
            <a:xfrm>
              <a:off x="4623126" y="3761119"/>
              <a:ext cx="3432948" cy="273190"/>
              <a:chOff x="4160513" y="3141232"/>
              <a:chExt cx="3432948" cy="273190"/>
            </a:xfrm>
          </p:grpSpPr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E87D0CE4-23F1-4773-8F47-AFFF6CFC8EE8}"/>
                  </a:ext>
                </a:extLst>
              </p:cNvPr>
              <p:cNvSpPr txBox="1"/>
              <p:nvPr/>
            </p:nvSpPr>
            <p:spPr>
              <a:xfrm>
                <a:off x="4382326" y="3141232"/>
                <a:ext cx="321113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/>
                  <a:t>Neighboring positions for </a:t>
                </a:r>
                <a:r>
                  <a:rPr lang="en-US" sz="1050" dirty="0" err="1"/>
                  <a:t>sumAbsLevel</a:t>
                </a:r>
                <a:r>
                  <a:rPr lang="en-US" sz="1050" dirty="0"/>
                  <a:t> and </a:t>
                </a:r>
                <a:r>
                  <a:rPr lang="en-US" sz="1050" dirty="0" err="1"/>
                  <a:t>numSig</a:t>
                </a:r>
                <a:r>
                  <a:rPr lang="en-US" sz="1050" dirty="0"/>
                  <a:t> </a:t>
                </a: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968E4D44-A6AB-4A5D-A41E-4F000DAB65A6}"/>
                  </a:ext>
                </a:extLst>
              </p:cNvPr>
              <p:cNvSpPr/>
              <p:nvPr/>
            </p:nvSpPr>
            <p:spPr bwMode="auto">
              <a:xfrm>
                <a:off x="4160513" y="3182002"/>
                <a:ext cx="221815" cy="23242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40000"/>
                  </a:spcAft>
                  <a:buClrTx/>
                  <a:buSzTx/>
                  <a:buFont typeface="Wingdings" pitchFamily="2" charset="2"/>
                  <a:buNone/>
                  <a:tabLst/>
                </a:pPr>
                <a:endParaRPr kumimoji="0" lang="de-DE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Frutiger LT Com 55 Roman" pitchFamily="34" charset="0"/>
                </a:endParaRPr>
              </a:p>
            </p:txBody>
          </p:sp>
        </p:grpSp>
      </p:grpSp>
      <p:sp>
        <p:nvSpPr>
          <p:cNvPr id="89" name="Rectangle 88">
            <a:extLst>
              <a:ext uri="{FF2B5EF4-FFF2-40B4-BE49-F238E27FC236}">
                <a16:creationId xmlns:a16="http://schemas.microsoft.com/office/drawing/2014/main" id="{D4F4FA54-4111-4072-A3F1-CEC2684A01B7}"/>
              </a:ext>
            </a:extLst>
          </p:cNvPr>
          <p:cNvSpPr/>
          <p:nvPr/>
        </p:nvSpPr>
        <p:spPr bwMode="auto">
          <a:xfrm>
            <a:off x="3551320" y="2642326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E948BB2E-FC64-492A-A4A6-6D4CBC098672}"/>
              </a:ext>
            </a:extLst>
          </p:cNvPr>
          <p:cNvSpPr/>
          <p:nvPr/>
        </p:nvSpPr>
        <p:spPr bwMode="auto">
          <a:xfrm>
            <a:off x="3109995" y="2642326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CCCC7BDB-68B7-4381-86B9-1056C64B6DBC}"/>
              </a:ext>
            </a:extLst>
          </p:cNvPr>
          <p:cNvSpPr/>
          <p:nvPr/>
        </p:nvSpPr>
        <p:spPr bwMode="auto">
          <a:xfrm>
            <a:off x="3329070" y="2642326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8538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JVET-O1098: Context reduction in residual coding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AB71835E-A920-4F36-93E2-640D5C5AEBE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7387" y="1045258"/>
                <a:ext cx="6338228" cy="3052983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400" dirty="0">
                    <a:latin typeface="Century Gothic" panose="020B0502020202020204" pitchFamily="34" charset="0"/>
                  </a:rPr>
                  <a:t>Context index for parity and </a:t>
                </a:r>
                <a:r>
                  <a:rPr lang="en-US" sz="1400" dirty="0" err="1">
                    <a:latin typeface="Century Gothic" panose="020B0502020202020204" pitchFamily="34" charset="0"/>
                  </a:rPr>
                  <a:t>gtx</a:t>
                </a:r>
                <a:r>
                  <a:rPr lang="en-US" sz="1400" dirty="0">
                    <a:latin typeface="Century Gothic" panose="020B0502020202020204" pitchFamily="34" charset="0"/>
                  </a:rPr>
                  <a:t> flags of Chroma components:</a:t>
                </a: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400" dirty="0" err="1">
                    <a:latin typeface="Century Gothic" panose="020B0502020202020204" pitchFamily="34" charset="0"/>
                  </a:rPr>
                  <a:t>ctxId</a:t>
                </a:r>
                <a:r>
                  <a:rPr lang="en-US" sz="1400" dirty="0">
                    <a:latin typeface="Century Gothic" panose="020B0502020202020204" pitchFamily="34" charset="0"/>
                  </a:rPr>
                  <a:t> (Chroma) = </a:t>
                </a:r>
                <a14:m>
                  <m:oMath xmlns:m="http://schemas.openxmlformats.org/officeDocument/2006/math">
                    <m:r>
                      <a:rPr lang="en-US" sz="1400" i="1" dirty="0">
                        <a:latin typeface="Cambria Math" panose="02040503050406030204" pitchFamily="18" charset="0"/>
                      </a:rPr>
                      <m:t>1+ </m:t>
                    </m:r>
                    <m:d>
                      <m:dPr>
                        <m:ctrlPr>
                          <a:rPr lang="en-US" sz="1400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i="1" dirty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400" i="1" dirty="0" err="1">
                            <a:latin typeface="Cambria Math" panose="02040503050406030204" pitchFamily="18" charset="0"/>
                          </a:rPr>
                          <m:t>𝑑𝑖𝑎𝑔</m:t>
                        </m:r>
                        <m:r>
                          <a:rPr lang="en-US" sz="1400" i="1" dirty="0">
                            <a:latin typeface="Cambria Math" panose="02040503050406030204" pitchFamily="18" charset="0"/>
                          </a:rPr>
                          <m:t> == 0 ?</m:t>
                        </m:r>
                        <m:r>
                          <a:rPr lang="en-GB" sz="1400" i="1" dirty="0">
                            <a:latin typeface="Cambria Math" panose="02040503050406030204" pitchFamily="18" charset="0"/>
                          </a:rPr>
                          <m:t> 1</m:t>
                        </m:r>
                        <m:r>
                          <a:rPr lang="en-US" sz="1400" i="1" dirty="0">
                            <a:latin typeface="Cambria Math" panose="02040503050406030204" pitchFamily="18" charset="0"/>
                          </a:rPr>
                          <m:t> : 0 </m:t>
                        </m:r>
                      </m:e>
                    </m:d>
                  </m:oMath>
                </a14:m>
                <a:endParaRPr lang="en-GB" sz="1400" dirty="0">
                  <a:latin typeface="Century Gothic" panose="020B0502020202020204" pitchFamily="34" charset="0"/>
                </a:endParaRPr>
              </a:p>
              <a:p>
                <a:pPr marL="685800" lvl="2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400" dirty="0">
                    <a:latin typeface="Century Gothic" panose="020B0502020202020204" pitchFamily="34" charset="0"/>
                  </a:rPr>
                  <a:t>Reduces complexity</a:t>
                </a:r>
                <a:endParaRPr lang="fr-FR" sz="1400" dirty="0">
                  <a:latin typeface="Century Gothic" panose="020B0502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400" dirty="0">
                    <a:latin typeface="Century Gothic" panose="020B0502020202020204" pitchFamily="34" charset="0"/>
                  </a:rPr>
                  <a:t>no more local template for parity and </a:t>
                </a:r>
                <a:r>
                  <a:rPr lang="en-US" sz="1400" dirty="0" err="1">
                    <a:latin typeface="Century Gothic" panose="020B0502020202020204" pitchFamily="34" charset="0"/>
                  </a:rPr>
                  <a:t>gtx</a:t>
                </a:r>
                <a:r>
                  <a:rPr lang="en-US" sz="1400" dirty="0">
                    <a:latin typeface="Century Gothic" panose="020B0502020202020204" pitchFamily="34" charset="0"/>
                  </a:rPr>
                  <a:t> flags in Chroma TUs</a:t>
                </a: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endParaRPr lang="en-US" sz="1400" dirty="0">
                  <a:latin typeface="Century Gothic" panose="020B0502020202020204" pitchFamily="34" charset="0"/>
                </a:endParaRP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400" dirty="0">
                    <a:latin typeface="Century Gothic" panose="020B0502020202020204" pitchFamily="34" charset="0"/>
                  </a:rPr>
                  <a:t>Saves 24 contexts</a:t>
                </a:r>
                <a:endParaRPr lang="fr-FR" sz="1400" dirty="0">
                  <a:latin typeface="Century Gothic" panose="020B0502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rgbClr val="00ADEE"/>
                  </a:buClr>
                </a:pPr>
                <a:endParaRPr lang="en-US" sz="105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AB71835E-A920-4F36-93E2-640D5C5AEB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387" y="1045258"/>
                <a:ext cx="6338228" cy="3052983"/>
              </a:xfrm>
              <a:prstGeom prst="rect">
                <a:avLst/>
              </a:prstGeom>
              <a:blipFill>
                <a:blip r:embed="rId3"/>
                <a:stretch>
                  <a:fillRect l="-96" t="-200" r="-1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E85F0ED5-0902-49AC-A262-1EA8DC3DDFA7}"/>
              </a:ext>
            </a:extLst>
          </p:cNvPr>
          <p:cNvSpPr/>
          <p:nvPr/>
        </p:nvSpPr>
        <p:spPr bwMode="auto">
          <a:xfrm>
            <a:off x="6555010" y="2213906"/>
            <a:ext cx="1774324" cy="1859452"/>
          </a:xfrm>
          <a:prstGeom prst="rect">
            <a:avLst/>
          </a:prstGeom>
          <a:solidFill>
            <a:srgbClr val="ABE3FF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1AB66A9-8082-4840-8D71-AF803471F373}"/>
              </a:ext>
            </a:extLst>
          </p:cNvPr>
          <p:cNvSpPr/>
          <p:nvPr/>
        </p:nvSpPr>
        <p:spPr bwMode="auto">
          <a:xfrm>
            <a:off x="6547950" y="2208763"/>
            <a:ext cx="221815" cy="218565"/>
          </a:xfrm>
          <a:prstGeom prst="rect">
            <a:avLst/>
          </a:prstGeom>
          <a:solidFill>
            <a:srgbClr val="0000FF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262FBAB-F96F-45BF-91B3-897B1F97453F}"/>
              </a:ext>
            </a:extLst>
          </p:cNvPr>
          <p:cNvGrpSpPr/>
          <p:nvPr/>
        </p:nvGrpSpPr>
        <p:grpSpPr>
          <a:xfrm>
            <a:off x="6447708" y="1605254"/>
            <a:ext cx="835847" cy="562480"/>
            <a:chOff x="5144589" y="2214850"/>
            <a:chExt cx="843748" cy="51819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92E8608-A0CF-4E2D-9449-7744FBE6C198}"/>
                </a:ext>
              </a:extLst>
            </p:cNvPr>
            <p:cNvSpPr/>
            <p:nvPr/>
          </p:nvSpPr>
          <p:spPr>
            <a:xfrm>
              <a:off x="5144589" y="2214850"/>
              <a:ext cx="843748" cy="276999"/>
            </a:xfrm>
            <a:prstGeom prst="rect">
              <a:avLst/>
            </a:prstGeom>
          </p:spPr>
          <p:txBody>
            <a:bodyPr wrap="none" lIns="36000" tIns="0" rIns="36000" bIns="0">
              <a:spAutoFit/>
            </a:bodyPr>
            <a:lstStyle/>
            <a:p>
              <a:r>
                <a:rPr lang="en-US" sz="1800" dirty="0" err="1"/>
                <a:t>CtxId</a:t>
              </a:r>
              <a:r>
                <a:rPr lang="en-US" sz="1800" dirty="0"/>
                <a:t>=2</a:t>
              </a:r>
            </a:p>
          </p:txBody>
        </p:sp>
        <p:cxnSp>
          <p:nvCxnSpPr>
            <p:cNvPr id="14" name="Connector: Elbow 11">
              <a:extLst>
                <a:ext uri="{FF2B5EF4-FFF2-40B4-BE49-F238E27FC236}">
                  <a16:creationId xmlns:a16="http://schemas.microsoft.com/office/drawing/2014/main" id="{50AC48D4-6083-44D4-872F-DFE3E66AD662}"/>
                </a:ext>
              </a:extLst>
            </p:cNvPr>
            <p:cNvCxnSpPr>
              <a:cxnSpLocks/>
              <a:stCxn id="11" idx="0"/>
              <a:endCxn id="13" idx="2"/>
            </p:cNvCxnSpPr>
            <p:nvPr/>
          </p:nvCxnSpPr>
          <p:spPr>
            <a:xfrm rot="5400000" flipH="1" flipV="1">
              <a:off x="5344460" y="2511042"/>
              <a:ext cx="241196" cy="202811"/>
            </a:xfrm>
            <a:prstGeom prst="curvedConnector3">
              <a:avLst>
                <a:gd name="adj1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DD70A15-556C-472A-B0DB-537AC0EEE9B5}"/>
              </a:ext>
            </a:extLst>
          </p:cNvPr>
          <p:cNvGrpSpPr/>
          <p:nvPr/>
        </p:nvGrpSpPr>
        <p:grpSpPr>
          <a:xfrm>
            <a:off x="6548123" y="2200445"/>
            <a:ext cx="1775870" cy="1859362"/>
            <a:chOff x="4983273" y="2874532"/>
            <a:chExt cx="1775870" cy="185936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E43B947-C963-48BF-866F-A11C3D4616A5}"/>
                </a:ext>
              </a:extLst>
            </p:cNvPr>
            <p:cNvSpPr/>
            <p:nvPr/>
          </p:nvSpPr>
          <p:spPr bwMode="auto">
            <a:xfrm>
              <a:off x="4984622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37D8F46-4713-419D-A4C1-8B866B056D03}"/>
                </a:ext>
              </a:extLst>
            </p:cNvPr>
            <p:cNvSpPr/>
            <p:nvPr/>
          </p:nvSpPr>
          <p:spPr bwMode="auto">
            <a:xfrm>
              <a:off x="5206437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F72EA38-5D10-408D-89B2-47CFE3938A32}"/>
                </a:ext>
              </a:extLst>
            </p:cNvPr>
            <p:cNvSpPr/>
            <p:nvPr/>
          </p:nvSpPr>
          <p:spPr bwMode="auto">
            <a:xfrm>
              <a:off x="5428251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6FF818D-B4F6-44ED-AB09-2444F971C071}"/>
                </a:ext>
              </a:extLst>
            </p:cNvPr>
            <p:cNvSpPr/>
            <p:nvPr/>
          </p:nvSpPr>
          <p:spPr bwMode="auto">
            <a:xfrm>
              <a:off x="5871882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EF60C60-8790-4AE4-9C14-84D0F7200CBD}"/>
                </a:ext>
              </a:extLst>
            </p:cNvPr>
            <p:cNvSpPr/>
            <p:nvPr/>
          </p:nvSpPr>
          <p:spPr bwMode="auto">
            <a:xfrm>
              <a:off x="6093698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EDFA2BE-07DA-43EA-8C8A-C6771FC37A35}"/>
                </a:ext>
              </a:extLst>
            </p:cNvPr>
            <p:cNvSpPr/>
            <p:nvPr/>
          </p:nvSpPr>
          <p:spPr bwMode="auto">
            <a:xfrm>
              <a:off x="6315512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D6998EE-E921-4FAC-8A36-7DFC421339A7}"/>
                </a:ext>
              </a:extLst>
            </p:cNvPr>
            <p:cNvSpPr/>
            <p:nvPr/>
          </p:nvSpPr>
          <p:spPr bwMode="auto">
            <a:xfrm>
              <a:off x="6537328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55A0F3E-1DF5-4CEE-80CD-E925174E05FD}"/>
                </a:ext>
              </a:extLst>
            </p:cNvPr>
            <p:cNvSpPr/>
            <p:nvPr/>
          </p:nvSpPr>
          <p:spPr bwMode="auto">
            <a:xfrm>
              <a:off x="4984622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85422E3-19A6-43C9-AE7C-065367762D86}"/>
                </a:ext>
              </a:extLst>
            </p:cNvPr>
            <p:cNvSpPr/>
            <p:nvPr/>
          </p:nvSpPr>
          <p:spPr bwMode="auto">
            <a:xfrm>
              <a:off x="5206437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10B5F40-1384-49A2-8424-79ACA9B625A8}"/>
                </a:ext>
              </a:extLst>
            </p:cNvPr>
            <p:cNvSpPr/>
            <p:nvPr/>
          </p:nvSpPr>
          <p:spPr bwMode="auto">
            <a:xfrm>
              <a:off x="5650067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EA6DF39-F5A3-4E3C-9F13-61AFDEFF75FF}"/>
                </a:ext>
              </a:extLst>
            </p:cNvPr>
            <p:cNvSpPr/>
            <p:nvPr/>
          </p:nvSpPr>
          <p:spPr bwMode="auto">
            <a:xfrm>
              <a:off x="5871882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A3B7D20-6216-4C65-A1F3-E2F363A285C5}"/>
                </a:ext>
              </a:extLst>
            </p:cNvPr>
            <p:cNvSpPr/>
            <p:nvPr/>
          </p:nvSpPr>
          <p:spPr bwMode="auto">
            <a:xfrm>
              <a:off x="6093698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2AD527B-A9C6-48FC-BADE-0FFFE40991EF}"/>
                </a:ext>
              </a:extLst>
            </p:cNvPr>
            <p:cNvSpPr/>
            <p:nvPr/>
          </p:nvSpPr>
          <p:spPr bwMode="auto">
            <a:xfrm>
              <a:off x="6315512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4355BAF-27A0-414D-99C1-09C2240F4A34}"/>
                </a:ext>
              </a:extLst>
            </p:cNvPr>
            <p:cNvSpPr/>
            <p:nvPr/>
          </p:nvSpPr>
          <p:spPr bwMode="auto">
            <a:xfrm>
              <a:off x="6537328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522A636-F8E5-466D-80DF-A957B7F00F70}"/>
                </a:ext>
              </a:extLst>
            </p:cNvPr>
            <p:cNvSpPr/>
            <p:nvPr/>
          </p:nvSpPr>
          <p:spPr bwMode="auto">
            <a:xfrm>
              <a:off x="4984622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D0C2E21-6530-44E7-BBDE-5110C194EF4F}"/>
                </a:ext>
              </a:extLst>
            </p:cNvPr>
            <p:cNvSpPr/>
            <p:nvPr/>
          </p:nvSpPr>
          <p:spPr bwMode="auto">
            <a:xfrm>
              <a:off x="5428251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9E96789-5F16-403F-8622-896EB4DB1595}"/>
                </a:ext>
              </a:extLst>
            </p:cNvPr>
            <p:cNvSpPr/>
            <p:nvPr/>
          </p:nvSpPr>
          <p:spPr bwMode="auto">
            <a:xfrm>
              <a:off x="6315512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FD6AB39-FD49-4576-AC7B-7F75CCEE37AA}"/>
                </a:ext>
              </a:extLst>
            </p:cNvPr>
            <p:cNvSpPr/>
            <p:nvPr/>
          </p:nvSpPr>
          <p:spPr bwMode="auto">
            <a:xfrm>
              <a:off x="6537328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BE07551-E345-44A3-AAA7-D37EDEFD27D1}"/>
                </a:ext>
              </a:extLst>
            </p:cNvPr>
            <p:cNvSpPr/>
            <p:nvPr/>
          </p:nvSpPr>
          <p:spPr bwMode="auto">
            <a:xfrm>
              <a:off x="5206437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E93FCDD-0D7D-4F9D-847E-361C419689C1}"/>
                </a:ext>
              </a:extLst>
            </p:cNvPr>
            <p:cNvSpPr/>
            <p:nvPr/>
          </p:nvSpPr>
          <p:spPr bwMode="auto">
            <a:xfrm>
              <a:off x="5428251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9B9FFC5-ED15-4192-A9C4-32D363E65D25}"/>
                </a:ext>
              </a:extLst>
            </p:cNvPr>
            <p:cNvSpPr/>
            <p:nvPr/>
          </p:nvSpPr>
          <p:spPr bwMode="auto">
            <a:xfrm>
              <a:off x="6093698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441055A-9D8C-436C-95F3-44BB9B8F5E6C}"/>
                </a:ext>
              </a:extLst>
            </p:cNvPr>
            <p:cNvSpPr/>
            <p:nvPr/>
          </p:nvSpPr>
          <p:spPr bwMode="auto">
            <a:xfrm>
              <a:off x="6315512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2720B66-3AB1-496D-A8A3-2D5A5AB491D9}"/>
                </a:ext>
              </a:extLst>
            </p:cNvPr>
            <p:cNvSpPr/>
            <p:nvPr/>
          </p:nvSpPr>
          <p:spPr bwMode="auto">
            <a:xfrm>
              <a:off x="6537328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214418EA-BA00-469D-A526-4168AE0CBEF0}"/>
                </a:ext>
              </a:extLst>
            </p:cNvPr>
            <p:cNvSpPr/>
            <p:nvPr/>
          </p:nvSpPr>
          <p:spPr bwMode="auto">
            <a:xfrm>
              <a:off x="4984622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93CD913-D18C-4A22-B13C-DD8099ECF4DD}"/>
                </a:ext>
              </a:extLst>
            </p:cNvPr>
            <p:cNvSpPr/>
            <p:nvPr/>
          </p:nvSpPr>
          <p:spPr bwMode="auto">
            <a:xfrm>
              <a:off x="5206437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439C7EE-9F7B-4161-A829-9F9778FB9088}"/>
                </a:ext>
              </a:extLst>
            </p:cNvPr>
            <p:cNvSpPr/>
            <p:nvPr/>
          </p:nvSpPr>
          <p:spPr bwMode="auto">
            <a:xfrm>
              <a:off x="5428251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A6D8495-DE24-42BB-BA09-9BF79ED8256F}"/>
                </a:ext>
              </a:extLst>
            </p:cNvPr>
            <p:cNvSpPr/>
            <p:nvPr/>
          </p:nvSpPr>
          <p:spPr bwMode="auto">
            <a:xfrm>
              <a:off x="5871882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D91B760-1DC8-4501-937C-E1CA4B4A9AB0}"/>
                </a:ext>
              </a:extLst>
            </p:cNvPr>
            <p:cNvSpPr/>
            <p:nvPr/>
          </p:nvSpPr>
          <p:spPr bwMode="auto">
            <a:xfrm>
              <a:off x="6093698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DD570339-EA5B-4657-ACBC-789A77B20CC7}"/>
                </a:ext>
              </a:extLst>
            </p:cNvPr>
            <p:cNvSpPr/>
            <p:nvPr/>
          </p:nvSpPr>
          <p:spPr bwMode="auto">
            <a:xfrm>
              <a:off x="6315512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5926537-016C-4135-8722-79A44C97BEB9}"/>
                </a:ext>
              </a:extLst>
            </p:cNvPr>
            <p:cNvSpPr/>
            <p:nvPr/>
          </p:nvSpPr>
          <p:spPr bwMode="auto">
            <a:xfrm>
              <a:off x="6537328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10B92C70-C904-488F-BF5B-C856B516214A}"/>
                </a:ext>
              </a:extLst>
            </p:cNvPr>
            <p:cNvSpPr/>
            <p:nvPr/>
          </p:nvSpPr>
          <p:spPr bwMode="auto">
            <a:xfrm>
              <a:off x="4984622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CC4D53F-52AD-46DD-9A18-2DA99588DFDB}"/>
                </a:ext>
              </a:extLst>
            </p:cNvPr>
            <p:cNvSpPr/>
            <p:nvPr/>
          </p:nvSpPr>
          <p:spPr bwMode="auto">
            <a:xfrm>
              <a:off x="5206437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06199F6-5795-4246-BF7B-B4C56B8EE8B9}"/>
                </a:ext>
              </a:extLst>
            </p:cNvPr>
            <p:cNvSpPr/>
            <p:nvPr/>
          </p:nvSpPr>
          <p:spPr bwMode="auto">
            <a:xfrm>
              <a:off x="5428251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6BF8CDD-23A2-43FC-BD99-BF91D01761FA}"/>
                </a:ext>
              </a:extLst>
            </p:cNvPr>
            <p:cNvSpPr/>
            <p:nvPr/>
          </p:nvSpPr>
          <p:spPr bwMode="auto">
            <a:xfrm>
              <a:off x="5650067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81078B6-4F67-4F38-A634-6A6C02D8D17F}"/>
                </a:ext>
              </a:extLst>
            </p:cNvPr>
            <p:cNvSpPr/>
            <p:nvPr/>
          </p:nvSpPr>
          <p:spPr bwMode="auto">
            <a:xfrm>
              <a:off x="5871882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491DBF1-04E4-45B0-A28E-FE48D338C2A8}"/>
                </a:ext>
              </a:extLst>
            </p:cNvPr>
            <p:cNvSpPr/>
            <p:nvPr/>
          </p:nvSpPr>
          <p:spPr bwMode="auto">
            <a:xfrm>
              <a:off x="6093698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212690C-8DC5-4459-B6A9-296E268C7F77}"/>
                </a:ext>
              </a:extLst>
            </p:cNvPr>
            <p:cNvSpPr/>
            <p:nvPr/>
          </p:nvSpPr>
          <p:spPr bwMode="auto">
            <a:xfrm>
              <a:off x="6315512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7AA7F7B-8BA2-45C3-AA2D-592D54170254}"/>
                </a:ext>
              </a:extLst>
            </p:cNvPr>
            <p:cNvSpPr/>
            <p:nvPr/>
          </p:nvSpPr>
          <p:spPr bwMode="auto">
            <a:xfrm>
              <a:off x="6537328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A3A72E0E-68CF-433C-BC6D-0C457E40EFDA}"/>
                </a:ext>
              </a:extLst>
            </p:cNvPr>
            <p:cNvSpPr/>
            <p:nvPr/>
          </p:nvSpPr>
          <p:spPr bwMode="auto">
            <a:xfrm>
              <a:off x="4984622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A5241217-2BF8-4341-B098-58138A5638F9}"/>
                </a:ext>
              </a:extLst>
            </p:cNvPr>
            <p:cNvSpPr/>
            <p:nvPr/>
          </p:nvSpPr>
          <p:spPr bwMode="auto">
            <a:xfrm>
              <a:off x="5206437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239D334-03BE-4189-AF29-BC99F2EEB096}"/>
                </a:ext>
              </a:extLst>
            </p:cNvPr>
            <p:cNvSpPr/>
            <p:nvPr/>
          </p:nvSpPr>
          <p:spPr bwMode="auto">
            <a:xfrm>
              <a:off x="5428251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7AD61DA-EC89-4A58-9EE7-DA84A9B6B882}"/>
                </a:ext>
              </a:extLst>
            </p:cNvPr>
            <p:cNvSpPr/>
            <p:nvPr/>
          </p:nvSpPr>
          <p:spPr bwMode="auto">
            <a:xfrm>
              <a:off x="5650067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0E84C7CD-6634-448D-B4E0-673B16A014A4}"/>
                </a:ext>
              </a:extLst>
            </p:cNvPr>
            <p:cNvSpPr/>
            <p:nvPr/>
          </p:nvSpPr>
          <p:spPr bwMode="auto">
            <a:xfrm>
              <a:off x="5871882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03AAE39-0214-41D9-9D92-A2421BDE9EBA}"/>
                </a:ext>
              </a:extLst>
            </p:cNvPr>
            <p:cNvSpPr/>
            <p:nvPr/>
          </p:nvSpPr>
          <p:spPr bwMode="auto">
            <a:xfrm>
              <a:off x="6093698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FE218CB4-ACA0-472F-B40A-88A79607FC9C}"/>
                </a:ext>
              </a:extLst>
            </p:cNvPr>
            <p:cNvSpPr/>
            <p:nvPr/>
          </p:nvSpPr>
          <p:spPr bwMode="auto">
            <a:xfrm>
              <a:off x="6315512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50495443-13A3-4D9B-A0B8-291273631BC9}"/>
                </a:ext>
              </a:extLst>
            </p:cNvPr>
            <p:cNvSpPr/>
            <p:nvPr/>
          </p:nvSpPr>
          <p:spPr bwMode="auto">
            <a:xfrm>
              <a:off x="6537328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EF18ED13-AB65-4DB8-8BDD-2ECCC8A8B340}"/>
                </a:ext>
              </a:extLst>
            </p:cNvPr>
            <p:cNvSpPr/>
            <p:nvPr/>
          </p:nvSpPr>
          <p:spPr bwMode="auto">
            <a:xfrm>
              <a:off x="4984622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F818AA8C-3932-4E99-923A-56EA5BD4F66A}"/>
                </a:ext>
              </a:extLst>
            </p:cNvPr>
            <p:cNvSpPr/>
            <p:nvPr/>
          </p:nvSpPr>
          <p:spPr bwMode="auto">
            <a:xfrm>
              <a:off x="5206437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FC479F65-9A79-4481-9ED8-740021988469}"/>
                </a:ext>
              </a:extLst>
            </p:cNvPr>
            <p:cNvSpPr/>
            <p:nvPr/>
          </p:nvSpPr>
          <p:spPr bwMode="auto">
            <a:xfrm>
              <a:off x="5428251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FA6905D-FC96-4228-8FBA-49F7B1643019}"/>
                </a:ext>
              </a:extLst>
            </p:cNvPr>
            <p:cNvSpPr/>
            <p:nvPr/>
          </p:nvSpPr>
          <p:spPr bwMode="auto">
            <a:xfrm>
              <a:off x="5650067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7F388155-6A02-4E38-B811-B11EDE5F562C}"/>
                </a:ext>
              </a:extLst>
            </p:cNvPr>
            <p:cNvSpPr/>
            <p:nvPr/>
          </p:nvSpPr>
          <p:spPr bwMode="auto">
            <a:xfrm>
              <a:off x="5871882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73E9F59-561A-4995-A569-375C5B501A94}"/>
                </a:ext>
              </a:extLst>
            </p:cNvPr>
            <p:cNvSpPr/>
            <p:nvPr/>
          </p:nvSpPr>
          <p:spPr bwMode="auto">
            <a:xfrm>
              <a:off x="6093698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DF79849C-2558-490C-BD44-EFC96853C457}"/>
                </a:ext>
              </a:extLst>
            </p:cNvPr>
            <p:cNvSpPr/>
            <p:nvPr/>
          </p:nvSpPr>
          <p:spPr bwMode="auto">
            <a:xfrm>
              <a:off x="6315512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C8270A28-2DF2-4049-B829-0D5EF7986C29}"/>
                </a:ext>
              </a:extLst>
            </p:cNvPr>
            <p:cNvSpPr/>
            <p:nvPr/>
          </p:nvSpPr>
          <p:spPr bwMode="auto">
            <a:xfrm>
              <a:off x="6537328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35953919-D9F1-4B6C-82C5-6B89D4B45E7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84721" y="2874635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C2462055-6ABF-4083-8369-C382A6A99F0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71882" y="2874635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2B195195-5C9C-42EF-AD2B-45D6AC8D5B4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83273" y="3804316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0EEB3325-3188-4473-921C-0C4F8800CAB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70435" y="3804316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BCBB2988-16F3-4778-9D98-30FD45CF1DC2}"/>
                </a:ext>
              </a:extLst>
            </p:cNvPr>
            <p:cNvCxnSpPr>
              <a:cxnSpLocks/>
            </p:cNvCxnSpPr>
            <p:nvPr/>
          </p:nvCxnSpPr>
          <p:spPr>
            <a:xfrm>
              <a:off x="6093697" y="3339372"/>
              <a:ext cx="0" cy="23242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08B83353-7308-44F2-A25D-A0A17CC7833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50066" y="3571689"/>
              <a:ext cx="442083" cy="10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73428CC8-5F27-411B-9BA9-DAC48E8B9746}"/>
              </a:ext>
            </a:extLst>
          </p:cNvPr>
          <p:cNvGrpSpPr/>
          <p:nvPr/>
        </p:nvGrpSpPr>
        <p:grpSpPr>
          <a:xfrm>
            <a:off x="7769454" y="1618780"/>
            <a:ext cx="962369" cy="948328"/>
            <a:chOff x="6204604" y="2292867"/>
            <a:chExt cx="962369" cy="948328"/>
          </a:xfrm>
        </p:grpSpPr>
        <p:cxnSp>
          <p:nvCxnSpPr>
            <p:cNvPr id="77" name="Connector: Elbow 11">
              <a:extLst>
                <a:ext uri="{FF2B5EF4-FFF2-40B4-BE49-F238E27FC236}">
                  <a16:creationId xmlns:a16="http://schemas.microsoft.com/office/drawing/2014/main" id="{F335C7B6-D4CC-4011-B967-FD4CB7D16BF8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113855" y="2698810"/>
              <a:ext cx="633134" cy="451635"/>
            </a:xfrm>
            <a:prstGeom prst="curvedConnector3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2F824D04-6535-42AC-B6EB-05EEBAA904FC}"/>
                </a:ext>
              </a:extLst>
            </p:cNvPr>
            <p:cNvSpPr/>
            <p:nvPr/>
          </p:nvSpPr>
          <p:spPr>
            <a:xfrm>
              <a:off x="6323225" y="2292867"/>
              <a:ext cx="843748" cy="276999"/>
            </a:xfrm>
            <a:prstGeom prst="rect">
              <a:avLst/>
            </a:prstGeom>
          </p:spPr>
          <p:txBody>
            <a:bodyPr wrap="none" lIns="36000" tIns="0" rIns="36000" bIns="0">
              <a:spAutoFit/>
            </a:bodyPr>
            <a:lstStyle/>
            <a:p>
              <a:r>
                <a:rPr lang="en-US" sz="1800" dirty="0" err="1"/>
                <a:t>CtxId</a:t>
              </a:r>
              <a:r>
                <a:rPr lang="en-US" sz="1800" dirty="0"/>
                <a:t>=1</a:t>
              </a:r>
            </a:p>
          </p:txBody>
        </p:sp>
      </p:grpSp>
      <p:sp>
        <p:nvSpPr>
          <p:cNvPr id="79" name="Rectangle 78">
            <a:extLst>
              <a:ext uri="{FF2B5EF4-FFF2-40B4-BE49-F238E27FC236}">
                <a16:creationId xmlns:a16="http://schemas.microsoft.com/office/drawing/2014/main" id="{DFD7A5F1-27DE-4BE9-AC87-E7D3F98B4693}"/>
              </a:ext>
            </a:extLst>
          </p:cNvPr>
          <p:cNvSpPr/>
          <p:nvPr/>
        </p:nvSpPr>
        <p:spPr>
          <a:xfrm>
            <a:off x="6583766" y="4204342"/>
            <a:ext cx="951149" cy="369332"/>
          </a:xfrm>
          <a:prstGeom prst="rect">
            <a:avLst/>
          </a:prstGeom>
        </p:spPr>
        <p:txBody>
          <a:bodyPr wrap="none" lIns="36000" tIns="0" rIns="36000" bIns="0">
            <a:spAutoFit/>
          </a:bodyPr>
          <a:lstStyle/>
          <a:p>
            <a:r>
              <a:rPr lang="en-US" sz="1400" dirty="0" err="1"/>
              <a:t>CtxId</a:t>
            </a:r>
            <a:r>
              <a:rPr lang="en-US" sz="1400" dirty="0"/>
              <a:t>=0</a:t>
            </a:r>
          </a:p>
          <a:p>
            <a:r>
              <a:rPr lang="en-US" sz="1000" dirty="0"/>
              <a:t>For last non-zero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573439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JVET-O1098: Context reduction in residual coding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48C067C-AA4B-4131-87BE-8842F05EE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031997"/>
              </p:ext>
            </p:extLst>
          </p:nvPr>
        </p:nvGraphicFramePr>
        <p:xfrm>
          <a:off x="419823" y="2844726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0D8871A-3525-4194-A439-B44CBF66B4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654253"/>
              </p:ext>
            </p:extLst>
          </p:nvPr>
        </p:nvGraphicFramePr>
        <p:xfrm>
          <a:off x="432444" y="743159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B829B27-313D-40E8-8F7E-7F4AF1CBE3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871761"/>
              </p:ext>
            </p:extLst>
          </p:nvPr>
        </p:nvGraphicFramePr>
        <p:xfrm>
          <a:off x="4778270" y="732481"/>
          <a:ext cx="3876792" cy="1781175"/>
        </p:xfrm>
        <a:graphic>
          <a:graphicData uri="http://schemas.openxmlformats.org/drawingml/2006/table">
            <a:tbl>
              <a:tblPr/>
              <a:tblGrid>
                <a:gridCol w="1077617">
                  <a:extLst>
                    <a:ext uri="{9D8B030D-6E8A-4147-A177-3AD203B41FA5}">
                      <a16:colId xmlns:a16="http://schemas.microsoft.com/office/drawing/2014/main" val="3496468964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7682570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238918255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1542021772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244583086"/>
                    </a:ext>
                  </a:extLst>
                </a:gridCol>
                <a:gridCol w="559835">
                  <a:extLst>
                    <a:ext uri="{9D8B030D-6E8A-4147-A177-3AD203B41FA5}">
                      <a16:colId xmlns:a16="http://schemas.microsoft.com/office/drawing/2014/main" val="38468736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746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VTM-5.0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15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699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495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052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291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722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968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3169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165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71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560796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Conclusion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197387" y="1045258"/>
            <a:ext cx="7772640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It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proposed</a:t>
            </a:r>
            <a:r>
              <a:rPr lang="fr-FR" sz="1600" dirty="0">
                <a:latin typeface="Century Gothic" panose="020B0502020202020204" pitchFamily="34" charset="0"/>
              </a:rPr>
              <a:t> to </a:t>
            </a:r>
            <a:r>
              <a:rPr lang="fr-FR" sz="1600" dirty="0" err="1">
                <a:latin typeface="Century Gothic" panose="020B0502020202020204" pitchFamily="34" charset="0"/>
              </a:rPr>
              <a:t>reduce</a:t>
            </a:r>
            <a:r>
              <a:rPr lang="fr-FR" sz="1600" dirty="0">
                <a:latin typeface="Century Gothic" panose="020B0502020202020204" pitchFamily="34" charset="0"/>
              </a:rPr>
              <a:t> the </a:t>
            </a:r>
            <a:r>
              <a:rPr lang="fr-FR" sz="1600" dirty="0" err="1">
                <a:latin typeface="Century Gothic" panose="020B0502020202020204" pitchFamily="34" charset="0"/>
              </a:rPr>
              <a:t>contexts</a:t>
            </a:r>
            <a:r>
              <a:rPr lang="fr-FR" sz="1600" dirty="0">
                <a:latin typeface="Century Gothic" panose="020B0502020202020204" pitchFamily="34" charset="0"/>
              </a:rPr>
              <a:t> in </a:t>
            </a:r>
            <a:r>
              <a:rPr lang="fr-FR" sz="1600" dirty="0" err="1">
                <a:latin typeface="Century Gothic" panose="020B0502020202020204" pitchFamily="34" charset="0"/>
              </a:rPr>
              <a:t>residual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coding</a:t>
            </a:r>
            <a:endParaRPr lang="fr-FR" sz="16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 err="1">
                <a:latin typeface="Century Gothic" panose="020B0502020202020204" pitchFamily="34" charset="0"/>
              </a:rPr>
              <a:t>Reduces</a:t>
            </a:r>
            <a:r>
              <a:rPr lang="fr-FR" sz="1200" dirty="0">
                <a:latin typeface="Century Gothic" panose="020B0502020202020204" pitchFamily="34" charset="0"/>
              </a:rPr>
              <a:t> 24 </a:t>
            </a:r>
            <a:r>
              <a:rPr lang="fr-FR" sz="1200" dirty="0" err="1">
                <a:latin typeface="Century Gothic" panose="020B0502020202020204" pitchFamily="34" charset="0"/>
              </a:rPr>
              <a:t>contexts</a:t>
            </a:r>
            <a:r>
              <a:rPr lang="fr-FR" sz="1200" dirty="0">
                <a:latin typeface="Century Gothic" panose="020B0502020202020204" pitchFamily="34" charset="0"/>
              </a:rPr>
              <a:t> in </a:t>
            </a:r>
            <a:r>
              <a:rPr lang="fr-FR" sz="1200" dirty="0" err="1">
                <a:latin typeface="Century Gothic" panose="020B0502020202020204" pitchFamily="34" charset="0"/>
              </a:rPr>
              <a:t>transform</a:t>
            </a:r>
            <a:r>
              <a:rPr lang="fr-FR" sz="1200" dirty="0">
                <a:latin typeface="Century Gothic" panose="020B0502020202020204" pitchFamily="34" charset="0"/>
              </a:rPr>
              <a:t> coefficient </a:t>
            </a:r>
            <a:r>
              <a:rPr lang="fr-FR" sz="1200" dirty="0" err="1">
                <a:latin typeface="Century Gothic" panose="020B0502020202020204" pitchFamily="34" charset="0"/>
              </a:rPr>
              <a:t>coding</a:t>
            </a: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 err="1">
                <a:latin typeface="Century Gothic" panose="020B0502020202020204" pitchFamily="34" charset="0"/>
              </a:rPr>
              <a:t>Reduces</a:t>
            </a:r>
            <a:r>
              <a:rPr lang="fr-FR" sz="1500" dirty="0">
                <a:latin typeface="Century Gothic" panose="020B0502020202020204" pitchFamily="34" charset="0"/>
              </a:rPr>
              <a:t> </a:t>
            </a:r>
            <a:r>
              <a:rPr lang="fr-FR" sz="1500" dirty="0" err="1">
                <a:latin typeface="Century Gothic" panose="020B0502020202020204" pitchFamily="34" charset="0"/>
              </a:rPr>
              <a:t>complexity</a:t>
            </a:r>
            <a:r>
              <a:rPr lang="fr-FR" sz="1500" dirty="0">
                <a:latin typeface="Century Gothic" panose="020B0502020202020204" pitchFamily="34" charset="0"/>
              </a:rPr>
              <a:t>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No more local template for parity and </a:t>
            </a:r>
            <a:r>
              <a:rPr lang="en-US" sz="1200" dirty="0" err="1">
                <a:latin typeface="Century Gothic" panose="020B0502020202020204" pitchFamily="34" charset="0"/>
              </a:rPr>
              <a:t>gtx</a:t>
            </a:r>
            <a:r>
              <a:rPr lang="en-US" sz="1200" dirty="0">
                <a:latin typeface="Century Gothic" panose="020B0502020202020204" pitchFamily="34" charset="0"/>
              </a:rPr>
              <a:t> flags in Chroma TUs</a:t>
            </a: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Performance: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>
                <a:latin typeface="Century Gothic" panose="020B0502020202020204" pitchFamily="34" charset="0"/>
              </a:rPr>
              <a:t>Acceptable </a:t>
            </a:r>
            <a:r>
              <a:rPr lang="fr-FR" sz="1200" dirty="0" err="1">
                <a:latin typeface="Century Gothic" panose="020B0502020202020204" pitchFamily="34" charset="0"/>
              </a:rPr>
              <a:t>losses</a:t>
            </a:r>
            <a:r>
              <a:rPr lang="fr-FR" sz="1200" dirty="0">
                <a:latin typeface="Century Gothic" panose="020B0502020202020204" pitchFamily="34" charset="0"/>
              </a:rPr>
              <a:t> for Chroma components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fr-FR" sz="1200" dirty="0">
                <a:latin typeface="Century Gothic" panose="020B0502020202020204" pitchFamily="34" charset="0"/>
              </a:rPr>
              <a:t>No change for </a:t>
            </a:r>
            <a:r>
              <a:rPr lang="fr-FR" sz="1200" dirty="0" err="1">
                <a:latin typeface="Century Gothic" panose="020B0502020202020204" pitchFamily="34" charset="0"/>
              </a:rPr>
              <a:t>Luma</a:t>
            </a:r>
            <a:r>
              <a:rPr lang="fr-FR" sz="1200" dirty="0">
                <a:latin typeface="Century Gothic" panose="020B0502020202020204" pitchFamily="34" charset="0"/>
              </a:rPr>
              <a:t> component</a:t>
            </a: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25579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12993</TotalTime>
  <Words>534</Words>
  <Application>Microsoft Office PowerPoint</Application>
  <PresentationFormat>On-screen Show (16:9)</PresentationFormat>
  <Paragraphs>230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Frutiger LT Com 55 Roman</vt:lpstr>
      <vt:lpstr>Arial</vt:lpstr>
      <vt:lpstr>Calibri</vt:lpstr>
      <vt:lpstr>Calibri Light</vt:lpstr>
      <vt:lpstr>Cambria Math</vt:lpstr>
      <vt:lpstr>Century Gothic</vt:lpstr>
      <vt:lpstr>Wingdings</vt:lpstr>
      <vt:lpstr>Intro Section Slides</vt:lpstr>
      <vt:lpstr>1_Interior Slides - blue green bottom bar</vt:lpstr>
      <vt:lpstr>PowerPoint Presentation</vt:lpstr>
      <vt:lpstr>JVET-O1098: Context reduction in residual coding</vt:lpstr>
      <vt:lpstr>JVET-O1098: Context reduction in residual coding</vt:lpstr>
      <vt:lpstr>JVET-O1098: Context reduction in residual coding</vt:lpstr>
      <vt:lpstr>Conclusion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Ya Chen</cp:lastModifiedBy>
  <cp:revision>1071</cp:revision>
  <cp:lastPrinted>2018-02-07T16:54:36Z</cp:lastPrinted>
  <dcterms:created xsi:type="dcterms:W3CDTF">2015-05-07T16:31:13Z</dcterms:created>
  <dcterms:modified xsi:type="dcterms:W3CDTF">2019-07-09T10:16:38Z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