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6" r:id="rId2"/>
  </p:sldMasterIdLst>
  <p:notesMasterIdLst>
    <p:notesMasterId r:id="rId30"/>
  </p:notesMasterIdLst>
  <p:handoutMasterIdLst>
    <p:handoutMasterId r:id="rId31"/>
  </p:handoutMasterIdLst>
  <p:sldIdLst>
    <p:sldId id="256" r:id="rId3"/>
    <p:sldId id="257" r:id="rId4"/>
    <p:sldId id="258" r:id="rId5"/>
    <p:sldId id="260" r:id="rId6"/>
    <p:sldId id="263" r:id="rId7"/>
    <p:sldId id="259" r:id="rId8"/>
    <p:sldId id="261" r:id="rId9"/>
    <p:sldId id="264" r:id="rId10"/>
    <p:sldId id="262" r:id="rId11"/>
    <p:sldId id="266" r:id="rId12"/>
    <p:sldId id="267" r:id="rId13"/>
    <p:sldId id="268" r:id="rId14"/>
    <p:sldId id="265" r:id="rId15"/>
    <p:sldId id="269" r:id="rId16"/>
    <p:sldId id="272" r:id="rId17"/>
    <p:sldId id="273" r:id="rId18"/>
    <p:sldId id="271" r:id="rId19"/>
    <p:sldId id="274" r:id="rId20"/>
    <p:sldId id="276" r:id="rId21"/>
    <p:sldId id="277" r:id="rId22"/>
    <p:sldId id="275" r:id="rId23"/>
    <p:sldId id="282" r:id="rId24"/>
    <p:sldId id="280" r:id="rId25"/>
    <p:sldId id="281" r:id="rId26"/>
    <p:sldId id="285" r:id="rId27"/>
    <p:sldId id="283" r:id="rId28"/>
    <p:sldId id="28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453" autoAdjust="0"/>
  </p:normalViewPr>
  <p:slideViewPr>
    <p:cSldViewPr snapToGrid="0">
      <p:cViewPr varScale="1">
        <p:scale>
          <a:sx n="60" d="100"/>
          <a:sy n="60" d="100"/>
        </p:scale>
        <p:origin x="1482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3120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6719B-9F48-4BC1-9EED-315453C9D68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459F3-7CAD-4DCF-BA33-F9F5BCDFC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888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96068-8ACE-412A-A2C0-3A115205DBE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2E31D-78C7-455E-A7FC-57F86812B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885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F’ :</a:t>
            </a:r>
            <a:r>
              <a:rPr lang="en-US" baseline="0" dirty="0" smtClean="0"/>
              <a:t> derivative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2E31D-78C7-455E-A7FC-57F86812B20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13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30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150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870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388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1457864" y="6278671"/>
            <a:ext cx="759125" cy="3651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3969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829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444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349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6901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6118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42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821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6029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4626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5717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6209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3371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130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701800"/>
            <a:ext cx="8229600" cy="445452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1475117" y="6340415"/>
            <a:ext cx="776377" cy="2415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文字方塊 6"/>
          <p:cNvSpPr txBox="1"/>
          <p:nvPr userDrawn="1"/>
        </p:nvSpPr>
        <p:spPr>
          <a:xfrm>
            <a:off x="7960663" y="639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accent1"/>
                </a:solidFill>
              </a:rPr>
              <a:t>JVET-O0891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662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309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990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42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150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06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00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DE58962-5E94-4A98-8231-A5C4C222F2B3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95C6FA6D-E783-4474-B956-B8C53D545965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30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5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Ya-Hsuan</a:t>
            </a:r>
            <a:r>
              <a:rPr lang="en-US" dirty="0"/>
              <a:t> Lee, Jian-Liang Lin, Ying-</a:t>
            </a:r>
            <a:r>
              <a:rPr lang="en-US" dirty="0" err="1"/>
              <a:t>Jui</a:t>
            </a:r>
            <a:r>
              <a:rPr lang="en-US" dirty="0"/>
              <a:t> Chen, </a:t>
            </a:r>
            <a:r>
              <a:rPr lang="en-US" dirty="0" smtClean="0"/>
              <a:t>and Chi-Cheng </a:t>
            </a:r>
            <a:r>
              <a:rPr lang="en-US" dirty="0" err="1"/>
              <a:t>Ju</a:t>
            </a:r>
            <a:endParaRPr lang="en-US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JVET-O0891</a:t>
            </a:r>
            <a:br>
              <a:rPr lang="en-US" sz="4000" dirty="0" smtClean="0"/>
            </a:br>
            <a:r>
              <a:rPr lang="en-US" sz="4000" b="0" dirty="0" smtClean="0"/>
              <a:t>AHG6/AHG17:</a:t>
            </a:r>
            <a:br>
              <a:rPr lang="en-US" sz="4000" b="0" dirty="0" smtClean="0"/>
            </a:br>
            <a:r>
              <a:rPr lang="en-US" sz="4000" b="0" dirty="0" err="1" smtClean="0"/>
              <a:t>Cubemap</a:t>
            </a:r>
            <a:r>
              <a:rPr lang="en-US" sz="4000" b="0" dirty="0" smtClean="0"/>
              <a:t>-based </a:t>
            </a:r>
            <a:r>
              <a:rPr lang="en-US" sz="4000" b="0" dirty="0"/>
              <a:t>projection syntax for 360-degree videos</a:t>
            </a:r>
          </a:p>
        </p:txBody>
      </p:sp>
    </p:spTree>
    <p:extLst>
      <p:ext uri="{BB962C8B-B14F-4D97-AF65-F5344CB8AC3E}">
        <p14:creationId xmlns:p14="http://schemas.microsoft.com/office/powerpoint/2010/main" val="94584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sz="quarter" idx="13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i="1" dirty="0" smtClean="0"/>
                  <a:t>Backward adjustment function</a:t>
                </a:r>
                <a:br>
                  <a:rPr lang="en-US" sz="2000" i="1" dirty="0" smtClean="0"/>
                </a:br>
                <a:r>
                  <a:rPr lang="en-US" sz="2000" dirty="0" smtClean="0">
                    <a:latin typeface="Cambria Math" panose="02040503050406030204" pitchFamily="18" charset="0"/>
                  </a:rPr>
                  <a:t>if</a:t>
                </a:r>
                <a:r>
                  <a:rPr lang="en-US" sz="2000" dirty="0">
                    <a:latin typeface="Cambria Math" panose="02040503050406030204" pitchFamily="18" charset="0"/>
                  </a:rPr>
                  <a:t>( 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cmp_x_axis_adjustment_function_enabled_flag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] ) {</a:t>
                </a:r>
                <a:r>
                  <a:rPr lang="en-US" sz="2000" i="1" dirty="0">
                    <a:latin typeface="Cambria Math" panose="02040503050406030204" pitchFamily="18" charset="0"/>
                  </a:rPr>
                  <a:t/>
                </a:r>
                <a:br>
                  <a:rPr lang="en-US" sz="2000" i="1" dirty="0">
                    <a:latin typeface="Cambria Math" panose="02040503050406030204" pitchFamily="18" charset="0"/>
                  </a:rPr>
                </a:br>
                <a:r>
                  <a:rPr lang="en-US" sz="2000" i="1" dirty="0" smtClean="0">
                    <a:latin typeface="Cambria Math" panose="02040503050406030204" pitchFamily="18" charset="0"/>
                  </a:rPr>
                  <a:t>    </a:t>
                </a:r>
                <a:r>
                  <a:rPr lang="en-US" sz="2000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en-US" sz="2000" b="0" i="1" dirty="0" smtClean="0">
                    <a:latin typeface="Cambria Math" panose="02040503050406030204" pitchFamily="18" charset="0"/>
                  </a:rPr>
                </a:br>
                <a:r>
                  <a:rPr lang="en-US" sz="2000" b="0" i="1" dirty="0" smtClean="0">
                    <a:latin typeface="Cambria Math" panose="020405030504060302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TW" sz="20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∗(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−1)</m:t>
                    </m:r>
                  </m:oMath>
                </a14:m>
                <a:r>
                  <a:rPr lang="en-US" sz="2000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en-US" sz="2000" b="0" i="1" dirty="0" smtClean="0">
                    <a:latin typeface="Cambria Math" panose="02040503050406030204" pitchFamily="18" charset="0"/>
                  </a:rPr>
                </a:br>
                <a:r>
                  <a:rPr lang="en-US" sz="2000" b="0" i="1" dirty="0" smtClean="0">
                    <a:latin typeface="Cambria Math" panose="020405030504060302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if</m:t>
                    </m:r>
                    <m:r>
                      <m:rPr>
                        <m:nor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(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</m:t>
                    </m:r>
                    <m:r>
                      <m:rPr>
                        <m:nor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lang="en-US" sz="2000" b="0" i="0" dirty="0" smtClean="0">
                    <a:latin typeface="Cambria Math" panose="02040503050406030204" pitchFamily="18" charset="0"/>
                  </a:rPr>
                  <a:t/>
                </a:r>
                <a:br>
                  <a:rPr lang="en-US" sz="2000" b="0" i="0" dirty="0" smtClean="0">
                    <a:latin typeface="Cambria Math" panose="02040503050406030204" pitchFamily="18" charset="0"/>
                  </a:rPr>
                </a:br>
                <a:r>
                  <a:rPr lang="en-US" sz="2000" b="0" i="0" dirty="0" smtClean="0">
                    <a:latin typeface="Cambria Math" panose="02040503050406030204" pitchFamily="18" charset="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i="1" dirty="0" smtClean="0">
                    <a:latin typeface="Cambria Math" panose="02040503050406030204" pitchFamily="18" charset="0"/>
                  </a:rPr>
                  <a:t/>
                </a:r>
                <a:br>
                  <a:rPr lang="en-US" sz="2000" i="1" dirty="0" smtClean="0">
                    <a:latin typeface="Cambria Math" panose="02040503050406030204" pitchFamily="18" charset="0"/>
                  </a:rPr>
                </a:br>
                <a:r>
                  <a:rPr lang="en-US" sz="2000" i="1" dirty="0">
                    <a:latin typeface="Cambria Math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 Math" panose="02040503050406030204" pitchFamily="18" charset="0"/>
                  </a:rPr>
                  <a:t>   </a:t>
                </a:r>
                <a:r>
                  <a:rPr lang="en-US" sz="2000" dirty="0" smtClean="0">
                    <a:latin typeface="Cambria Math" panose="02040503050406030204" pitchFamily="18" charset="0"/>
                  </a:rPr>
                  <a:t>else</a:t>
                </a:r>
                <a:br>
                  <a:rPr lang="en-US" sz="2000" dirty="0" smtClean="0">
                    <a:latin typeface="Cambria Math" panose="02040503050406030204" pitchFamily="18" charset="0"/>
                  </a:rPr>
                </a:br>
                <a:r>
                  <a:rPr lang="en-US" sz="2000" dirty="0" smtClean="0">
                    <a:latin typeface="Cambria Math" panose="02040503050406030204" pitchFamily="18" charset="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ad>
                          <m:radPr>
                            <m:degHide m:val="on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1−4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d>
                              <m:d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rad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sz="2000" i="1" dirty="0"/>
                  <a:t/>
                </a:r>
                <a:br>
                  <a:rPr lang="en-US" sz="2000" i="1" dirty="0"/>
                </a:br>
                <a:r>
                  <a:rPr lang="en-US" sz="2000" dirty="0">
                    <a:latin typeface="Cambria Math" panose="02040503050406030204" pitchFamily="18" charset="0"/>
                  </a:rPr>
                  <a:t>} </a:t>
                </a:r>
                <a:r>
                  <a:rPr lang="en-US" sz="2000" dirty="0" smtClean="0">
                    <a:latin typeface="Cambria Math" panose="02040503050406030204" pitchFamily="18" charset="0"/>
                  </a:rPr>
                  <a:t>else</a:t>
                </a: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dirty="0"/>
                  <a:t>   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sz="2000" dirty="0"/>
              </a:p>
              <a:p>
                <a:endParaRPr lang="en-US" sz="2000" dirty="0" smtClean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blipFill rotWithShape="0">
                <a:blip r:embed="rId2"/>
                <a:stretch>
                  <a:fillRect l="-444" t="-68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160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sz="quarter" idx="13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cmp_y_axis_adjustment_function_enabled_flag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]: [0, 1]</a:t>
                </a:r>
              </a:p>
              <a:p>
                <a:r>
                  <a:rPr lang="en-US" sz="2000" b="1" dirty="0" err="1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cmp_y_axis_coeff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]: [0,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-1]</a:t>
                </a:r>
              </a:p>
              <a:p>
                <a:pPr lvl="1"/>
                <a:r>
                  <a:rPr lang="en-US" altLang="zh-TW" sz="1800" b="1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(</a:t>
                </a:r>
                <a:r>
                  <a:rPr lang="en-US" altLang="zh-TW" sz="1800" b="1" dirty="0" err="1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cmp_y_axis_coeff</a:t>
                </a:r>
                <a:r>
                  <a:rPr lang="en-US" altLang="zh-TW" sz="18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altLang="zh-TW" sz="18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altLang="zh-TW" sz="18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]</a:t>
                </a:r>
                <a:r>
                  <a:rPr lang="en-US" sz="18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+ 1 ) /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sz="18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pPr>
                      <m:e>
                        <m:r>
                          <a:rPr lang="en-US" altLang="zh-TW" sz="18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2</m:t>
                        </m:r>
                      </m:e>
                      <m:sup>
                        <m:r>
                          <a:rPr lang="en-US" altLang="zh-TW" sz="18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sz="18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  <a:r>
                  <a:rPr lang="en-US" sz="1800" dirty="0" smtClean="0">
                    <a:latin typeface="+mj-lt"/>
                    <a:ea typeface="SimSun" panose="02010600030101010101" pitchFamily="2" charset="-122"/>
                  </a:rPr>
                  <a:t>-&gt;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sub>
                    </m:sSub>
                  </m:oMath>
                </a14:m>
                <a:endParaRPr lang="en-US" sz="1800" dirty="0" smtClean="0">
                  <a:latin typeface="+mj-lt"/>
                  <a:ea typeface="SimSun" panose="02010600030101010101" pitchFamily="2" charset="-122"/>
                </a:endParaRPr>
              </a:p>
              <a:p>
                <a:r>
                  <a:rPr lang="en-US" sz="2000" b="1" dirty="0" err="1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cmp_y_axis_x_position_related_flag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]: [0, 1]</a:t>
                </a:r>
                <a:r>
                  <a:rPr lang="en-US" sz="2000" dirty="0">
                    <a:ea typeface="SimSun" panose="02010600030101010101" pitchFamily="2" charset="-122"/>
                  </a:rPr>
                  <a:t> -&gt;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𝑏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sub>
                    </m:sSub>
                  </m:oMath>
                </a14:m>
                <a:endParaRPr lang="en-US" sz="2000" dirty="0" smtClean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endParaRPr lang="en-US" sz="2000" b="0" dirty="0" smtClean="0"/>
              </a:p>
              <a:p>
                <a:r>
                  <a:rPr lang="en-US" sz="2000" b="0" i="1" dirty="0" smtClean="0"/>
                  <a:t>Forward adjustment function</a:t>
                </a:r>
                <a:r>
                  <a:rPr lang="en-US" sz="2000" b="0" dirty="0" smtClean="0">
                    <a:latin typeface="Cambria Math" panose="02040503050406030204" pitchFamily="18" charset="0"/>
                  </a:rPr>
                  <a:t/>
                </a:r>
                <a:br>
                  <a:rPr lang="en-US" sz="2000" b="0" dirty="0" smtClean="0">
                    <a:latin typeface="Cambria Math" panose="02040503050406030204" pitchFamily="18" charset="0"/>
                  </a:rPr>
                </a:br>
                <a:r>
                  <a:rPr lang="en-US" sz="2000" b="0" dirty="0" smtClean="0">
                    <a:latin typeface="Cambria Math" panose="02040503050406030204" pitchFamily="18" charset="0"/>
                  </a:rPr>
                  <a:t>if(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cmp_y_axis_adjustment_function_enabled_flag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 ) {</a:t>
                </a:r>
                <a:r>
                  <a:rPr lang="en-US" sz="2000" i="1" dirty="0">
                    <a:latin typeface="Cambria Math" panose="02040503050406030204" pitchFamily="18" charset="0"/>
                  </a:rPr>
                  <a:t/>
                </a:r>
                <a:br>
                  <a:rPr lang="en-US" sz="2000" i="1" dirty="0">
                    <a:latin typeface="Cambria Math" panose="02040503050406030204" pitchFamily="18" charset="0"/>
                  </a:rPr>
                </a:br>
                <a:r>
                  <a:rPr lang="en-US" sz="600" i="1" dirty="0" smtClean="0">
                    <a:latin typeface="Cambria Math" panose="02040503050406030204" pitchFamily="18" charset="0"/>
                  </a:rPr>
                  <a:t>	</a:t>
                </a:r>
                <a:r>
                  <a:rPr lang="en-US" sz="2000" i="1" dirty="0" smtClean="0">
                    <a:latin typeface="Cambria Math" panose="02040503050406030204" pitchFamily="18" charset="0"/>
                  </a:rPr>
                  <a:t/>
                </a:r>
                <a:br>
                  <a:rPr lang="en-US" sz="2000" i="1" dirty="0" smtClean="0">
                    <a:latin typeface="Cambria Math" panose="02040503050406030204" pitchFamily="18" charset="0"/>
                  </a:rPr>
                </a:br>
                <a:r>
                  <a:rPr lang="en-US" sz="2000" i="1" dirty="0" smtClean="0">
                    <a:latin typeface="Cambria Math" panose="020405030504060302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1+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(1−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)(1−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2000" i="1" dirty="0" smtClean="0"/>
                  <a:t/>
                </a:r>
                <a:br>
                  <a:rPr lang="en-US" sz="2000" i="1" dirty="0" smtClean="0"/>
                </a:br>
                <a:r>
                  <a:rPr lang="en-US" sz="2000" dirty="0">
                    <a:latin typeface="Cambria Math" panose="02040503050406030204" pitchFamily="18" charset="0"/>
                  </a:rPr>
                  <a:t>} </a:t>
                </a:r>
                <a:r>
                  <a:rPr lang="en-US" sz="2000" dirty="0" smtClean="0"/>
                  <a:t>else</a:t>
                </a:r>
                <a:br>
                  <a:rPr lang="en-US" sz="2000" dirty="0" smtClean="0"/>
                </a:br>
                <a:r>
                  <a:rPr lang="en-US" sz="2000" dirty="0" smtClean="0"/>
                  <a:t>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en-US" sz="2000" b="0" dirty="0" smtClean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blipFill rotWithShape="0">
                <a:blip r:embed="rId2"/>
                <a:stretch>
                  <a:fillRect l="-667" t="-6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541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sz="quarter" idx="13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i="1" dirty="0" smtClean="0"/>
                  <a:t>Backward adjustment function</a:t>
                </a:r>
                <a:br>
                  <a:rPr lang="en-US" sz="2000" i="1" dirty="0" smtClean="0"/>
                </a:br>
                <a:r>
                  <a:rPr lang="en-US" sz="2000" dirty="0">
                    <a:latin typeface="Cambria Math" panose="02040503050406030204" pitchFamily="18" charset="0"/>
                  </a:rPr>
                  <a:t>if(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cmp_y_axis_adjustment_function_enabled_flag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] ) {</a:t>
                </a:r>
                <a:r>
                  <a:rPr lang="en-US" sz="2000" i="1" dirty="0">
                    <a:latin typeface="Cambria Math" panose="02040503050406030204" pitchFamily="18" charset="0"/>
                  </a:rPr>
                  <a:t/>
                </a:r>
                <a:br>
                  <a:rPr lang="en-US" sz="2000" i="1" dirty="0">
                    <a:latin typeface="Cambria Math" panose="02040503050406030204" pitchFamily="18" charset="0"/>
                  </a:rPr>
                </a:br>
                <a:r>
                  <a:rPr lang="en-US" sz="2000" i="1" dirty="0" smtClean="0">
                    <a:latin typeface="Cambria Math" panose="020405030504060302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TW" sz="2000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∗(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−1)</m:t>
                    </m:r>
                  </m:oMath>
                </a14:m>
                <a:r>
                  <a:rPr lang="en-US" sz="2000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en-US" sz="2000" b="0" i="1" dirty="0" smtClean="0">
                    <a:latin typeface="Cambria Math" panose="02040503050406030204" pitchFamily="18" charset="0"/>
                  </a:rPr>
                </a:br>
                <a:r>
                  <a:rPr lang="en-US" sz="2000" b="0" i="1" dirty="0" smtClean="0">
                    <a:latin typeface="Cambria Math" panose="020405030504060302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if</m:t>
                    </m:r>
                    <m:r>
                      <m:rPr>
                        <m:nor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(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</m:t>
                    </m:r>
                    <m:r>
                      <m:rPr>
                        <m:nor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lang="en-US" sz="2000" b="0" i="0" dirty="0" smtClean="0">
                    <a:latin typeface="Cambria Math" panose="02040503050406030204" pitchFamily="18" charset="0"/>
                  </a:rPr>
                  <a:t/>
                </a:r>
                <a:br>
                  <a:rPr lang="en-US" sz="2000" b="0" i="0" dirty="0" smtClean="0">
                    <a:latin typeface="Cambria Math" panose="02040503050406030204" pitchFamily="18" charset="0"/>
                  </a:rPr>
                </a:br>
                <a:r>
                  <a:rPr lang="en-US" sz="2000" b="0" i="0" dirty="0" smtClean="0">
                    <a:latin typeface="Cambria Math" panose="02040503050406030204" pitchFamily="18" charset="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i="1" dirty="0" smtClean="0">
                    <a:latin typeface="Cambria Math" panose="02040503050406030204" pitchFamily="18" charset="0"/>
                  </a:rPr>
                  <a:t/>
                </a:r>
                <a:br>
                  <a:rPr lang="en-US" sz="2000" i="1" dirty="0" smtClean="0">
                    <a:latin typeface="Cambria Math" panose="02040503050406030204" pitchFamily="18" charset="0"/>
                  </a:rPr>
                </a:br>
                <a:r>
                  <a:rPr lang="en-US" sz="2000" i="1" dirty="0">
                    <a:latin typeface="Cambria Math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 Math" panose="02040503050406030204" pitchFamily="18" charset="0"/>
                  </a:rPr>
                  <a:t>   </a:t>
                </a:r>
                <a:r>
                  <a:rPr lang="en-US" sz="2000" dirty="0" smtClean="0">
                    <a:latin typeface="Cambria Math" panose="02040503050406030204" pitchFamily="18" charset="0"/>
                  </a:rPr>
                  <a:t>else</a:t>
                </a:r>
                <a:br>
                  <a:rPr lang="en-US" sz="2000" dirty="0" smtClean="0">
                    <a:latin typeface="Cambria Math" panose="02040503050406030204" pitchFamily="18" charset="0"/>
                  </a:rPr>
                </a:br>
                <a:r>
                  <a:rPr lang="en-US" sz="2000" dirty="0" smtClean="0">
                    <a:latin typeface="Cambria Math" panose="02040503050406030204" pitchFamily="18" charset="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ad>
                          <m:radPr>
                            <m:degHide m:val="on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1−4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d>
                              <m:d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rad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sz="2000" i="1" dirty="0"/>
                  <a:t/>
                </a:r>
                <a:br>
                  <a:rPr lang="en-US" sz="2000" i="1" dirty="0"/>
                </a:br>
                <a:r>
                  <a:rPr lang="en-US" sz="2000" dirty="0">
                    <a:latin typeface="Cambria Math" panose="02040503050406030204" pitchFamily="18" charset="0"/>
                  </a:rPr>
                  <a:t>} else</a:t>
                </a: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dirty="0"/>
                  <a:t>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sz="2000" dirty="0"/>
              </a:p>
              <a:p>
                <a:endParaRPr lang="en-US" sz="2000" dirty="0" smtClean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blipFill rotWithShape="0">
                <a:blip r:embed="rId2"/>
                <a:stretch>
                  <a:fillRect l="-444" t="-68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701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Syntax</a:t>
            </a:r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256037"/>
              </p:ext>
            </p:extLst>
          </p:nvPr>
        </p:nvGraphicFramePr>
        <p:xfrm>
          <a:off x="1436298" y="1066900"/>
          <a:ext cx="6271403" cy="5661696"/>
        </p:xfrm>
        <a:graphic>
          <a:graphicData uri="http://schemas.openxmlformats.org/drawingml/2006/table">
            <a:tbl>
              <a:tblPr/>
              <a:tblGrid>
                <a:gridCol w="5180102"/>
                <a:gridCol w="1091301"/>
              </a:tblGrid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vr_content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360_video_projection_type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GB" sz="13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360_video_projection_type 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== FORMAT_360_CMP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cubemap_packing_type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for( i = 0; i &lt; num_cube_face_equal_to_6; i++ ) {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face_index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cmp_x_axis_adjustment_function_enabled_flag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cmp_x_axis_adjustment_function_enabled_flag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u="none" strike="noStrike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cmp_x_axis_coeff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cmp_x_axis_y_position_related_flag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cmp_y_axis_adjustment_function_enabled_flag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cmp_y_axis_adjustment_function_enabled_flag[ i ] ) {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cmp_y_axis_coeff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cmp_y_axis_x_position_related_flag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if(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cmp_padding_width_minus1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374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0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cmp_padding_enabled_flag</a:t>
            </a:r>
            <a:r>
              <a:rPr lang="en-US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: [0, 1]</a:t>
            </a:r>
          </a:p>
          <a:p>
            <a:r>
              <a:rPr lang="en-US" sz="20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cmp_padding_type</a:t>
            </a:r>
            <a:r>
              <a:rPr lang="en-US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: [0, 1]</a:t>
            </a:r>
          </a:p>
          <a:p>
            <a:r>
              <a:rPr lang="en-US" sz="2000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cmp_padding_width_minus1</a:t>
            </a:r>
            <a:r>
              <a:rPr lang="en-US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: [0, 15]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776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457200" y="1259457"/>
            <a:ext cx="8229600" cy="4896869"/>
          </a:xfrm>
        </p:spPr>
        <p:txBody>
          <a:bodyPr>
            <a:normAutofit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cmp_padding_type</a:t>
            </a:r>
            <a:endParaRPr 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218946"/>
              </p:ext>
            </p:extLst>
          </p:nvPr>
        </p:nvGraphicFramePr>
        <p:xfrm>
          <a:off x="1418476" y="1701800"/>
          <a:ext cx="6307048" cy="4536000"/>
        </p:xfrm>
        <a:graphic>
          <a:graphicData uri="http://schemas.openxmlformats.org/drawingml/2006/table">
            <a:tbl>
              <a:tblPr firstRow="1" firstCol="1" bandRow="1"/>
              <a:tblGrid>
                <a:gridCol w="1555514"/>
                <a:gridCol w="1713898"/>
                <a:gridCol w="3037636"/>
              </a:tblGrid>
              <a:tr h="57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cubemap_packing_type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Location of padding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7" name="群組 6"/>
          <p:cNvGrpSpPr/>
          <p:nvPr/>
        </p:nvGrpSpPr>
        <p:grpSpPr>
          <a:xfrm>
            <a:off x="6037169" y="2382859"/>
            <a:ext cx="288000" cy="1778800"/>
            <a:chOff x="1491048" y="1390821"/>
            <a:chExt cx="288000" cy="1778800"/>
          </a:xfrm>
        </p:grpSpPr>
        <p:sp>
          <p:nvSpPr>
            <p:cNvPr id="8" name="Rectangle 3"/>
            <p:cNvSpPr/>
            <p:nvPr/>
          </p:nvSpPr>
          <p:spPr>
            <a:xfrm>
              <a:off x="1491048" y="1400981"/>
              <a:ext cx="288000" cy="1768640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Group 34"/>
            <p:cNvGrpSpPr/>
            <p:nvPr/>
          </p:nvGrpSpPr>
          <p:grpSpPr>
            <a:xfrm>
              <a:off x="1491048" y="1390821"/>
              <a:ext cx="288000" cy="1778800"/>
              <a:chOff x="1491048" y="1390821"/>
              <a:chExt cx="288000" cy="1778800"/>
            </a:xfrm>
            <a:solidFill>
              <a:schemeClr val="bg1"/>
            </a:solidFill>
          </p:grpSpPr>
          <p:sp>
            <p:nvSpPr>
              <p:cNvPr id="10" name="Rectangle 3"/>
              <p:cNvSpPr/>
              <p:nvPr/>
            </p:nvSpPr>
            <p:spPr>
              <a:xfrm>
                <a:off x="1491048" y="13908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Rectangle 4"/>
              <p:cNvSpPr/>
              <p:nvPr/>
            </p:nvSpPr>
            <p:spPr>
              <a:xfrm>
                <a:off x="1491048" y="16788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tangle 5"/>
              <p:cNvSpPr/>
              <p:nvPr/>
            </p:nvSpPr>
            <p:spPr>
              <a:xfrm>
                <a:off x="1491048" y="19668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Rectangle 6"/>
              <p:cNvSpPr/>
              <p:nvPr/>
            </p:nvSpPr>
            <p:spPr>
              <a:xfrm>
                <a:off x="1491048" y="23056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tangle 7"/>
              <p:cNvSpPr/>
              <p:nvPr/>
            </p:nvSpPr>
            <p:spPr>
              <a:xfrm>
                <a:off x="1491048" y="25936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tangle 8"/>
              <p:cNvSpPr/>
              <p:nvPr/>
            </p:nvSpPr>
            <p:spPr>
              <a:xfrm>
                <a:off x="1491048" y="28816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" name="群組 15"/>
          <p:cNvGrpSpPr/>
          <p:nvPr/>
        </p:nvGrpSpPr>
        <p:grpSpPr>
          <a:xfrm>
            <a:off x="5993209" y="4309726"/>
            <a:ext cx="375920" cy="1872000"/>
            <a:chOff x="1446427" y="1345101"/>
            <a:chExt cx="375920" cy="1872000"/>
          </a:xfrm>
        </p:grpSpPr>
        <p:sp>
          <p:nvSpPr>
            <p:cNvPr id="17" name="Rectangle 3"/>
            <p:cNvSpPr/>
            <p:nvPr/>
          </p:nvSpPr>
          <p:spPr>
            <a:xfrm>
              <a:off x="1446427" y="1345101"/>
              <a:ext cx="375920" cy="1872000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8" name="Group 34"/>
            <p:cNvGrpSpPr/>
            <p:nvPr/>
          </p:nvGrpSpPr>
          <p:grpSpPr>
            <a:xfrm>
              <a:off x="1491048" y="1390821"/>
              <a:ext cx="288000" cy="1778800"/>
              <a:chOff x="1491048" y="1390821"/>
              <a:chExt cx="288000" cy="1778800"/>
            </a:xfrm>
            <a:solidFill>
              <a:schemeClr val="bg1"/>
            </a:solidFill>
          </p:grpSpPr>
          <p:sp>
            <p:nvSpPr>
              <p:cNvPr id="19" name="Rectangle 3"/>
              <p:cNvSpPr/>
              <p:nvPr/>
            </p:nvSpPr>
            <p:spPr>
              <a:xfrm>
                <a:off x="1491048" y="13908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Rectangle 4"/>
              <p:cNvSpPr/>
              <p:nvPr/>
            </p:nvSpPr>
            <p:spPr>
              <a:xfrm>
                <a:off x="1491048" y="16788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Rectangle 5"/>
              <p:cNvSpPr/>
              <p:nvPr/>
            </p:nvSpPr>
            <p:spPr>
              <a:xfrm>
                <a:off x="1491048" y="19668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Rectangle 6"/>
              <p:cNvSpPr/>
              <p:nvPr/>
            </p:nvSpPr>
            <p:spPr>
              <a:xfrm>
                <a:off x="1491048" y="23056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Rectangle 7"/>
              <p:cNvSpPr/>
              <p:nvPr/>
            </p:nvSpPr>
            <p:spPr>
              <a:xfrm>
                <a:off x="1491048" y="25936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Rectangle 8"/>
              <p:cNvSpPr/>
              <p:nvPr/>
            </p:nvSpPr>
            <p:spPr>
              <a:xfrm>
                <a:off x="1491048" y="2881621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483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457200" y="1259457"/>
            <a:ext cx="8229600" cy="4896869"/>
          </a:xfrm>
        </p:spPr>
        <p:txBody>
          <a:bodyPr>
            <a:normAutofit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cmp_padding_type</a:t>
            </a:r>
            <a:endParaRPr 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447746"/>
              </p:ext>
            </p:extLst>
          </p:nvPr>
        </p:nvGraphicFramePr>
        <p:xfrm>
          <a:off x="1418476" y="1701800"/>
          <a:ext cx="6307048" cy="4536000"/>
        </p:xfrm>
        <a:graphic>
          <a:graphicData uri="http://schemas.openxmlformats.org/drawingml/2006/table">
            <a:tbl>
              <a:tblPr firstRow="1" firstCol="1" bandRow="1"/>
              <a:tblGrid>
                <a:gridCol w="1555514"/>
                <a:gridCol w="1713898"/>
                <a:gridCol w="3037636"/>
              </a:tblGrid>
              <a:tr h="57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cubemap_packing_type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Location of padding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8" name="群組 17"/>
          <p:cNvGrpSpPr/>
          <p:nvPr/>
        </p:nvGrpSpPr>
        <p:grpSpPr>
          <a:xfrm>
            <a:off x="5851653" y="2768243"/>
            <a:ext cx="626800" cy="864001"/>
            <a:chOff x="6610777" y="5537323"/>
            <a:chExt cx="626800" cy="864001"/>
          </a:xfrm>
        </p:grpSpPr>
        <p:sp>
          <p:nvSpPr>
            <p:cNvPr id="19" name="Rectangle 3"/>
            <p:cNvSpPr/>
            <p:nvPr/>
          </p:nvSpPr>
          <p:spPr>
            <a:xfrm>
              <a:off x="6736217" y="5537323"/>
              <a:ext cx="375920" cy="864001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" name="Group 35"/>
            <p:cNvGrpSpPr/>
            <p:nvPr/>
          </p:nvGrpSpPr>
          <p:grpSpPr>
            <a:xfrm>
              <a:off x="6610777" y="5537324"/>
              <a:ext cx="626800" cy="864000"/>
              <a:chOff x="6504097" y="5720204"/>
              <a:chExt cx="626800" cy="864000"/>
            </a:xfrm>
            <a:solidFill>
              <a:schemeClr val="bg1"/>
            </a:solidFill>
          </p:grpSpPr>
          <p:sp>
            <p:nvSpPr>
              <p:cNvPr id="21" name="Rectangle 28"/>
              <p:cNvSpPr/>
              <p:nvPr/>
            </p:nvSpPr>
            <p:spPr>
              <a:xfrm>
                <a:off x="6842897" y="5720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Rectangle 29"/>
              <p:cNvSpPr/>
              <p:nvPr/>
            </p:nvSpPr>
            <p:spPr>
              <a:xfrm>
                <a:off x="6842897" y="6008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Rectangle 30"/>
              <p:cNvSpPr/>
              <p:nvPr/>
            </p:nvSpPr>
            <p:spPr>
              <a:xfrm>
                <a:off x="6842897" y="6296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Rectangle 31"/>
              <p:cNvSpPr/>
              <p:nvPr/>
            </p:nvSpPr>
            <p:spPr>
              <a:xfrm>
                <a:off x="6504097" y="5720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Rectangle 32"/>
              <p:cNvSpPr/>
              <p:nvPr/>
            </p:nvSpPr>
            <p:spPr>
              <a:xfrm>
                <a:off x="6504097" y="6008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Rectangle 33"/>
              <p:cNvSpPr/>
              <p:nvPr/>
            </p:nvSpPr>
            <p:spPr>
              <a:xfrm>
                <a:off x="6504097" y="6296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7" name="群組 26"/>
          <p:cNvGrpSpPr/>
          <p:nvPr/>
        </p:nvGrpSpPr>
        <p:grpSpPr>
          <a:xfrm>
            <a:off x="5801833" y="4771203"/>
            <a:ext cx="726439" cy="960119"/>
            <a:chOff x="6558280" y="5486400"/>
            <a:chExt cx="726439" cy="960119"/>
          </a:xfrm>
        </p:grpSpPr>
        <p:sp>
          <p:nvSpPr>
            <p:cNvPr id="28" name="Rectangle 3"/>
            <p:cNvSpPr/>
            <p:nvPr/>
          </p:nvSpPr>
          <p:spPr>
            <a:xfrm>
              <a:off x="6558280" y="5486400"/>
              <a:ext cx="726439" cy="960119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" name="Group 35"/>
            <p:cNvGrpSpPr/>
            <p:nvPr/>
          </p:nvGrpSpPr>
          <p:grpSpPr>
            <a:xfrm>
              <a:off x="6610777" y="5537324"/>
              <a:ext cx="626800" cy="864000"/>
              <a:chOff x="6504097" y="5720204"/>
              <a:chExt cx="626800" cy="864000"/>
            </a:xfrm>
            <a:solidFill>
              <a:schemeClr val="bg1"/>
            </a:solidFill>
          </p:grpSpPr>
          <p:sp>
            <p:nvSpPr>
              <p:cNvPr id="30" name="Rectangle 28"/>
              <p:cNvSpPr/>
              <p:nvPr/>
            </p:nvSpPr>
            <p:spPr>
              <a:xfrm>
                <a:off x="6842897" y="5720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Rectangle 29"/>
              <p:cNvSpPr/>
              <p:nvPr/>
            </p:nvSpPr>
            <p:spPr>
              <a:xfrm>
                <a:off x="6842897" y="6008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Rectangle 30"/>
              <p:cNvSpPr/>
              <p:nvPr/>
            </p:nvSpPr>
            <p:spPr>
              <a:xfrm>
                <a:off x="6842897" y="6296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Rectangle 31"/>
              <p:cNvSpPr/>
              <p:nvPr/>
            </p:nvSpPr>
            <p:spPr>
              <a:xfrm>
                <a:off x="6504097" y="5720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Rectangle 32"/>
              <p:cNvSpPr/>
              <p:nvPr/>
            </p:nvSpPr>
            <p:spPr>
              <a:xfrm>
                <a:off x="6504097" y="6008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Rectangle 33"/>
              <p:cNvSpPr/>
              <p:nvPr/>
            </p:nvSpPr>
            <p:spPr>
              <a:xfrm>
                <a:off x="6504097" y="6296204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37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457200" y="1259457"/>
            <a:ext cx="8229600" cy="4896869"/>
          </a:xfrm>
        </p:spPr>
        <p:txBody>
          <a:bodyPr>
            <a:normAutofit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cmp_padding_type</a:t>
            </a:r>
            <a:endParaRPr lang="en-US" sz="2000" dirty="0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864160"/>
              </p:ext>
            </p:extLst>
          </p:nvPr>
        </p:nvGraphicFramePr>
        <p:xfrm>
          <a:off x="1418476" y="1701800"/>
          <a:ext cx="6307048" cy="4248000"/>
        </p:xfrm>
        <a:graphic>
          <a:graphicData uri="http://schemas.openxmlformats.org/drawingml/2006/table">
            <a:tbl>
              <a:tblPr firstRow="1" firstCol="1" bandRow="1"/>
              <a:tblGrid>
                <a:gridCol w="1555514"/>
                <a:gridCol w="1713898"/>
                <a:gridCol w="3037636"/>
              </a:tblGrid>
              <a:tr h="57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cubemap_packing_type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Location of padding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p:grpSp>
        <p:nvGrpSpPr>
          <p:cNvPr id="9" name="群組 8"/>
          <p:cNvGrpSpPr/>
          <p:nvPr/>
        </p:nvGrpSpPr>
        <p:grpSpPr>
          <a:xfrm>
            <a:off x="5689563" y="2529257"/>
            <a:ext cx="864001" cy="626800"/>
            <a:chOff x="2881214" y="4257039"/>
            <a:chExt cx="864001" cy="626800"/>
          </a:xfrm>
        </p:grpSpPr>
        <p:sp>
          <p:nvSpPr>
            <p:cNvPr id="10" name="Rectangle 3"/>
            <p:cNvSpPr/>
            <p:nvPr/>
          </p:nvSpPr>
          <p:spPr>
            <a:xfrm rot="5400000">
              <a:off x="3173514" y="4156800"/>
              <a:ext cx="279400" cy="864000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" name="Group 36"/>
            <p:cNvGrpSpPr/>
            <p:nvPr/>
          </p:nvGrpSpPr>
          <p:grpSpPr>
            <a:xfrm>
              <a:off x="2881215" y="4257039"/>
              <a:ext cx="864000" cy="626800"/>
              <a:chOff x="2508421" y="4063999"/>
              <a:chExt cx="864000" cy="626800"/>
            </a:xfrm>
            <a:solidFill>
              <a:schemeClr val="bg1"/>
            </a:solidFill>
          </p:grpSpPr>
          <p:sp>
            <p:nvSpPr>
              <p:cNvPr id="12" name="Rectangle 9"/>
              <p:cNvSpPr/>
              <p:nvPr/>
            </p:nvSpPr>
            <p:spPr>
              <a:xfrm>
                <a:off x="2508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tangle 10"/>
              <p:cNvSpPr/>
              <p:nvPr/>
            </p:nvSpPr>
            <p:spPr>
              <a:xfrm>
                <a:off x="2796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tangle 11"/>
              <p:cNvSpPr/>
              <p:nvPr/>
            </p:nvSpPr>
            <p:spPr>
              <a:xfrm>
                <a:off x="3084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tangle 12"/>
              <p:cNvSpPr/>
              <p:nvPr/>
            </p:nvSpPr>
            <p:spPr>
              <a:xfrm>
                <a:off x="2508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tangle 13"/>
              <p:cNvSpPr/>
              <p:nvPr/>
            </p:nvSpPr>
            <p:spPr>
              <a:xfrm>
                <a:off x="2796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Rectangle 14"/>
              <p:cNvSpPr/>
              <p:nvPr/>
            </p:nvSpPr>
            <p:spPr>
              <a:xfrm>
                <a:off x="3084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" name="群組 18"/>
          <p:cNvGrpSpPr/>
          <p:nvPr/>
        </p:nvGrpSpPr>
        <p:grpSpPr>
          <a:xfrm>
            <a:off x="5641503" y="3645272"/>
            <a:ext cx="960119" cy="726439"/>
            <a:chOff x="2833155" y="4207219"/>
            <a:chExt cx="960119" cy="726439"/>
          </a:xfrm>
        </p:grpSpPr>
        <p:sp>
          <p:nvSpPr>
            <p:cNvPr id="20" name="Rectangle 3"/>
            <p:cNvSpPr/>
            <p:nvPr/>
          </p:nvSpPr>
          <p:spPr>
            <a:xfrm rot="5400000">
              <a:off x="2949995" y="4090379"/>
              <a:ext cx="726439" cy="960119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" name="Group 36"/>
            <p:cNvGrpSpPr/>
            <p:nvPr/>
          </p:nvGrpSpPr>
          <p:grpSpPr>
            <a:xfrm>
              <a:off x="2881215" y="4257039"/>
              <a:ext cx="864000" cy="626800"/>
              <a:chOff x="2508421" y="4063999"/>
              <a:chExt cx="864000" cy="626800"/>
            </a:xfrm>
            <a:solidFill>
              <a:schemeClr val="bg1"/>
            </a:solidFill>
          </p:grpSpPr>
          <p:sp>
            <p:nvSpPr>
              <p:cNvPr id="22" name="Rectangle 9"/>
              <p:cNvSpPr/>
              <p:nvPr/>
            </p:nvSpPr>
            <p:spPr>
              <a:xfrm>
                <a:off x="2508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Rectangle 10"/>
              <p:cNvSpPr/>
              <p:nvPr/>
            </p:nvSpPr>
            <p:spPr>
              <a:xfrm>
                <a:off x="2796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Rectangle 11"/>
              <p:cNvSpPr/>
              <p:nvPr/>
            </p:nvSpPr>
            <p:spPr>
              <a:xfrm>
                <a:off x="3084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Rectangle 12"/>
              <p:cNvSpPr/>
              <p:nvPr/>
            </p:nvSpPr>
            <p:spPr>
              <a:xfrm>
                <a:off x="2508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Rectangle 13"/>
              <p:cNvSpPr/>
              <p:nvPr/>
            </p:nvSpPr>
            <p:spPr>
              <a:xfrm>
                <a:off x="2796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Rectangle 14"/>
              <p:cNvSpPr/>
              <p:nvPr/>
            </p:nvSpPr>
            <p:spPr>
              <a:xfrm>
                <a:off x="3084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8" name="群組 27"/>
          <p:cNvGrpSpPr/>
          <p:nvPr/>
        </p:nvGrpSpPr>
        <p:grpSpPr>
          <a:xfrm>
            <a:off x="5232162" y="4769355"/>
            <a:ext cx="1778800" cy="288000"/>
            <a:chOff x="3944215" y="5205363"/>
            <a:chExt cx="1778800" cy="288000"/>
          </a:xfrm>
        </p:grpSpPr>
        <p:sp>
          <p:nvSpPr>
            <p:cNvPr id="29" name="Rectangle 3"/>
            <p:cNvSpPr/>
            <p:nvPr/>
          </p:nvSpPr>
          <p:spPr>
            <a:xfrm rot="5400000">
              <a:off x="4666760" y="5161403"/>
              <a:ext cx="288000" cy="375920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0" name="Group 37"/>
            <p:cNvGrpSpPr/>
            <p:nvPr/>
          </p:nvGrpSpPr>
          <p:grpSpPr>
            <a:xfrm>
              <a:off x="3944215" y="5205363"/>
              <a:ext cx="1778800" cy="288000"/>
              <a:chOff x="3941805" y="5169243"/>
              <a:chExt cx="1778800" cy="288000"/>
            </a:xfrm>
            <a:solidFill>
              <a:schemeClr val="bg1"/>
            </a:solidFill>
          </p:grpSpPr>
          <p:sp>
            <p:nvSpPr>
              <p:cNvPr id="31" name="Rectangle 22"/>
              <p:cNvSpPr/>
              <p:nvPr/>
            </p:nvSpPr>
            <p:spPr>
              <a:xfrm>
                <a:off x="39418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Rectangle 23"/>
              <p:cNvSpPr/>
              <p:nvPr/>
            </p:nvSpPr>
            <p:spPr>
              <a:xfrm>
                <a:off x="42298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Rectangle 24"/>
              <p:cNvSpPr/>
              <p:nvPr/>
            </p:nvSpPr>
            <p:spPr>
              <a:xfrm>
                <a:off x="45178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Rectangle 25"/>
              <p:cNvSpPr/>
              <p:nvPr/>
            </p:nvSpPr>
            <p:spPr>
              <a:xfrm>
                <a:off x="48566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Rectangle 26"/>
              <p:cNvSpPr/>
              <p:nvPr/>
            </p:nvSpPr>
            <p:spPr>
              <a:xfrm>
                <a:off x="51446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Rectangle 27"/>
              <p:cNvSpPr/>
              <p:nvPr/>
            </p:nvSpPr>
            <p:spPr>
              <a:xfrm>
                <a:off x="54326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7" name="群組 36"/>
          <p:cNvGrpSpPr/>
          <p:nvPr/>
        </p:nvGrpSpPr>
        <p:grpSpPr>
          <a:xfrm>
            <a:off x="5185562" y="5401631"/>
            <a:ext cx="1872000" cy="375920"/>
            <a:chOff x="3897615" y="5161403"/>
            <a:chExt cx="1872000" cy="375920"/>
          </a:xfrm>
        </p:grpSpPr>
        <p:sp>
          <p:nvSpPr>
            <p:cNvPr id="38" name="Rectangle 3"/>
            <p:cNvSpPr/>
            <p:nvPr/>
          </p:nvSpPr>
          <p:spPr>
            <a:xfrm rot="5400000">
              <a:off x="4645655" y="4413363"/>
              <a:ext cx="375920" cy="1872000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9" name="Group 37"/>
            <p:cNvGrpSpPr/>
            <p:nvPr/>
          </p:nvGrpSpPr>
          <p:grpSpPr>
            <a:xfrm>
              <a:off x="3944215" y="5205363"/>
              <a:ext cx="1778800" cy="288000"/>
              <a:chOff x="3941805" y="5169243"/>
              <a:chExt cx="1778800" cy="288000"/>
            </a:xfrm>
            <a:solidFill>
              <a:schemeClr val="bg1"/>
            </a:solidFill>
          </p:grpSpPr>
          <p:sp>
            <p:nvSpPr>
              <p:cNvPr id="40" name="Rectangle 22"/>
              <p:cNvSpPr/>
              <p:nvPr/>
            </p:nvSpPr>
            <p:spPr>
              <a:xfrm>
                <a:off x="39418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Rectangle 23"/>
              <p:cNvSpPr/>
              <p:nvPr/>
            </p:nvSpPr>
            <p:spPr>
              <a:xfrm>
                <a:off x="42298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Rectangle 24"/>
              <p:cNvSpPr/>
              <p:nvPr/>
            </p:nvSpPr>
            <p:spPr>
              <a:xfrm>
                <a:off x="45178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Rectangle 25"/>
              <p:cNvSpPr/>
              <p:nvPr/>
            </p:nvSpPr>
            <p:spPr>
              <a:xfrm>
                <a:off x="48566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Rectangle 26"/>
              <p:cNvSpPr/>
              <p:nvPr/>
            </p:nvSpPr>
            <p:spPr>
              <a:xfrm>
                <a:off x="51446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Rectangle 27"/>
              <p:cNvSpPr/>
              <p:nvPr/>
            </p:nvSpPr>
            <p:spPr>
              <a:xfrm>
                <a:off x="5432605" y="5169243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749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Cubemap</a:t>
            </a:r>
            <a:r>
              <a:rPr lang="en-US" dirty="0" smtClean="0"/>
              <a:t>-based Projection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457200" y="1449238"/>
            <a:ext cx="8229600" cy="470708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CMP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cmp_x_axis_adjustment_function_enabled_flag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US" sz="2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US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] = 0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cmp_y_axis_adjustment_function_enabled_flag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US" sz="2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US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] = 0</a:t>
            </a: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57913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Cubemap</a:t>
            </a:r>
            <a:r>
              <a:rPr lang="en-US" dirty="0" smtClean="0"/>
              <a:t>-based Projection (cont.)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457200" y="1449238"/>
                <a:ext cx="8229600" cy="4707088"/>
              </a:xfrm>
            </p:spPr>
            <p:txBody>
              <a:bodyPr>
                <a:normAutofit/>
              </a:bodyPr>
              <a:lstStyle/>
              <a:p>
                <a:r>
                  <a:rPr lang="en-US" sz="2400" dirty="0" smtClean="0"/>
                  <a:t>Approximated EAC</a:t>
                </a:r>
                <a:br>
                  <a:rPr lang="en-US" sz="2400" dirty="0" smtClean="0"/>
                </a:br>
                <a:r>
                  <a:rPr lang="en-US" sz="2000" b="1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cmp_x_axis_adjustment_function_enabled_flag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] = 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1</a:t>
                </a: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b="1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cmp_y_axis_adjustment_function_enabled_flag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] = 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1</a:t>
                </a:r>
                <a:b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num>
                              <m:den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(1−</m:t>
                                </m:r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(1−</m:t>
                                </m:r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num>
                              <m:den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</m:s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(1−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(1−</m:t>
                                </m:r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=0.28</m:t>
                    </m:r>
                  </m:oMath>
                </a14:m>
                <a:r>
                  <a:rPr lang="en-US" sz="1800" b="0" dirty="0" smtClean="0"/>
                  <a:t/>
                </a:r>
                <a:br>
                  <a:rPr lang="en-US" sz="1800" b="0" dirty="0" smtClean="0"/>
                </a:br>
                <a:r>
                  <a:rPr lang="en-US" sz="1800" b="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457200" y="1449238"/>
                <a:ext cx="8229600" cy="4707088"/>
              </a:xfrm>
              <a:blipFill rotWithShape="0">
                <a:blip r:embed="rId2"/>
                <a:stretch>
                  <a:fillRect l="-963" t="-10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9" r="6532" b="9580"/>
          <a:stretch/>
        </p:blipFill>
        <p:spPr bwMode="auto">
          <a:xfrm>
            <a:off x="4433976" y="2476960"/>
            <a:ext cx="3959525" cy="41826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016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457200" y="1535502"/>
            <a:ext cx="8229600" cy="462082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In 360Lib, there are many cube-based projections which use adjustment functions to change the sampling distribution of the conventional CMP to achieve better compression efficiency.</a:t>
            </a:r>
          </a:p>
          <a:p>
            <a:pPr lvl="1"/>
            <a:r>
              <a:rPr lang="en-US" sz="1800" dirty="0" smtClean="0"/>
              <a:t>EAC, HEC, etc.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7254697" y="5360130"/>
            <a:ext cx="561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HEC</a:t>
            </a:r>
            <a:endParaRPr 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4297404" y="5360130"/>
            <a:ext cx="549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EAC</a:t>
            </a:r>
            <a:endParaRPr 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1296413" y="5360130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CMP</a:t>
            </a:r>
            <a:endParaRPr 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02" y="3441936"/>
            <a:ext cx="2765113" cy="1843409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443" y="3441938"/>
            <a:ext cx="2765113" cy="1843409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084" y="3441937"/>
            <a:ext cx="2765113" cy="184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00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Cubemap</a:t>
            </a:r>
            <a:r>
              <a:rPr lang="en-US" dirty="0" smtClean="0"/>
              <a:t>-based Projection (cont.)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457200" y="1449238"/>
                <a:ext cx="8229600" cy="4707088"/>
              </a:xfrm>
            </p:spPr>
            <p:txBody>
              <a:bodyPr>
                <a:normAutofit/>
              </a:bodyPr>
              <a:lstStyle/>
              <a:p>
                <a:r>
                  <a:rPr lang="en-US" sz="2400" dirty="0" smtClean="0"/>
                  <a:t>HEC</a:t>
                </a:r>
                <a:br>
                  <a:rPr lang="en-US" sz="2400" dirty="0" smtClean="0"/>
                </a:br>
                <a:r>
                  <a:rPr lang="en-US" sz="2000" b="1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cmp_x_axis_adjustment_function_enabled_flag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] = 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1</a:t>
                </a: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b="1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cmp_y_axis_adjustment_function_enabled_flag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] = 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1</a:t>
                </a:r>
                <a:b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For the Top and Bottom faces, the same parameters of EAC are set.</a:t>
                </a:r>
                <a:r>
                  <a:rPr lang="en-US" sz="1800" dirty="0" smtClean="0"/>
                  <a:t/>
                </a:r>
                <a:br>
                  <a:rPr lang="en-US" sz="1800" dirty="0" smtClean="0"/>
                </a:br>
                <a:r>
                  <a:rPr lang="en-US" sz="2000" dirty="0" smtClean="0"/>
                  <a:t>For the Left, Front, Right, and Back faces, the following parameters are set</a:t>
                </a:r>
                <a:r>
                  <a:rPr lang="en-US" sz="1800" dirty="0" smtClean="0"/>
                  <a:t/>
                </a:r>
                <a:br>
                  <a:rPr lang="en-US" sz="1800" dirty="0" smtClean="0"/>
                </a:br>
                <a:r>
                  <a:rPr lang="en-US" sz="18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=0.28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1800" dirty="0" smtClean="0"/>
                  <a:t/>
                </a:r>
                <a:br>
                  <a:rPr lang="en-US" sz="1800" dirty="0" smtClean="0"/>
                </a:br>
                <a:r>
                  <a:rPr lang="en-US" sz="18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=0.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457200" y="1449238"/>
                <a:ext cx="8229600" cy="4707088"/>
              </a:xfrm>
              <a:blipFill rotWithShape="0">
                <a:blip r:embed="rId2"/>
                <a:stretch>
                  <a:fillRect l="-963" t="-10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字方塊 4"/>
          <p:cNvSpPr txBox="1"/>
          <p:nvPr/>
        </p:nvSpPr>
        <p:spPr>
          <a:xfrm>
            <a:off x="2579300" y="3499349"/>
            <a:ext cx="2156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same as EAC in x-axis</a:t>
            </a:r>
            <a:endParaRPr lang="en-US" dirty="0"/>
          </a:p>
        </p:txBody>
      </p:sp>
      <p:cxnSp>
        <p:nvCxnSpPr>
          <p:cNvPr id="7" name="直線單箭頭接點 6"/>
          <p:cNvCxnSpPr/>
          <p:nvPr/>
        </p:nvCxnSpPr>
        <p:spPr>
          <a:xfrm flipH="1">
            <a:off x="2191110" y="3684015"/>
            <a:ext cx="353683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2367951" y="4815446"/>
                <a:ext cx="3793794" cy="13408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num>
                                <m:den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1+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sub>
                                      </m:s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(1−</m:t>
                                      </m:r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p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</m:d>
                                </m:den>
                              </m:f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num>
                                <m:den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1+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sub>
                                      </m:s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(1−</m:t>
                                      </m:r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p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)(1−</m:t>
                                      </m:r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e>
                                        <m:sup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</m:d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7951" y="4815446"/>
                <a:ext cx="3793794" cy="134088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367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syntax for signaling a </a:t>
            </a:r>
            <a:r>
              <a:rPr lang="en-US" sz="2000" dirty="0" err="1" smtClean="0"/>
              <a:t>cubemap</a:t>
            </a:r>
            <a:r>
              <a:rPr lang="en-US" sz="2000" dirty="0" smtClean="0"/>
              <a:t>-based projection is proposed.</a:t>
            </a:r>
          </a:p>
          <a:p>
            <a:r>
              <a:rPr lang="en-US" sz="2000" dirty="0" smtClean="0"/>
              <a:t>Many cube types can be supported by setting different coefficients.</a:t>
            </a:r>
          </a:p>
          <a:p>
            <a:r>
              <a:rPr lang="en-US" sz="2000" dirty="0" smtClean="0"/>
              <a:t>Padding of the cubemap projection is also designed in the syntax.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3299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457200" y="3140694"/>
            <a:ext cx="8229600" cy="1269800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43417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Syntax</a:t>
            </a:r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26117"/>
              </p:ext>
            </p:extLst>
          </p:nvPr>
        </p:nvGraphicFramePr>
        <p:xfrm>
          <a:off x="1436298" y="1066900"/>
          <a:ext cx="6271403" cy="5661696"/>
        </p:xfrm>
        <a:graphic>
          <a:graphicData uri="http://schemas.openxmlformats.org/drawingml/2006/table">
            <a:tbl>
              <a:tblPr/>
              <a:tblGrid>
                <a:gridCol w="5180102"/>
                <a:gridCol w="1091301"/>
              </a:tblGrid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vr_content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360_video_projection_type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GB" sz="13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360_video_projection_type 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== FORMAT_360_CMP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cubemap_packing_type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for( i = 0; i &lt; num_cube_face_equal_to_6; i++ ) {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strike="sngStrike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face_index</a:t>
                      </a:r>
                      <a:r>
                        <a:rPr lang="en-GB" sz="13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strike="sngStrike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3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3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strike="sngStrike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GB" sz="13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 </a:t>
                      </a:r>
                      <a:r>
                        <a:rPr lang="en-GB" sz="1300" strike="sngStrike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]</a:t>
                      </a:r>
                      <a:endParaRPr lang="en-US" sz="13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3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cmp_x_axis_adjustment_function_enabled_flag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cmp_x_axis_adjustment_function_enabled_flag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u="none" strike="noStrike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cmp_x_axis_coeff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cmp_x_axis_y_position_related_flag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cmp_y_axis_adjustment_function_enabled_flag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cmp_y_axis_adjustment_function_enabled_flag[ i ] ) {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cmp_y_axis_coeff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cmp_y_axis_x_position_related_flag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if(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cmp_padding_width_minus1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4407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457200" y="1142040"/>
            <a:ext cx="8229600" cy="5014286"/>
          </a:xfrm>
        </p:spPr>
        <p:txBody>
          <a:bodyPr>
            <a:normAutofit/>
          </a:bodyPr>
          <a:lstStyle/>
          <a:p>
            <a:r>
              <a:rPr lang="en-GB" sz="20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cubemap_packing_type</a:t>
            </a:r>
            <a:r>
              <a:rPr lang="en-GB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GB" sz="2000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[0, 3]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endParaRPr lang="en-US" sz="20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683744"/>
              </p:ext>
            </p:extLst>
          </p:nvPr>
        </p:nvGraphicFramePr>
        <p:xfrm>
          <a:off x="228599" y="1670591"/>
          <a:ext cx="8359846" cy="4675635"/>
        </p:xfrm>
        <a:graphic>
          <a:graphicData uri="http://schemas.openxmlformats.org/drawingml/2006/table">
            <a:tbl>
              <a:tblPr firstRow="1" firstCol="1" bandRow="1"/>
              <a:tblGrid>
                <a:gridCol w="1324156"/>
                <a:gridCol w="1923690"/>
                <a:gridCol w="2556000"/>
                <a:gridCol w="2556000"/>
              </a:tblGrid>
              <a:tr h="57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cubemap_packing_type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Packing type</a:t>
                      </a:r>
                      <a:r>
                        <a:rPr lang="en-US" sz="1400" b="1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and face index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 width in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samples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 height in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samples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2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6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6" name="Group 36"/>
          <p:cNvGrpSpPr/>
          <p:nvPr/>
        </p:nvGrpSpPr>
        <p:grpSpPr>
          <a:xfrm>
            <a:off x="2070348" y="5213851"/>
            <a:ext cx="864000" cy="576000"/>
            <a:chOff x="2508421" y="4114799"/>
            <a:chExt cx="864000" cy="576000"/>
          </a:xfrm>
        </p:grpSpPr>
        <p:sp>
          <p:nvSpPr>
            <p:cNvPr id="17" name="Rectangle 9"/>
            <p:cNvSpPr/>
            <p:nvPr/>
          </p:nvSpPr>
          <p:spPr>
            <a:xfrm>
              <a:off x="2508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10"/>
            <p:cNvSpPr/>
            <p:nvPr/>
          </p:nvSpPr>
          <p:spPr>
            <a:xfrm>
              <a:off x="2796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11"/>
            <p:cNvSpPr/>
            <p:nvPr/>
          </p:nvSpPr>
          <p:spPr>
            <a:xfrm>
              <a:off x="3084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2"/>
            <p:cNvSpPr/>
            <p:nvPr/>
          </p:nvSpPr>
          <p:spPr>
            <a:xfrm rot="10800000">
              <a:off x="2508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13"/>
            <p:cNvSpPr/>
            <p:nvPr/>
          </p:nvSpPr>
          <p:spPr>
            <a:xfrm rot="5400000">
              <a:off x="2796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14"/>
            <p:cNvSpPr/>
            <p:nvPr/>
          </p:nvSpPr>
          <p:spPr>
            <a:xfrm>
              <a:off x="3084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34"/>
          <p:cNvGrpSpPr/>
          <p:nvPr/>
        </p:nvGrpSpPr>
        <p:grpSpPr>
          <a:xfrm>
            <a:off x="2362316" y="2320299"/>
            <a:ext cx="288000" cy="1728000"/>
            <a:chOff x="1491048" y="1441621"/>
            <a:chExt cx="288000" cy="1728000"/>
          </a:xfrm>
        </p:grpSpPr>
        <p:sp>
          <p:nvSpPr>
            <p:cNvPr id="24" name="Rectangle 3"/>
            <p:cNvSpPr/>
            <p:nvPr/>
          </p:nvSpPr>
          <p:spPr>
            <a:xfrm rot="5400000">
              <a:off x="1491048" y="1441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4"/>
            <p:cNvSpPr/>
            <p:nvPr/>
          </p:nvSpPr>
          <p:spPr>
            <a:xfrm rot="5400000">
              <a:off x="1491048" y="1729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Rectangle 5"/>
            <p:cNvSpPr/>
            <p:nvPr/>
          </p:nvSpPr>
          <p:spPr>
            <a:xfrm rot="5400000">
              <a:off x="1491048" y="2017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6"/>
            <p:cNvSpPr/>
            <p:nvPr/>
          </p:nvSpPr>
          <p:spPr>
            <a:xfrm rot="16200000">
              <a:off x="1491048" y="2305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7"/>
            <p:cNvSpPr/>
            <p:nvPr/>
          </p:nvSpPr>
          <p:spPr>
            <a:xfrm rot="10800000">
              <a:off x="1491048" y="2593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8"/>
            <p:cNvSpPr/>
            <p:nvPr/>
          </p:nvSpPr>
          <p:spPr>
            <a:xfrm rot="5400000">
              <a:off x="1491048" y="2881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Group 37"/>
          <p:cNvGrpSpPr/>
          <p:nvPr/>
        </p:nvGrpSpPr>
        <p:grpSpPr>
          <a:xfrm>
            <a:off x="1638348" y="5972769"/>
            <a:ext cx="1728000" cy="288000"/>
            <a:chOff x="3941805" y="5169243"/>
            <a:chExt cx="1728000" cy="288000"/>
          </a:xfrm>
        </p:grpSpPr>
        <p:sp>
          <p:nvSpPr>
            <p:cNvPr id="31" name="Rectangle 22"/>
            <p:cNvSpPr/>
            <p:nvPr/>
          </p:nvSpPr>
          <p:spPr>
            <a:xfrm>
              <a:off x="3941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23"/>
            <p:cNvSpPr/>
            <p:nvPr/>
          </p:nvSpPr>
          <p:spPr>
            <a:xfrm>
              <a:off x="4229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Rectangle 24"/>
            <p:cNvSpPr/>
            <p:nvPr/>
          </p:nvSpPr>
          <p:spPr>
            <a:xfrm>
              <a:off x="4517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25"/>
            <p:cNvSpPr/>
            <p:nvPr/>
          </p:nvSpPr>
          <p:spPr>
            <a:xfrm rot="10800000">
              <a:off x="4805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26"/>
            <p:cNvSpPr/>
            <p:nvPr/>
          </p:nvSpPr>
          <p:spPr>
            <a:xfrm rot="5400000">
              <a:off x="5093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27"/>
            <p:cNvSpPr/>
            <p:nvPr/>
          </p:nvSpPr>
          <p:spPr>
            <a:xfrm>
              <a:off x="5381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Group 36"/>
          <p:cNvGrpSpPr/>
          <p:nvPr/>
        </p:nvGrpSpPr>
        <p:grpSpPr>
          <a:xfrm rot="5400000">
            <a:off x="2070348" y="4328680"/>
            <a:ext cx="864000" cy="576000"/>
            <a:chOff x="2508421" y="4114799"/>
            <a:chExt cx="864000" cy="576000"/>
          </a:xfrm>
        </p:grpSpPr>
        <p:sp>
          <p:nvSpPr>
            <p:cNvPr id="52" name="Rectangle 9"/>
            <p:cNvSpPr/>
            <p:nvPr/>
          </p:nvSpPr>
          <p:spPr>
            <a:xfrm>
              <a:off x="2508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Rectangle 10"/>
            <p:cNvSpPr/>
            <p:nvPr/>
          </p:nvSpPr>
          <p:spPr>
            <a:xfrm>
              <a:off x="2796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Rectangle 11"/>
            <p:cNvSpPr/>
            <p:nvPr/>
          </p:nvSpPr>
          <p:spPr>
            <a:xfrm>
              <a:off x="3084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Rectangle 12"/>
            <p:cNvSpPr/>
            <p:nvPr/>
          </p:nvSpPr>
          <p:spPr>
            <a:xfrm rot="10800000">
              <a:off x="2508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Rectangle 13"/>
            <p:cNvSpPr/>
            <p:nvPr/>
          </p:nvSpPr>
          <p:spPr>
            <a:xfrm rot="5400000">
              <a:off x="2796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Rectangle 14"/>
            <p:cNvSpPr/>
            <p:nvPr/>
          </p:nvSpPr>
          <p:spPr>
            <a:xfrm>
              <a:off x="3084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26473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28304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sz="quarter" idx="13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cmp_x_axis_y_position_related_flag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] = 1 </a:t>
                </a:r>
                <a:r>
                  <a:rPr lang="en-US" sz="2000" dirty="0" smtClean="0">
                    <a:ea typeface="SimSun" panose="02010600030101010101" pitchFamily="2" charset="-122"/>
                  </a:rPr>
                  <a:t>-&gt;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𝑏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/>
                </a:r>
                <a:b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</a:br>
                <a:r>
                  <a:rPr lang="en-US" sz="2000" b="1" dirty="0" err="1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cmp_y_axis_x_position_related_flag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 = 1 </a:t>
                </a:r>
                <a:r>
                  <a:rPr lang="en-US" sz="2000" dirty="0">
                    <a:ea typeface="SimSun" panose="02010600030101010101" pitchFamily="2" charset="-122"/>
                  </a:rPr>
                  <a:t>-&gt;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𝑏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sub>
                    </m:sSub>
                  </m:oMath>
                </a14:m>
                <a:endParaRPr lang="en-US" sz="2000" dirty="0" smtClean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endParaRPr lang="en-US" sz="20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r>
                  <a:rPr lang="en-US" sz="2000" dirty="0"/>
                  <a:t>Forward adjustment </a:t>
                </a:r>
                <a:r>
                  <a:rPr lang="en-US" sz="2000" dirty="0" smtClean="0"/>
                  <a:t>function</a:t>
                </a:r>
                <a:br>
                  <a:rPr lang="en-US" sz="2000" dirty="0" smtClean="0"/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</m:d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num>
                              <m:den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(1−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)(1−</m:t>
                                </m:r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</m:d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num>
                              <m:den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</m:s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(1−</m:t>
                                </m:r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)(1−</m:t>
                                </m:r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endParaRPr lang="en-US" sz="2000" dirty="0"/>
              </a:p>
              <a:p>
                <a:r>
                  <a:rPr lang="en-US" sz="2000" dirty="0"/>
                  <a:t>Backward adjustment </a:t>
                </a:r>
                <a:r>
                  <a:rPr lang="en-US" sz="2000" dirty="0" smtClean="0"/>
                  <a:t>function</a:t>
                </a:r>
                <a:br>
                  <a:rPr lang="en-US" sz="2000" dirty="0" smtClean="0"/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1600" i="1" smtClean="0">
                                <a:latin typeface="Cambria Math" panose="02040503050406030204" pitchFamily="18" charset="0"/>
                              </a:rPr>
                              <m:t> 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m:rPr>
                                <m:nor/>
                              </m:rPr>
                              <a:rPr lang="en-US" sz="1600"/>
                              <m:t>solve</m:t>
                            </m:r>
                            <m:r>
                              <m:rPr>
                                <m:nor/>
                              </m:rPr>
                              <a:rPr lang="en-US" sz="1600"/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1600"/>
                              <m:t>for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 ,  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p>
                                  <m:sSupPr>
                                    <m:ctrlPr>
                                      <a:rPr lang="en-US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m:rPr>
                                <m:nor/>
                              </m:rPr>
                              <a:rPr lang="en-US" sz="1600"/>
                              <m:t>solve</m:t>
                            </m:r>
                            <m:r>
                              <m:rPr>
                                <m:nor/>
                              </m:rPr>
                              <a:rPr lang="en-US" sz="1600"/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1600"/>
                              <m:t>for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CA" sz="1800" dirty="0" smtClean="0"/>
                  <a:t>Newton–Raphson </a:t>
                </a:r>
                <a:r>
                  <a:rPr lang="en-CA" sz="1800" dirty="0"/>
                  <a:t>method or quadratic formula can be used to find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blipFill rotWithShape="0">
                <a:blip r:embed="rId2"/>
                <a:stretch>
                  <a:fillRect l="-667" t="-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68211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Newton-Raphson Method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sz="quarter" idx="13"/>
              </p:nvPr>
            </p:nvSpPr>
            <p:spPr/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en-US" sz="180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180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1+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1−</m:t>
                        </m:r>
                        <m:sSup>
                          <m:s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1−</m:t>
                        </m:r>
                        <m:sSup>
                          <m:s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en-US" sz="1800" i="1" dirty="0" smtClean="0">
                  <a:latin typeface="Cambria Math" panose="02040503050406030204" pitchFamily="18" charset="0"/>
                </a:endParaRPr>
              </a:p>
              <a:p>
                <a:pP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18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+(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1∗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1+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altLang="zh-TW" sz="1800" dirty="0"/>
              </a:p>
              <a:p>
                <a:endParaRPr lang="en-US" altLang="zh-TW" sz="1200" dirty="0"/>
              </a:p>
              <a:p>
                <a:r>
                  <a:rPr lang="en-US" sz="2000" dirty="0" smtClean="0">
                    <a:latin typeface="Cambria Math" panose="02040503050406030204" pitchFamily="18" charset="0"/>
                  </a:rPr>
                  <a:t>t </a:t>
                </a:r>
                <a:r>
                  <a:rPr lang="en-US" sz="2000" dirty="0">
                    <a:latin typeface="Cambria Math" panose="02040503050406030204" pitchFamily="18" charset="0"/>
                  </a:rPr>
                  <a:t>= 1</a:t>
                </a:r>
                <a:br>
                  <a:rPr lang="en-US" sz="2000" dirty="0">
                    <a:latin typeface="Cambria Math" panose="02040503050406030204" pitchFamily="18" charset="0"/>
                  </a:rPr>
                </a:br>
                <a:r>
                  <a:rPr lang="en-US" sz="2000" dirty="0">
                    <a:latin typeface="Cambria Math" panose="02040503050406030204" pitchFamily="18" charset="0"/>
                  </a:rPr>
                  <a:t>do {</a:t>
                </a:r>
                <a:r>
                  <a:rPr lang="en-US" sz="2000" i="1" dirty="0">
                    <a:latin typeface="Cambria Math" panose="02040503050406030204" pitchFamily="18" charset="0"/>
                  </a:rPr>
                  <a:t/>
                </a:r>
                <a:br>
                  <a:rPr lang="en-US" sz="2000" i="1" dirty="0">
                    <a:latin typeface="Cambria Math" panose="02040503050406030204" pitchFamily="18" charset="0"/>
                  </a:rPr>
                </a:br>
                <a:r>
                  <a:rPr lang="en-US" sz="2000" i="1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zh-TW" altLang="en-US" sz="2000" i="1" dirty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𝑑𝑡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US" sz="2000" i="1" dirty="0">
                    <a:latin typeface="Cambria Math" panose="02040503050406030204" pitchFamily="18" charset="0"/>
                  </a:rPr>
                  <a:t/>
                </a:r>
                <a:br>
                  <a:rPr lang="en-US" sz="2000" i="1" dirty="0">
                    <a:latin typeface="Cambria Math" panose="02040503050406030204" pitchFamily="18" charset="0"/>
                  </a:rPr>
                </a:br>
                <a:r>
                  <a:rPr lang="zh-TW" altLang="en-US" sz="2000" i="1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zh-TW" altLang="en-US" sz="2000" i="1">
                        <a:latin typeface="Cambria Math" panose="02040503050406030204" pitchFamily="18" charset="0"/>
                      </a:rPr>
                      <m:t>   </m:t>
                    </m:r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2000" i="1">
                        <a:latin typeface="Cambria Math" panose="02040503050406030204" pitchFamily="18" charset="0"/>
                      </a:rPr>
                      <m:t>=4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0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𝑐𝑡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sz="2000" i="1" dirty="0">
                    <a:latin typeface="Cambria Math" panose="02040503050406030204" pitchFamily="18" charset="0"/>
                  </a:rPr>
                  <a:t/>
                </a:r>
                <a:br>
                  <a:rPr lang="en-US" sz="2000" i="1" dirty="0">
                    <a:latin typeface="Cambria Math" panose="02040503050406030204" pitchFamily="18" charset="0"/>
                  </a:rPr>
                </a:br>
                <a:r>
                  <a:rPr lang="en-US" sz="2000" i="1" dirty="0">
                    <a:latin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𝑑𝐹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000" i="1" dirty="0">
                    <a:latin typeface="Cambria Math" panose="02040503050406030204" pitchFamily="18" charset="0"/>
                  </a:rPr>
                  <a:t/>
                </a:r>
                <a:br>
                  <a:rPr lang="en-US" sz="2000" i="1" dirty="0">
                    <a:latin typeface="Cambria Math" panose="02040503050406030204" pitchFamily="18" charset="0"/>
                  </a:rPr>
                </a:br>
                <a:r>
                  <a:rPr lang="zh-TW" altLang="en-US" sz="2000" i="1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zh-TW" altLang="en-US" sz="2000" i="1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𝑑𝐹</m:t>
                    </m:r>
                  </m:oMath>
                </a14:m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dirty="0">
                    <a:latin typeface="Cambria Math" panose="02040503050406030204" pitchFamily="18" charset="0"/>
                  </a:rPr>
                  <a:t>while(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𝑑𝐹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|&lt;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</a:rPr>
                  <a:t>)</a:t>
                </a:r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000" dirty="0"/>
                  <a:t/>
                </a:r>
                <a:br>
                  <a:rPr lang="en-US" sz="2000" dirty="0"/>
                </a:b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𝑦𝑡</m:t>
                    </m:r>
                  </m:oMath>
                </a14:m>
                <a:endParaRPr lang="en-US" sz="2000" dirty="0"/>
              </a:p>
              <a:p>
                <a:r>
                  <a:rPr lang="en-US" altLang="zh-TW" sz="2000" dirty="0"/>
                  <a:t>T</a:t>
                </a:r>
                <a:r>
                  <a:rPr lang="en-US" sz="2000" dirty="0"/>
                  <a:t>he convergence is fast.</a:t>
                </a:r>
                <a:r>
                  <a:rPr lang="zh-TW" altLang="en-US" sz="2000" dirty="0"/>
                  <a:t> </a:t>
                </a:r>
                <a:r>
                  <a:rPr lang="en-US" sz="2000" dirty="0"/>
                  <a:t>With at most five iterations, a very high precision is achieved.</a:t>
                </a:r>
              </a:p>
              <a:p>
                <a:pPr lvl="1"/>
                <a:endParaRPr lang="en-US" sz="1800" dirty="0"/>
              </a:p>
              <a:p>
                <a:endParaRPr lang="en-US" sz="2400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blipFill rotWithShape="0">
                <a:blip r:embed="rId3"/>
                <a:stretch>
                  <a:fillRect l="-667" t="-137" b="-3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4"/>
          <p:cNvCxnSpPr/>
          <p:nvPr/>
        </p:nvCxnSpPr>
        <p:spPr>
          <a:xfrm>
            <a:off x="874767" y="2380632"/>
            <a:ext cx="6840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5"/>
          <p:cNvSpPr txBox="1"/>
          <p:nvPr/>
        </p:nvSpPr>
        <p:spPr>
          <a:xfrm>
            <a:off x="1176868" y="2310699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a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6" name="Straight Connector 6"/>
          <p:cNvCxnSpPr/>
          <p:nvPr/>
        </p:nvCxnSpPr>
        <p:spPr>
          <a:xfrm>
            <a:off x="2118294" y="2380632"/>
            <a:ext cx="13320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2626409" y="2310255"/>
            <a:ext cx="29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c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8" name="Straight Connector 8"/>
          <p:cNvCxnSpPr/>
          <p:nvPr/>
        </p:nvCxnSpPr>
        <p:spPr>
          <a:xfrm>
            <a:off x="4018433" y="2379929"/>
            <a:ext cx="3240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9"/>
          <p:cNvSpPr txBox="1"/>
          <p:nvPr/>
        </p:nvSpPr>
        <p:spPr>
          <a:xfrm>
            <a:off x="4027350" y="2310255"/>
            <a:ext cx="29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d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10" name="Straight Connector 10"/>
          <p:cNvCxnSpPr/>
          <p:nvPr/>
        </p:nvCxnSpPr>
        <p:spPr>
          <a:xfrm>
            <a:off x="5047367" y="2379929"/>
            <a:ext cx="7560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1"/>
          <p:cNvSpPr txBox="1"/>
          <p:nvPr/>
        </p:nvSpPr>
        <p:spPr>
          <a:xfrm>
            <a:off x="5275326" y="231025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e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543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Syntax</a:t>
            </a:r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759460"/>
              </p:ext>
            </p:extLst>
          </p:nvPr>
        </p:nvGraphicFramePr>
        <p:xfrm>
          <a:off x="1436298" y="1066900"/>
          <a:ext cx="6271403" cy="5661696"/>
        </p:xfrm>
        <a:graphic>
          <a:graphicData uri="http://schemas.openxmlformats.org/drawingml/2006/table">
            <a:tbl>
              <a:tblPr/>
              <a:tblGrid>
                <a:gridCol w="5180102"/>
                <a:gridCol w="1091301"/>
              </a:tblGrid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vr_content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360_video_projection_type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GB" sz="13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360_video_projection_type 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== FORMAT_360_CMP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cubemap_packing_type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for( i = 0; i &lt; num_cube_face_equal_to_6; i++ ) {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face_index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cmp_x_axis_adjustment_function_enabled_flag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cmp_x_axis_adjustment_function_enabled_flag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u="none" strike="noStrike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cmp_x_axis_coeff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cmp_x_axis_y_position_related_flag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cmp_y_axis_adjustment_function_enabled_flag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cmp_y_axis_adjustment_function_enabled_flag[ i ] ) {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cmp_y_axis_coeff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cmp_y_axis_x_position_related_flag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if(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cmp_padding_width_minus1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483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457200" y="1142040"/>
            <a:ext cx="8229600" cy="5014286"/>
          </a:xfrm>
        </p:spPr>
        <p:txBody>
          <a:bodyPr>
            <a:normAutofit/>
          </a:bodyPr>
          <a:lstStyle/>
          <a:p>
            <a:r>
              <a:rPr lang="en-GB" sz="20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cubemap_packing_type</a:t>
            </a:r>
            <a:r>
              <a:rPr lang="en-GB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GB" sz="2000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[0, 3]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endParaRPr lang="en-US" sz="20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361400"/>
              </p:ext>
            </p:extLst>
          </p:nvPr>
        </p:nvGraphicFramePr>
        <p:xfrm>
          <a:off x="228599" y="1670591"/>
          <a:ext cx="8359846" cy="4675635"/>
        </p:xfrm>
        <a:graphic>
          <a:graphicData uri="http://schemas.openxmlformats.org/drawingml/2006/table">
            <a:tbl>
              <a:tblPr firstRow="1" firstCol="1" bandRow="1"/>
              <a:tblGrid>
                <a:gridCol w="1324156"/>
                <a:gridCol w="1923690"/>
                <a:gridCol w="2556000"/>
                <a:gridCol w="2556000"/>
              </a:tblGrid>
              <a:tr h="57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cubemap_packing_type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Packing type and position index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 width in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samples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 height in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samples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2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6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/ 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6" name="Group 36"/>
          <p:cNvGrpSpPr/>
          <p:nvPr/>
        </p:nvGrpSpPr>
        <p:grpSpPr>
          <a:xfrm>
            <a:off x="2070348" y="5213851"/>
            <a:ext cx="864000" cy="576000"/>
            <a:chOff x="2508421" y="4114799"/>
            <a:chExt cx="864000" cy="576000"/>
          </a:xfrm>
        </p:grpSpPr>
        <p:sp>
          <p:nvSpPr>
            <p:cNvPr id="17" name="Rectangle 9"/>
            <p:cNvSpPr/>
            <p:nvPr/>
          </p:nvSpPr>
          <p:spPr>
            <a:xfrm>
              <a:off x="2508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10"/>
            <p:cNvSpPr/>
            <p:nvPr/>
          </p:nvSpPr>
          <p:spPr>
            <a:xfrm>
              <a:off x="2796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11"/>
            <p:cNvSpPr/>
            <p:nvPr/>
          </p:nvSpPr>
          <p:spPr>
            <a:xfrm>
              <a:off x="3084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2"/>
            <p:cNvSpPr/>
            <p:nvPr/>
          </p:nvSpPr>
          <p:spPr>
            <a:xfrm>
              <a:off x="2508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13"/>
            <p:cNvSpPr/>
            <p:nvPr/>
          </p:nvSpPr>
          <p:spPr>
            <a:xfrm>
              <a:off x="2796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14"/>
            <p:cNvSpPr/>
            <p:nvPr/>
          </p:nvSpPr>
          <p:spPr>
            <a:xfrm>
              <a:off x="3084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34"/>
          <p:cNvGrpSpPr/>
          <p:nvPr/>
        </p:nvGrpSpPr>
        <p:grpSpPr>
          <a:xfrm>
            <a:off x="2362316" y="2320299"/>
            <a:ext cx="288000" cy="1728000"/>
            <a:chOff x="1491048" y="1441621"/>
            <a:chExt cx="288000" cy="1728000"/>
          </a:xfrm>
        </p:grpSpPr>
        <p:sp>
          <p:nvSpPr>
            <p:cNvPr id="24" name="Rectangle 3"/>
            <p:cNvSpPr/>
            <p:nvPr/>
          </p:nvSpPr>
          <p:spPr>
            <a:xfrm>
              <a:off x="1491048" y="1441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4"/>
            <p:cNvSpPr/>
            <p:nvPr/>
          </p:nvSpPr>
          <p:spPr>
            <a:xfrm>
              <a:off x="1491048" y="1729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Rectangle 5"/>
            <p:cNvSpPr/>
            <p:nvPr/>
          </p:nvSpPr>
          <p:spPr>
            <a:xfrm>
              <a:off x="1491048" y="2017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6"/>
            <p:cNvSpPr/>
            <p:nvPr/>
          </p:nvSpPr>
          <p:spPr>
            <a:xfrm>
              <a:off x="1491048" y="2305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7"/>
            <p:cNvSpPr/>
            <p:nvPr/>
          </p:nvSpPr>
          <p:spPr>
            <a:xfrm>
              <a:off x="1491048" y="2593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8"/>
            <p:cNvSpPr/>
            <p:nvPr/>
          </p:nvSpPr>
          <p:spPr>
            <a:xfrm>
              <a:off x="1491048" y="2881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Group 37"/>
          <p:cNvGrpSpPr/>
          <p:nvPr/>
        </p:nvGrpSpPr>
        <p:grpSpPr>
          <a:xfrm>
            <a:off x="1638348" y="5972769"/>
            <a:ext cx="1728000" cy="288000"/>
            <a:chOff x="3941805" y="5169243"/>
            <a:chExt cx="1728000" cy="288000"/>
          </a:xfrm>
        </p:grpSpPr>
        <p:sp>
          <p:nvSpPr>
            <p:cNvPr id="31" name="Rectangle 22"/>
            <p:cNvSpPr/>
            <p:nvPr/>
          </p:nvSpPr>
          <p:spPr>
            <a:xfrm>
              <a:off x="3941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23"/>
            <p:cNvSpPr/>
            <p:nvPr/>
          </p:nvSpPr>
          <p:spPr>
            <a:xfrm>
              <a:off x="4229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Rectangle 24"/>
            <p:cNvSpPr/>
            <p:nvPr/>
          </p:nvSpPr>
          <p:spPr>
            <a:xfrm>
              <a:off x="4517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25"/>
            <p:cNvSpPr/>
            <p:nvPr/>
          </p:nvSpPr>
          <p:spPr>
            <a:xfrm>
              <a:off x="4805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26"/>
            <p:cNvSpPr/>
            <p:nvPr/>
          </p:nvSpPr>
          <p:spPr>
            <a:xfrm>
              <a:off x="5093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27"/>
            <p:cNvSpPr/>
            <p:nvPr/>
          </p:nvSpPr>
          <p:spPr>
            <a:xfrm>
              <a:off x="5381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Group 35"/>
          <p:cNvGrpSpPr/>
          <p:nvPr/>
        </p:nvGrpSpPr>
        <p:grpSpPr>
          <a:xfrm>
            <a:off x="2214348" y="4182339"/>
            <a:ext cx="576000" cy="864000"/>
            <a:chOff x="6504097" y="5720204"/>
            <a:chExt cx="576000" cy="864000"/>
          </a:xfrm>
        </p:grpSpPr>
        <p:sp>
          <p:nvSpPr>
            <p:cNvPr id="38" name="Rectangle 28"/>
            <p:cNvSpPr/>
            <p:nvPr/>
          </p:nvSpPr>
          <p:spPr>
            <a:xfrm>
              <a:off x="6792097" y="5720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Rectangle 29"/>
            <p:cNvSpPr/>
            <p:nvPr/>
          </p:nvSpPr>
          <p:spPr>
            <a:xfrm>
              <a:off x="6792097" y="6008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30"/>
            <p:cNvSpPr/>
            <p:nvPr/>
          </p:nvSpPr>
          <p:spPr>
            <a:xfrm>
              <a:off x="6792097" y="6296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Rectangle 31"/>
            <p:cNvSpPr/>
            <p:nvPr/>
          </p:nvSpPr>
          <p:spPr>
            <a:xfrm>
              <a:off x="6504097" y="5720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Rectangle 32"/>
            <p:cNvSpPr/>
            <p:nvPr/>
          </p:nvSpPr>
          <p:spPr>
            <a:xfrm>
              <a:off x="6504097" y="6008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Rectangle 33"/>
            <p:cNvSpPr/>
            <p:nvPr/>
          </p:nvSpPr>
          <p:spPr>
            <a:xfrm>
              <a:off x="6504097" y="6296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147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Syntax</a:t>
            </a:r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063705"/>
              </p:ext>
            </p:extLst>
          </p:nvPr>
        </p:nvGraphicFramePr>
        <p:xfrm>
          <a:off x="1436298" y="1066900"/>
          <a:ext cx="6271403" cy="5661696"/>
        </p:xfrm>
        <a:graphic>
          <a:graphicData uri="http://schemas.openxmlformats.org/drawingml/2006/table">
            <a:tbl>
              <a:tblPr/>
              <a:tblGrid>
                <a:gridCol w="5180102"/>
                <a:gridCol w="1091301"/>
              </a:tblGrid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vr_content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360_video_projection_type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GB" sz="13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360_video_projection_type 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== FORMAT_360_CMP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cubemap_packing_type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for( i = 0; i &lt; num_cube_face_equal_to_6; i++ ) {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face_index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cmp_x_axis_adjustment_function_enabled_flag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cmp_x_axis_adjustment_function_enabled_flag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u="none" strike="noStrike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cmp_x_axis_coeff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cmp_x_axis_y_position_related_flag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cmp_y_axis_adjustment_function_enabled_flag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cmp_y_axis_adjustment_function_enabled_flag[ i ] ) {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cmp_y_axis_coeff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cmp_y_axis_x_position_related_flag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if(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cmp_padding_width_minus1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948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 and Coordinate Definition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Same as 360Lib</a:t>
            </a:r>
            <a:endParaRPr lang="en-US" sz="2000" dirty="0"/>
          </a:p>
        </p:txBody>
      </p:sp>
      <p:pic>
        <p:nvPicPr>
          <p:cNvPr id="4" name="圖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617" y="2456710"/>
            <a:ext cx="3648544" cy="35345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242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Semantics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457200" y="1250830"/>
            <a:ext cx="8229600" cy="4905496"/>
          </a:xfrm>
        </p:spPr>
        <p:txBody>
          <a:bodyPr>
            <a:normAutofit/>
          </a:bodyPr>
          <a:lstStyle/>
          <a:p>
            <a:r>
              <a:rPr lang="en-GB" sz="20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face_index</a:t>
            </a:r>
            <a:r>
              <a:rPr lang="en-GB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GB" sz="2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GB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GB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]: [0, 5]</a:t>
            </a:r>
          </a:p>
          <a:p>
            <a:endParaRPr lang="en-GB" sz="20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GB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GB" sz="20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GB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GB" sz="20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GB" sz="20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sz="2000" b="1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0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face_rotation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[ </a:t>
            </a:r>
            <a:r>
              <a:rPr lang="en-US" sz="2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]: [0, 3]</a:t>
            </a:r>
            <a:endParaRPr 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868978"/>
              </p:ext>
            </p:extLst>
          </p:nvPr>
        </p:nvGraphicFramePr>
        <p:xfrm>
          <a:off x="1199071" y="1710874"/>
          <a:ext cx="6745857" cy="2231397"/>
        </p:xfrm>
        <a:graphic>
          <a:graphicData uri="http://schemas.openxmlformats.org/drawingml/2006/table">
            <a:tbl>
              <a:tblPr firstRow="1" firstCol="1" bandRow="1"/>
              <a:tblGrid>
                <a:gridCol w="1422740"/>
                <a:gridCol w="3368065"/>
                <a:gridCol w="651684"/>
                <a:gridCol w="651684"/>
                <a:gridCol w="651684"/>
              </a:tblGrid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face_index[ i 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Corresponding cube face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Front face with positive X axis value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Back face with negative X axis value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Top face with positive Y axis 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Bottom face with negative Y axis 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Right face with positive Z axis 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Left face with negative Z axis 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073344"/>
              </p:ext>
            </p:extLst>
          </p:nvPr>
        </p:nvGraphicFramePr>
        <p:xfrm>
          <a:off x="2950232" y="4688436"/>
          <a:ext cx="3243533" cy="1597733"/>
        </p:xfrm>
        <a:graphic>
          <a:graphicData uri="http://schemas.openxmlformats.org/drawingml/2006/table">
            <a:tbl>
              <a:tblPr firstRow="1" firstCol="1" bandRow="1"/>
              <a:tblGrid>
                <a:gridCol w="1448971"/>
                <a:gridCol w="1794562"/>
              </a:tblGrid>
              <a:tr h="53257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]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Rotation angle (counterclockwise)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2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2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2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2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92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Syntax</a:t>
            </a:r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998452"/>
              </p:ext>
            </p:extLst>
          </p:nvPr>
        </p:nvGraphicFramePr>
        <p:xfrm>
          <a:off x="1436298" y="1066900"/>
          <a:ext cx="6271403" cy="5661696"/>
        </p:xfrm>
        <a:graphic>
          <a:graphicData uri="http://schemas.openxmlformats.org/drawingml/2006/table">
            <a:tbl>
              <a:tblPr/>
              <a:tblGrid>
                <a:gridCol w="5180102"/>
                <a:gridCol w="1091301"/>
              </a:tblGrid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vr_content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360_video_projection_type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GB" sz="13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360_video_projection_type 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== FORMAT_360_CMP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cubemap_packing_type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for( i = 0; i &lt; num_cube_face_equal_to_6; i++ ) {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face_index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cmp_x_axis_adjustment_function_enabled_flag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cmp_x_axis_adjustment_function_enabled_flag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u="none" strike="no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cmp_x_axis_coeff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cmp_x_axis_y_position_related_flag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cmp_y_axis_adjustment_function_enabled_flag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cmp_y_axis_adjustment_function_enabled_flag[ i ] ) {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cmp_y_axis_coeff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  cmp_y_axis_x_position_related_flag</a:t>
                      </a: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if( </a:t>
                      </a:r>
                      <a:r>
                        <a:rPr lang="en-GB" sz="13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) {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3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cmp_padding_width_minus1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0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3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3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24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sz="quarter" idx="13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cmp_x_axis_adjustment_function_enabled_flag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]: [0, 1]</a:t>
                </a:r>
              </a:p>
              <a:p>
                <a:r>
                  <a:rPr lang="en-US" sz="2000" b="1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cmp_x_axis_coeff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]: [0,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-1]</a:t>
                </a:r>
              </a:p>
              <a:p>
                <a:pPr lvl="1"/>
                <a:r>
                  <a:rPr lang="en-US" altLang="zh-TW" sz="1800" b="1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(</a:t>
                </a:r>
                <a:r>
                  <a:rPr lang="en-US" altLang="zh-TW" sz="1800" b="1" dirty="0" err="1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cmp_x_axis_coeff</a:t>
                </a:r>
                <a:r>
                  <a:rPr lang="en-US" altLang="zh-TW" sz="18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altLang="zh-TW" sz="18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altLang="zh-TW" sz="18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r>
                  <a:rPr lang="en-US" altLang="zh-TW" sz="18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 + 1 )</a:t>
                </a:r>
                <a:r>
                  <a:rPr lang="en-US" sz="18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/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sz="18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pPr>
                      <m:e>
                        <m:r>
                          <a:rPr lang="en-US" altLang="zh-TW" sz="18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2</m:t>
                        </m:r>
                      </m:e>
                      <m:sup>
                        <m:r>
                          <a:rPr lang="en-US" altLang="zh-TW" sz="18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sz="18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  <a:r>
                  <a:rPr lang="en-US" sz="1800" dirty="0" smtClean="0">
                    <a:latin typeface="+mj-lt"/>
                    <a:ea typeface="SimSun" panose="02010600030101010101" pitchFamily="2" charset="-122"/>
                  </a:rPr>
                  <a:t>-&gt;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sub>
                    </m:sSub>
                  </m:oMath>
                </a14:m>
                <a:endParaRPr lang="en-US" sz="800" dirty="0" smtClean="0">
                  <a:latin typeface="+mj-lt"/>
                  <a:ea typeface="SimSun" panose="02010600030101010101" pitchFamily="2" charset="-122"/>
                </a:endParaRPr>
              </a:p>
              <a:p>
                <a:r>
                  <a:rPr lang="en-US" sz="2000" b="1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cmp_x_axis_y_position_related_flag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]: [0, 1]</a:t>
                </a:r>
                <a:r>
                  <a:rPr lang="en-US" sz="2000" dirty="0">
                    <a:ea typeface="SimSun" panose="02010600030101010101" pitchFamily="2" charset="-122"/>
                  </a:rPr>
                  <a:t> -&gt;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𝑏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sub>
                    </m:sSub>
                  </m:oMath>
                </a14:m>
                <a:endParaRPr lang="en-US" sz="2000" dirty="0" smtClean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endParaRPr lang="en-US" sz="2000" b="0" dirty="0" smtClean="0"/>
              </a:p>
              <a:p>
                <a:r>
                  <a:rPr lang="en-US" sz="2000" b="0" i="1" dirty="0" smtClean="0"/>
                  <a:t>Forward adjustment function</a:t>
                </a:r>
                <a:r>
                  <a:rPr lang="en-US" sz="2000" b="0" dirty="0" smtClean="0">
                    <a:latin typeface="Cambria Math" panose="02040503050406030204" pitchFamily="18" charset="0"/>
                  </a:rPr>
                  <a:t/>
                </a:r>
                <a:br>
                  <a:rPr lang="en-US" sz="2000" b="0" dirty="0" smtClean="0">
                    <a:latin typeface="Cambria Math" panose="02040503050406030204" pitchFamily="18" charset="0"/>
                  </a:rPr>
                </a:br>
                <a:r>
                  <a:rPr lang="en-US" sz="2000" b="0" dirty="0" smtClean="0">
                    <a:latin typeface="Cambria Math" panose="02040503050406030204" pitchFamily="18" charset="0"/>
                  </a:rPr>
                  <a:t>if(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cmp_x_axis_adjustment_function_enabled_flag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</a:t>
                </a:r>
                <a:r>
                  <a:rPr lang="en-US" sz="20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sz="20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</a:t>
                </a:r>
                <a:r>
                  <a:rPr lang="en-US" sz="20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 ) {</a:t>
                </a:r>
              </a:p>
              <a:p>
                <a:pPr marL="457200" lvl="1" indent="0">
                  <a:buNone/>
                </a:pPr>
                <a:r>
                  <a:rPr lang="en-US" sz="100" i="1" dirty="0" smtClean="0">
                    <a:latin typeface="Cambria Math" panose="02040503050406030204" pitchFamily="18" charset="0"/>
                  </a:rPr>
                  <a:t>\</a:t>
                </a:r>
                <a:r>
                  <a:rPr lang="en-US" sz="1600" i="1" dirty="0">
                    <a:latin typeface="Cambria Math" panose="02040503050406030204" pitchFamily="18" charset="0"/>
                  </a:rPr>
                  <a:t/>
                </a:r>
                <a:br>
                  <a:rPr lang="en-US" sz="1600" i="1" dirty="0">
                    <a:latin typeface="Cambria Math" panose="02040503050406030204" pitchFamily="18" charset="0"/>
                  </a:rPr>
                </a:br>
                <a:r>
                  <a:rPr lang="en-US" sz="2000" i="1" dirty="0" smtClean="0">
                    <a:latin typeface="Cambria Math" panose="020405030504060302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1+</m:t>
                        </m:r>
                        <m:sSub>
                          <m:sSubPr>
                            <m:ctrlPr>
                              <a:rPr lang="en-US" altLang="zh-TW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TW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 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(1−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)(1−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2000" i="1" dirty="0" smtClean="0"/>
                  <a:t/>
                </a:r>
                <a:br>
                  <a:rPr lang="en-US" sz="2000" i="1" dirty="0" smtClean="0"/>
                </a:br>
                <a:r>
                  <a:rPr lang="en-US" sz="2000" dirty="0" smtClean="0">
                    <a:latin typeface="Cambria Math" panose="02040503050406030204" pitchFamily="18" charset="0"/>
                  </a:rPr>
                  <a:t>} </a:t>
                </a:r>
                <a:r>
                  <a:rPr lang="en-US" sz="2000" dirty="0">
                    <a:latin typeface="Cambria Math" panose="02040503050406030204" pitchFamily="18" charset="0"/>
                  </a:rPr>
                  <a:t>else</a:t>
                </a: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endParaRPr lang="en-US" sz="2000" b="0" dirty="0" smtClean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blipFill rotWithShape="0">
                <a:blip r:embed="rId2"/>
                <a:stretch>
                  <a:fillRect l="-667" t="-6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668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MediaTek-Standard</Template>
  <TotalTime>474</TotalTime>
  <Words>689</Words>
  <Application>Microsoft Office PowerPoint</Application>
  <PresentationFormat>如螢幕大小 (4:3)</PresentationFormat>
  <Paragraphs>526</Paragraphs>
  <Slides>27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27</vt:i4>
      </vt:variant>
    </vt:vector>
  </HeadingPairs>
  <TitlesOfParts>
    <vt:vector size="40" baseType="lpstr">
      <vt:lpstr>Lucida Grande</vt:lpstr>
      <vt:lpstr>Malgun Gothic</vt:lpstr>
      <vt:lpstr>SimHei</vt:lpstr>
      <vt:lpstr>SimSun</vt:lpstr>
      <vt:lpstr>新細明體</vt:lpstr>
      <vt:lpstr>新細明體</vt:lpstr>
      <vt:lpstr>Arial</vt:lpstr>
      <vt:lpstr>Calibri</vt:lpstr>
      <vt:lpstr>Cambria Math</vt:lpstr>
      <vt:lpstr>Times New Roman</vt:lpstr>
      <vt:lpstr>Wingdings</vt:lpstr>
      <vt:lpstr>MediaTek-Internal_Use</vt:lpstr>
      <vt:lpstr>Custom Design</vt:lpstr>
      <vt:lpstr>JVET-O0891 AHG6/AHG17: Cubemap-based projection syntax for 360-degree videos</vt:lpstr>
      <vt:lpstr>Introduction</vt:lpstr>
      <vt:lpstr>Proposed Syntax</vt:lpstr>
      <vt:lpstr>Semantics</vt:lpstr>
      <vt:lpstr>Proposed Syntax</vt:lpstr>
      <vt:lpstr>Face and Coordinate Definition</vt:lpstr>
      <vt:lpstr>Semantics</vt:lpstr>
      <vt:lpstr>Proposed Syntax</vt:lpstr>
      <vt:lpstr>Semantics</vt:lpstr>
      <vt:lpstr>Semantics</vt:lpstr>
      <vt:lpstr>Semantics</vt:lpstr>
      <vt:lpstr>Semantics</vt:lpstr>
      <vt:lpstr>Proposed Syntax</vt:lpstr>
      <vt:lpstr>Semantics</vt:lpstr>
      <vt:lpstr>Semantics</vt:lpstr>
      <vt:lpstr>Semantics</vt:lpstr>
      <vt:lpstr>Semantics</vt:lpstr>
      <vt:lpstr>Cubemap-based Projection</vt:lpstr>
      <vt:lpstr>Cubemap-based Projection (cont.)</vt:lpstr>
      <vt:lpstr>Cubemap-based Projection (cont.)</vt:lpstr>
      <vt:lpstr>Conclusions</vt:lpstr>
      <vt:lpstr>Thank you!</vt:lpstr>
      <vt:lpstr>Proposed Syntax</vt:lpstr>
      <vt:lpstr>Semantics</vt:lpstr>
      <vt:lpstr>PowerPoint 簡報</vt:lpstr>
      <vt:lpstr>Semantics</vt:lpstr>
      <vt:lpstr>Newton-Raphson Method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AHG6/AHG17: Cubemap-based projection syntax for 360-degree videos</dc:title>
  <dc:creator>Louise Lee (李亞璇)</dc:creator>
  <cp:lastModifiedBy>JL Lin (林建良)</cp:lastModifiedBy>
  <cp:revision>67</cp:revision>
  <dcterms:created xsi:type="dcterms:W3CDTF">2019-07-02T02:04:42Z</dcterms:created>
  <dcterms:modified xsi:type="dcterms:W3CDTF">2019-07-07T12:19:19Z</dcterms:modified>
</cp:coreProperties>
</file>