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7"/>
  </p:notesMasterIdLst>
  <p:handoutMasterIdLst>
    <p:handoutMasterId r:id="rId18"/>
  </p:handoutMasterIdLst>
  <p:sldIdLst>
    <p:sldId id="527" r:id="rId4"/>
    <p:sldId id="563" r:id="rId5"/>
    <p:sldId id="555" r:id="rId6"/>
    <p:sldId id="562" r:id="rId7"/>
    <p:sldId id="556" r:id="rId8"/>
    <p:sldId id="566" r:id="rId9"/>
    <p:sldId id="557" r:id="rId10"/>
    <p:sldId id="560" r:id="rId11"/>
    <p:sldId id="558" r:id="rId12"/>
    <p:sldId id="559" r:id="rId13"/>
    <p:sldId id="530" r:id="rId14"/>
    <p:sldId id="561" r:id="rId15"/>
    <p:sldId id="565" r:id="rId16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22" autoAdjust="0"/>
    <p:restoredTop sz="94649" autoAdjust="0"/>
  </p:normalViewPr>
  <p:slideViewPr>
    <p:cSldViewPr snapToGrid="0">
      <p:cViewPr varScale="1">
        <p:scale>
          <a:sx n="109" d="100"/>
          <a:sy n="109" d="100"/>
        </p:scale>
        <p:origin x="1114" y="7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/>
              <a:t>JVET-O0888</a:t>
            </a:r>
            <a:br>
              <a:rPr lang="en-US" dirty="0"/>
            </a:br>
            <a:r>
              <a:rPr lang="en-US" dirty="0"/>
              <a:t>AHG10: Adaptive Coding Sub-set for encoder optimization	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703435"/>
            <a:ext cx="15285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Madhukar</a:t>
            </a:r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</a:t>
            </a:r>
            <a:r>
              <a:rPr lang="fr-FR" sz="14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Bhat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Nicholson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4A668B1F-4543-4AE9-8A50-373D8CB93679}"/>
              </a:ext>
            </a:extLst>
          </p:cNvPr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3283172520"/>
              </p:ext>
            </p:extLst>
          </p:nvPr>
        </p:nvGraphicFramePr>
        <p:xfrm>
          <a:off x="2039815" y="2326591"/>
          <a:ext cx="4811149" cy="2197320"/>
        </p:xfrm>
        <a:graphic>
          <a:graphicData uri="http://schemas.openxmlformats.org/drawingml/2006/table">
            <a:tbl>
              <a:tblPr firstRow="1" firstCol="1" bandRow="1"/>
              <a:tblGrid>
                <a:gridCol w="1136928">
                  <a:extLst>
                    <a:ext uri="{9D8B030D-6E8A-4147-A177-3AD203B41FA5}">
                      <a16:colId xmlns:a16="http://schemas.microsoft.com/office/drawing/2014/main" val="3611425549"/>
                    </a:ext>
                  </a:extLst>
                </a:gridCol>
                <a:gridCol w="793077">
                  <a:extLst>
                    <a:ext uri="{9D8B030D-6E8A-4147-A177-3AD203B41FA5}">
                      <a16:colId xmlns:a16="http://schemas.microsoft.com/office/drawing/2014/main" val="1894130121"/>
                    </a:ext>
                  </a:extLst>
                </a:gridCol>
                <a:gridCol w="793077">
                  <a:extLst>
                    <a:ext uri="{9D8B030D-6E8A-4147-A177-3AD203B41FA5}">
                      <a16:colId xmlns:a16="http://schemas.microsoft.com/office/drawing/2014/main" val="522872494"/>
                    </a:ext>
                  </a:extLst>
                </a:gridCol>
                <a:gridCol w="793077">
                  <a:extLst>
                    <a:ext uri="{9D8B030D-6E8A-4147-A177-3AD203B41FA5}">
                      <a16:colId xmlns:a16="http://schemas.microsoft.com/office/drawing/2014/main" val="2244746970"/>
                    </a:ext>
                  </a:extLst>
                </a:gridCol>
                <a:gridCol w="647495">
                  <a:extLst>
                    <a:ext uri="{9D8B030D-6E8A-4147-A177-3AD203B41FA5}">
                      <a16:colId xmlns:a16="http://schemas.microsoft.com/office/drawing/2014/main" val="1042120305"/>
                    </a:ext>
                  </a:extLst>
                </a:gridCol>
                <a:gridCol w="647495">
                  <a:extLst>
                    <a:ext uri="{9D8B030D-6E8A-4147-A177-3AD203B41FA5}">
                      <a16:colId xmlns:a16="http://schemas.microsoft.com/office/drawing/2014/main" val="1994630239"/>
                    </a:ext>
                  </a:extLst>
                </a:gridCol>
              </a:tblGrid>
              <a:tr h="186204">
                <a:tc>
                  <a:txBody>
                    <a:bodyPr/>
                    <a:lstStyle/>
                    <a:p>
                      <a:endParaRPr lang="fr-F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</a:t>
                      </a:r>
                      <a:r>
                        <a:rPr lang="fr-FR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Access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299567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endParaRPr lang="fr-F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VTM_3.0_Intra67_19_all.exe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05049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7142387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223572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230008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438865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423627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778591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354694"/>
                  </a:ext>
                </a:extLst>
              </a:tr>
              <a:tr h="1862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214190"/>
                  </a:ext>
                </a:extLst>
              </a:tr>
              <a:tr h="3203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optional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)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612027"/>
                  </a:ext>
                </a:extLst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intra modes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F5DDDAD-A1F1-4364-B023-7F899478EA54}"/>
              </a:ext>
            </a:extLst>
          </p:cNvPr>
          <p:cNvSpPr txBox="1"/>
          <p:nvPr/>
        </p:nvSpPr>
        <p:spPr>
          <a:xfrm>
            <a:off x="304800" y="729830"/>
            <a:ext cx="87618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Implemented</a:t>
            </a:r>
            <a:r>
              <a:rPr lang="fr-FR" dirty="0"/>
              <a:t> in VTM 3.0.</a:t>
            </a:r>
            <a:endParaRPr lang="fr-FR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 err="1"/>
              <a:t>Tested</a:t>
            </a:r>
            <a:r>
              <a:rPr lang="fr-FR" u="sng" dirty="0"/>
              <a:t>:</a:t>
            </a:r>
            <a:r>
              <a:rPr lang="fr-FR" dirty="0"/>
              <a:t> ACS </a:t>
            </a:r>
            <a:r>
              <a:rPr lang="fr-FR" dirty="0" err="1"/>
              <a:t>decimation</a:t>
            </a:r>
            <a:r>
              <a:rPr lang="fr-FR" dirty="0"/>
              <a:t> mode </a:t>
            </a:r>
            <a:r>
              <a:rPr lang="fr-FR" dirty="0" err="1"/>
              <a:t>with</a:t>
            </a:r>
            <a:r>
              <a:rPr lang="fr-FR" dirty="0"/>
              <a:t> factor 2 (19 intra modes).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u="sng" dirty="0"/>
              <a:t>Anchor:</a:t>
            </a:r>
            <a:r>
              <a:rPr lang="fr-FR" dirty="0"/>
              <a:t> Reference </a:t>
            </a:r>
            <a:r>
              <a:rPr lang="fr-FR" dirty="0" err="1"/>
              <a:t>using</a:t>
            </a:r>
            <a:r>
              <a:rPr lang="fr-FR" dirty="0"/>
              <a:t> 19 modes.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of intra RD tests.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Two</a:t>
            </a:r>
            <a:r>
              <a:rPr lang="fr-FR" dirty="0"/>
              <a:t> </a:t>
            </a:r>
            <a:r>
              <a:rPr lang="fr-FR" dirty="0" err="1"/>
              <a:t>sequences</a:t>
            </a:r>
            <a:r>
              <a:rPr lang="fr-FR" dirty="0"/>
              <a:t> gain vs CTC </a:t>
            </a:r>
            <a:r>
              <a:rPr lang="fr-FR" dirty="0" err="1"/>
              <a:t>anchor</a:t>
            </a:r>
            <a:r>
              <a:rPr lang="fr-FR" dirty="0"/>
              <a:t> </a:t>
            </a:r>
            <a:r>
              <a:rPr lang="fr-FR" sz="1200" dirty="0"/>
              <a:t>(</a:t>
            </a:r>
            <a:r>
              <a:rPr lang="en-US" sz="1200" dirty="0" err="1"/>
              <a:t>SlideEditing</a:t>
            </a:r>
            <a:r>
              <a:rPr lang="en-US" sz="1200" dirty="0"/>
              <a:t> and </a:t>
            </a:r>
            <a:r>
              <a:rPr lang="en-US" sz="1200" dirty="0" err="1"/>
              <a:t>SlideShow</a:t>
            </a:r>
            <a:r>
              <a:rPr lang="en-US" sz="1200" dirty="0"/>
              <a:t> with -0.83% and -0.32% in </a:t>
            </a:r>
            <a:r>
              <a:rPr lang="en-US" sz="1200" dirty="0" err="1"/>
              <a:t>luma</a:t>
            </a:r>
            <a:r>
              <a:rPr lang="en-US" sz="1200" dirty="0"/>
              <a:t>)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8B5807-DF96-4A22-B5E0-825D5265568C}"/>
              </a:ext>
            </a:extLst>
          </p:cNvPr>
          <p:cNvSpPr/>
          <p:nvPr/>
        </p:nvSpPr>
        <p:spPr>
          <a:xfrm>
            <a:off x="8097367" y="446639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</p:spTree>
    <p:extLst>
      <p:ext uri="{BB962C8B-B14F-4D97-AF65-F5344CB8AC3E}">
        <p14:creationId xmlns:p14="http://schemas.microsoft.com/office/powerpoint/2010/main" val="56738693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 modes selection statistics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JVET-O0888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A06E7D-0672-4494-B071-A1EBE49155D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781581" y="36299"/>
            <a:ext cx="685359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3012BE90-AEC1-47CA-B4BD-346E3A211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568028"/>
              </p:ext>
            </p:extLst>
          </p:nvPr>
        </p:nvGraphicFramePr>
        <p:xfrm>
          <a:off x="2499879" y="795955"/>
          <a:ext cx="4880921" cy="3675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r:id="rId3" imgW="5899703" imgH="4436640" progId="Visio.Drawing.11">
                  <p:embed/>
                </p:oleObj>
              </mc:Choice>
              <mc:Fallback>
                <p:oleObj r:id="rId3" imgW="5899703" imgH="443664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9879" y="795955"/>
                        <a:ext cx="4880921" cy="36758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37134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intra modes ACS vs CTC anchor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JVET-O0888</a:t>
            </a: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4B530F48-D8FE-4A60-A964-0D5CB307CF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31637" y="1829076"/>
          <a:ext cx="4913824" cy="2097569"/>
        </p:xfrm>
        <a:graphic>
          <a:graphicData uri="http://schemas.openxmlformats.org/drawingml/2006/table">
            <a:tbl>
              <a:tblPr firstRow="1" firstCol="1" bandRow="1"/>
              <a:tblGrid>
                <a:gridCol w="1161024">
                  <a:extLst>
                    <a:ext uri="{9D8B030D-6E8A-4147-A177-3AD203B41FA5}">
                      <a16:colId xmlns:a16="http://schemas.microsoft.com/office/drawing/2014/main" val="296939377"/>
                    </a:ext>
                  </a:extLst>
                </a:gridCol>
                <a:gridCol w="779444">
                  <a:extLst>
                    <a:ext uri="{9D8B030D-6E8A-4147-A177-3AD203B41FA5}">
                      <a16:colId xmlns:a16="http://schemas.microsoft.com/office/drawing/2014/main" val="3305950805"/>
                    </a:ext>
                  </a:extLst>
                </a:gridCol>
                <a:gridCol w="779444">
                  <a:extLst>
                    <a:ext uri="{9D8B030D-6E8A-4147-A177-3AD203B41FA5}">
                      <a16:colId xmlns:a16="http://schemas.microsoft.com/office/drawing/2014/main" val="1288773746"/>
                    </a:ext>
                  </a:extLst>
                </a:gridCol>
                <a:gridCol w="779444">
                  <a:extLst>
                    <a:ext uri="{9D8B030D-6E8A-4147-A177-3AD203B41FA5}">
                      <a16:colId xmlns:a16="http://schemas.microsoft.com/office/drawing/2014/main" val="2596625871"/>
                    </a:ext>
                  </a:extLst>
                </a:gridCol>
                <a:gridCol w="707234">
                  <a:extLst>
                    <a:ext uri="{9D8B030D-6E8A-4147-A177-3AD203B41FA5}">
                      <a16:colId xmlns:a16="http://schemas.microsoft.com/office/drawing/2014/main" val="1414917704"/>
                    </a:ext>
                  </a:extLst>
                </a:gridCol>
                <a:gridCol w="707234">
                  <a:extLst>
                    <a:ext uri="{9D8B030D-6E8A-4147-A177-3AD203B41FA5}">
                      <a16:colId xmlns:a16="http://schemas.microsoft.com/office/drawing/2014/main" val="3350145340"/>
                    </a:ext>
                  </a:extLst>
                </a:gridCol>
              </a:tblGrid>
              <a:tr h="180260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</a:t>
                      </a:r>
                      <a:r>
                        <a:rPr lang="fr-FR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Access Main 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463814"/>
                  </a:ext>
                </a:extLst>
              </a:tr>
              <a:tr h="180260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VTM3_intra67mpm6.exe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25149"/>
                  </a:ext>
                </a:extLst>
              </a:tr>
              <a:tr h="180260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901770"/>
                  </a:ext>
                </a:extLst>
              </a:tr>
              <a:tr h="1720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534112"/>
                  </a:ext>
                </a:extLst>
              </a:tr>
              <a:tr h="1720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720789"/>
                  </a:ext>
                </a:extLst>
              </a:tr>
              <a:tr h="1720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418957"/>
                  </a:ext>
                </a:extLst>
              </a:tr>
              <a:tr h="1720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987955"/>
                  </a:ext>
                </a:extLst>
              </a:tr>
              <a:tr h="1802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093350"/>
                  </a:ext>
                </a:extLst>
              </a:tr>
              <a:tr h="1720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737286"/>
                  </a:ext>
                </a:extLst>
              </a:tr>
              <a:tr h="17206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282206"/>
                  </a:ext>
                </a:extLst>
              </a:tr>
              <a:tr h="3441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</a:t>
                      </a:r>
                      <a:r>
                        <a:rPr lang="fr-FR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optional</a:t>
                      </a: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115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47376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C554F7-1378-441B-83CD-9781C3BDF338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3892"/>
                </a:solidFill>
                <a:effectLst/>
                <a:uLnTx/>
                <a:uFillTx/>
                <a:latin typeface="Frutiger LT Std 45 Light" panose="020B0402020204020204" pitchFamily="34" charset="0"/>
                <a:cs typeface="Arial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892"/>
              </a:solidFill>
              <a:effectLst/>
              <a:uLnTx/>
              <a:uFillTx/>
              <a:latin typeface="Frutiger LT Std 45 Light" panose="020B0402020204020204" pitchFamily="34" charset="0"/>
              <a:cs typeface="Arial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09599" y="792360"/>
            <a:ext cx="8063023" cy="342900"/>
          </a:xfrm>
        </p:spPr>
        <p:txBody>
          <a:bodyPr/>
          <a:lstStyle/>
          <a:p>
            <a:r>
              <a:rPr lang="fr-FR" dirty="0"/>
              <a:t>JVET-O0888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2"/>
          </p:nvPr>
        </p:nvSpPr>
        <p:spPr>
          <a:xfrm>
            <a:off x="609599" y="1190335"/>
            <a:ext cx="8063023" cy="3195145"/>
          </a:xfrm>
        </p:spPr>
        <p:txBody>
          <a:bodyPr/>
          <a:lstStyle/>
          <a:p>
            <a:r>
              <a:rPr lang="en-CA" sz="2000" dirty="0"/>
              <a:t>To bring an additional flexibility to the encoder side for handling underuse of the full standard capacity: </a:t>
            </a:r>
            <a:r>
              <a:rPr lang="en-CA" sz="2000" b="1" dirty="0"/>
              <a:t>Adaptive Coding Subset (ACS)</a:t>
            </a:r>
          </a:p>
          <a:p>
            <a:r>
              <a:rPr lang="en-CA" sz="2000" dirty="0"/>
              <a:t>Why: </a:t>
            </a:r>
          </a:p>
          <a:p>
            <a:pPr lvl="1"/>
            <a:r>
              <a:rPr lang="en-US" sz="1800" dirty="0"/>
              <a:t>Underuse of specific tools is common in the implementation of hardware and software encoders, in order to meet a given speed/power consumption target/processing capabilities….. </a:t>
            </a:r>
          </a:p>
          <a:p>
            <a:pPr lvl="1"/>
            <a:r>
              <a:rPr lang="en-US" sz="1800" dirty="0"/>
              <a:t>It has an impact on the coding efficiency but this impact can be reduced by adapting syntax</a:t>
            </a:r>
          </a:p>
          <a:p>
            <a:pPr lvl="1"/>
            <a:r>
              <a:rPr lang="fr-FR" sz="1800" dirty="0"/>
              <a:t>Coding </a:t>
            </a:r>
            <a:r>
              <a:rPr lang="fr-FR" sz="1800" dirty="0" err="1"/>
              <a:t>efficiency</a:t>
            </a:r>
            <a:r>
              <a:rPr lang="fr-FR" sz="1800" dirty="0"/>
              <a:t> gains are </a:t>
            </a:r>
            <a:r>
              <a:rPr lang="fr-FR" sz="1800" dirty="0" err="1"/>
              <a:t>also</a:t>
            </a:r>
            <a:r>
              <a:rPr lang="fr-FR" sz="1800" dirty="0"/>
              <a:t> </a:t>
            </a:r>
            <a:r>
              <a:rPr lang="en-US" sz="1800" dirty="0"/>
              <a:t>expected in CTC by adapting to content/bit-rates.</a:t>
            </a:r>
            <a:endParaRPr lang="fr-FR" sz="1800" dirty="0"/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-65" charset="0"/>
                <a:ea typeface="Arial" pitchFamily="-65" charset="0"/>
                <a:cs typeface="Arial" pitchFamily="-65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Introduction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306863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440903" cy="2697209"/>
          </a:xfrm>
        </p:spPr>
        <p:txBody>
          <a:bodyPr/>
          <a:lstStyle/>
          <a:p>
            <a:r>
              <a:rPr lang="en-US" dirty="0"/>
              <a:t>Add </a:t>
            </a:r>
            <a:r>
              <a:rPr lang="en-US" b="1" dirty="0"/>
              <a:t>signalization of sub-set </a:t>
            </a:r>
            <a:r>
              <a:rPr lang="en-US" dirty="0"/>
              <a:t>at PPS and slice (or APS) level:</a:t>
            </a:r>
          </a:p>
          <a:p>
            <a:pPr marL="0" indent="0" algn="ctr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pps_adaptive_coding_subset_enabled_flag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/>
              <a:t>Two subset construction modes are proposed:</a:t>
            </a:r>
          </a:p>
          <a:p>
            <a:pPr lvl="1"/>
            <a:r>
              <a:rPr lang="en-US" b="1" dirty="0"/>
              <a:t>Decimation</a:t>
            </a:r>
            <a:r>
              <a:rPr lang="en-US" dirty="0"/>
              <a:t>: </a:t>
            </a:r>
            <a:r>
              <a:rPr lang="en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PARAM_acs_decimation_factor_minus1</a:t>
            </a:r>
            <a:r>
              <a:rPr lang="en-CA" i="1" dirty="0"/>
              <a:t>.</a:t>
            </a:r>
            <a:r>
              <a:rPr lang="en-CA" dirty="0"/>
              <a:t> </a:t>
            </a:r>
            <a:endParaRPr lang="en-US" dirty="0"/>
          </a:p>
          <a:p>
            <a:pPr lvl="1"/>
            <a:r>
              <a:rPr lang="en-US" b="1" dirty="0"/>
              <a:t>Explicit</a:t>
            </a:r>
            <a:r>
              <a:rPr lang="en-US" dirty="0"/>
              <a:t>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PARAM_acs_explicit_num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PARAM_acs_explicit_subset</a:t>
            </a:r>
            <a:r>
              <a:rPr lang="en-US" i="1" dirty="0"/>
              <a:t>.</a:t>
            </a:r>
            <a:endParaRPr lang="en-US" dirty="0"/>
          </a:p>
          <a:p>
            <a:r>
              <a:rPr lang="en-US" dirty="0"/>
              <a:t>Can be applied to coding parameters with multiple choice: </a:t>
            </a:r>
            <a:r>
              <a:rPr lang="en-US" u="sng" dirty="0"/>
              <a:t>SAO offsets</a:t>
            </a:r>
            <a:r>
              <a:rPr lang="en-US" dirty="0"/>
              <a:t>, </a:t>
            </a:r>
            <a:r>
              <a:rPr lang="en-US" u="sng" dirty="0"/>
              <a:t>intra modes</a:t>
            </a:r>
            <a:r>
              <a:rPr lang="en-US" dirty="0"/>
              <a:t>, merge candidates, SAO EO class…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overview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1ACF94-A4F6-4335-A419-E467BE4BE122}"/>
              </a:ext>
            </a:extLst>
          </p:cNvPr>
          <p:cNvSpPr/>
          <p:nvPr/>
        </p:nvSpPr>
        <p:spPr>
          <a:xfrm>
            <a:off x="8097367" y="446639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</p:spTree>
    <p:extLst>
      <p:ext uri="{BB962C8B-B14F-4D97-AF65-F5344CB8AC3E}">
        <p14:creationId xmlns:p14="http://schemas.microsoft.com/office/powerpoint/2010/main" val="138930843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440903" cy="2697209"/>
          </a:xfrm>
        </p:spPr>
        <p:txBody>
          <a:bodyPr/>
          <a:lstStyle/>
          <a:p>
            <a:r>
              <a:rPr lang="fr-FR" dirty="0" err="1"/>
              <a:t>Benefits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Limits the </a:t>
            </a:r>
            <a:r>
              <a:rPr lang="fr-FR" b="1" dirty="0" err="1"/>
              <a:t>signalization</a:t>
            </a:r>
            <a:r>
              <a:rPr lang="fr-FR" b="1" dirty="0"/>
              <a:t> </a:t>
            </a:r>
            <a:r>
              <a:rPr lang="fr-FR" b="1" dirty="0" err="1"/>
              <a:t>overhead</a:t>
            </a:r>
            <a:r>
              <a:rPr lang="fr-FR" b="1" dirty="0"/>
              <a:t> </a:t>
            </a:r>
            <a:r>
              <a:rPr lang="fr-FR" dirty="0" err="1"/>
              <a:t>when</a:t>
            </a:r>
            <a:r>
              <a:rPr lang="fr-FR" dirty="0"/>
              <a:t> an encoder </a:t>
            </a:r>
            <a:r>
              <a:rPr lang="fr-FR" dirty="0" err="1"/>
              <a:t>doesn’t</a:t>
            </a:r>
            <a:r>
              <a:rPr lang="fr-FR" dirty="0"/>
              <a:t> </a:t>
            </a:r>
            <a:r>
              <a:rPr lang="fr-FR" dirty="0" err="1"/>
              <a:t>implement</a:t>
            </a:r>
            <a:r>
              <a:rPr lang="fr-FR" dirty="0"/>
              <a:t> all the </a:t>
            </a:r>
            <a:r>
              <a:rPr lang="fr-FR" dirty="0" err="1"/>
              <a:t>choices</a:t>
            </a:r>
            <a:r>
              <a:rPr lang="fr-FR" dirty="0"/>
              <a:t> of a </a:t>
            </a:r>
            <a:r>
              <a:rPr lang="fr-FR" dirty="0" err="1"/>
              <a:t>tool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Picture </a:t>
            </a:r>
            <a:r>
              <a:rPr lang="fr-FR" dirty="0" err="1"/>
              <a:t>level</a:t>
            </a:r>
            <a:r>
              <a:rPr lang="fr-FR" dirty="0"/>
              <a:t> </a:t>
            </a:r>
            <a:r>
              <a:rPr lang="fr-FR" dirty="0" err="1"/>
              <a:t>optimization</a:t>
            </a:r>
            <a:r>
              <a:rPr lang="fr-FR" dirty="0"/>
              <a:t> to </a:t>
            </a:r>
            <a:r>
              <a:rPr lang="fr-FR" b="1" dirty="0" err="1"/>
              <a:t>adapt</a:t>
            </a:r>
            <a:r>
              <a:rPr lang="fr-FR" b="1" dirty="0"/>
              <a:t> to content </a:t>
            </a:r>
            <a:r>
              <a:rPr lang="fr-FR" dirty="0"/>
              <a:t>(2-pass, </a:t>
            </a:r>
            <a:r>
              <a:rPr lang="fr-FR" dirty="0" err="1"/>
              <a:t>histogram</a:t>
            </a:r>
            <a:r>
              <a:rPr lang="fr-FR" dirty="0"/>
              <a:t>).</a:t>
            </a:r>
          </a:p>
          <a:p>
            <a:pPr lvl="1"/>
            <a:r>
              <a:rPr lang="fr-FR" b="1" dirty="0" err="1"/>
              <a:t>Reduce</a:t>
            </a:r>
            <a:r>
              <a:rPr lang="fr-FR" b="1" dirty="0"/>
              <a:t> corner-case </a:t>
            </a:r>
            <a:r>
              <a:rPr lang="fr-FR" dirty="0"/>
              <a:t>situation.</a:t>
            </a:r>
          </a:p>
          <a:p>
            <a:r>
              <a:rPr lang="fr-FR" dirty="0"/>
              <a:t>Design </a:t>
            </a:r>
            <a:r>
              <a:rPr lang="fr-FR" dirty="0" err="1"/>
              <a:t>principle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No impact on </a:t>
            </a:r>
            <a:r>
              <a:rPr lang="fr-FR" dirty="0" err="1"/>
              <a:t>decoding</a:t>
            </a:r>
            <a:r>
              <a:rPr lang="fr-FR" dirty="0"/>
              <a:t> process: candidate </a:t>
            </a:r>
            <a:r>
              <a:rPr lang="fr-FR" dirty="0" err="1"/>
              <a:t>generation</a:t>
            </a:r>
            <a:r>
              <a:rPr lang="fr-FR" dirty="0"/>
              <a:t> for the max </a:t>
            </a:r>
            <a:r>
              <a:rPr lang="fr-FR" dirty="0" err="1"/>
              <a:t>number</a:t>
            </a:r>
            <a:r>
              <a:rPr lang="fr-FR" dirty="0"/>
              <a:t>, </a:t>
            </a:r>
            <a:r>
              <a:rPr lang="fr-FR" dirty="0" err="1"/>
              <a:t>then</a:t>
            </a:r>
            <a:r>
              <a:rPr lang="fr-FR" dirty="0"/>
              <a:t> use </a:t>
            </a:r>
            <a:r>
              <a:rPr lang="fr-FR" b="1" dirty="0"/>
              <a:t>mapping table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Small impact on </a:t>
            </a:r>
            <a:r>
              <a:rPr lang="fr-FR" dirty="0" err="1"/>
              <a:t>parsing</a:t>
            </a:r>
            <a:r>
              <a:rPr lang="fr-FR" dirty="0"/>
              <a:t>.</a:t>
            </a:r>
          </a:p>
          <a:p>
            <a:pPr lvl="1"/>
            <a:endParaRPr lang="fr-FR" dirty="0"/>
          </a:p>
          <a:p>
            <a:pPr marL="357187" lvl="1" indent="0">
              <a:buNone/>
            </a:pPr>
            <a:endParaRPr lang="fr-FR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overview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1ACF94-A4F6-4335-A419-E467BE4BE122}"/>
              </a:ext>
            </a:extLst>
          </p:cNvPr>
          <p:cNvSpPr/>
          <p:nvPr/>
        </p:nvSpPr>
        <p:spPr>
          <a:xfrm>
            <a:off x="8097367" y="446639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</p:spTree>
    <p:extLst>
      <p:ext uri="{BB962C8B-B14F-4D97-AF65-F5344CB8AC3E}">
        <p14:creationId xmlns:p14="http://schemas.microsoft.com/office/powerpoint/2010/main" val="125522048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to SAO offsets: syntax</a:t>
            </a:r>
          </a:p>
        </p:txBody>
      </p:sp>
      <p:graphicFrame>
        <p:nvGraphicFramePr>
          <p:cNvPr id="21" name="Espace réservé du contenu 20">
            <a:extLst>
              <a:ext uri="{FF2B5EF4-FFF2-40B4-BE49-F238E27FC236}">
                <a16:creationId xmlns:a16="http://schemas.microsoft.com/office/drawing/2014/main" id="{CC718A15-84EB-4A07-8481-C1FF08EA63A7}"/>
              </a:ext>
            </a:extLst>
          </p:cNvPr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1546121469"/>
              </p:ext>
            </p:extLst>
          </p:nvPr>
        </p:nvGraphicFramePr>
        <p:xfrm>
          <a:off x="2493973" y="1295692"/>
          <a:ext cx="4511738" cy="2697164"/>
        </p:xfrm>
        <a:graphic>
          <a:graphicData uri="http://schemas.openxmlformats.org/drawingml/2006/table">
            <a:tbl>
              <a:tblPr/>
              <a:tblGrid>
                <a:gridCol w="3716913">
                  <a:extLst>
                    <a:ext uri="{9D8B030D-6E8A-4147-A177-3AD203B41FA5}">
                      <a16:colId xmlns:a16="http://schemas.microsoft.com/office/drawing/2014/main" val="3314503266"/>
                    </a:ext>
                  </a:extLst>
                </a:gridCol>
                <a:gridCol w="794825">
                  <a:extLst>
                    <a:ext uri="{9D8B030D-6E8A-4147-A177-3AD203B41FA5}">
                      <a16:colId xmlns:a16="http://schemas.microsoft.com/office/drawing/2014/main" val="2880666077"/>
                    </a:ext>
                  </a:extLst>
                </a:gridCol>
              </a:tblGrid>
              <a:tr h="2839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adaptive_coding_subset_data() {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921234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sps_sao_enabled_flag ) {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271644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sao_acs_mode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929944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if(sao_acs_mode  = =  0) {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513256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sao_luma_acs_decimation_factor_minus1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738946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ChromaArrayType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!=  0 )</a:t>
                      </a:r>
                      <a:endParaRPr lang="fr-FR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684915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sao_chroma_acs_decimation_factor_minus1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235456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386963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 if (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sao_acs_mode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= =  1) {</a:t>
                      </a:r>
                      <a:endParaRPr lang="fr-FR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67889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sao_luma_acs_explicit_num</a:t>
                      </a: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979305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fr-FR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sao_luma_acs_explicit_subset</a:t>
                      </a:r>
                      <a:endParaRPr lang="fr-FR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149407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ChromaArrayType  ! =  0 ) {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303098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sao_chroma_acs_explicit_num</a:t>
                      </a: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072774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fr-FR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sao_chroma_acs_explicit_subset</a:t>
                      </a: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919268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371839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442523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448670"/>
                  </a:ext>
                </a:extLst>
              </a:tr>
              <a:tr h="141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fr-FR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fr-FR" sz="9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3880" marR="63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502057"/>
                  </a:ext>
                </a:extLst>
              </a:tr>
            </a:tbl>
          </a:graphicData>
        </a:graphic>
      </p:graphicFrame>
      <p:sp>
        <p:nvSpPr>
          <p:cNvPr id="22" name="Rectangle 6">
            <a:extLst>
              <a:ext uri="{FF2B5EF4-FFF2-40B4-BE49-F238E27FC236}">
                <a16:creationId xmlns:a16="http://schemas.microsoft.com/office/drawing/2014/main" id="{FB40AEA3-6119-48BA-918C-442AFDB19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3963" y="16192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9C4415-1789-4EB4-A193-2D326FA4250F}"/>
              </a:ext>
            </a:extLst>
          </p:cNvPr>
          <p:cNvSpPr/>
          <p:nvPr/>
        </p:nvSpPr>
        <p:spPr>
          <a:xfrm>
            <a:off x="8097367" y="446639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</p:spTree>
    <p:extLst>
      <p:ext uri="{BB962C8B-B14F-4D97-AF65-F5344CB8AC3E}">
        <p14:creationId xmlns:p14="http://schemas.microsoft.com/office/powerpoint/2010/main" val="414627473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to SAO offsets: decoding process</a:t>
            </a:r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FB40AEA3-6119-48BA-918C-442AFDB19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3963" y="16192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9C4415-1789-4EB4-A193-2D326FA4250F}"/>
              </a:ext>
            </a:extLst>
          </p:cNvPr>
          <p:cNvSpPr/>
          <p:nvPr/>
        </p:nvSpPr>
        <p:spPr>
          <a:xfrm>
            <a:off x="8097367" y="446639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8C2D65-A1B2-49DC-9FB5-4416431151F3}"/>
              </a:ext>
            </a:extLst>
          </p:cNvPr>
          <p:cNvSpPr/>
          <p:nvPr/>
        </p:nvSpPr>
        <p:spPr>
          <a:xfrm>
            <a:off x="1336430" y="928467"/>
            <a:ext cx="7617655" cy="358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504190" algn="l"/>
                <a:tab pos="742950" algn="l"/>
                <a:tab pos="1008380" algn="l"/>
                <a:tab pos="1260475" algn="l"/>
              </a:tabLst>
            </a:pP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pps_adaptive_coding_subset_enabled_flag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0:</a:t>
            </a:r>
            <a:endParaRPr lang="en-US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419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SaoOffsetVal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][ 0 ] = 0</a:t>
            </a:r>
            <a:b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for(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= 0;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&lt; 4;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++ )</a:t>
            </a:r>
            <a:b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SaoOffsetVal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+ 1 ] = ( 1 − 2 *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sao_offset</a:t>
            </a:r>
            <a:r>
              <a:rPr lang="en-CA" sz="1000" dirty="0" err="1">
                <a:latin typeface="Times New Roman" panose="02020603050405020304" pitchFamily="18" charset="0"/>
                <a:ea typeface="PMingLiU" panose="02020500000000000000" pitchFamily="18" charset="-120"/>
              </a:rPr>
              <a:t>_sign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 ) *	(7‑126)</a:t>
            </a:r>
            <a:b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		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sao_offset_abs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Else if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pps_adaptive_coding_subset_enabled_flag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 is equal to 1 and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sao_acs_mode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0:</a:t>
            </a:r>
            <a:endParaRPr lang="en-US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419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SaoOffsetVal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][ 0 ] = 0</a:t>
            </a:r>
            <a:b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for(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0;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&lt; 4;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++ )</a:t>
            </a:r>
            <a:b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SaoOffsetVal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+ 1 ] = ( 1 − 2 *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sao_offset_sign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 ) *	(7‑126)</a:t>
            </a:r>
            <a:b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 (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sao_offset_abs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&lt;&lt; (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= 0 ? (sao_luma_acs_decimation_factor_minus1 + 1) : 	(sao_chroma_acs_decimation_factor_minus1 + 1))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504190" algn="l"/>
                <a:tab pos="742950" algn="l"/>
                <a:tab pos="1008380" algn="l"/>
                <a:tab pos="1260475" algn="l"/>
              </a:tabLst>
            </a:pP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 if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pps_adaptive_coding_subset_enabled_flag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 is equal to 1 and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sao_acs_mode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1:</a:t>
            </a:r>
            <a:endParaRPr lang="en-US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419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SaoOffsetVal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][ 0 ] = 0</a:t>
            </a:r>
            <a:b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for(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0;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&lt; 4;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++ )</a:t>
            </a:r>
            <a:b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SaoOffsetVal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+ 1 ] = ( 1 − 2 *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sao_offset_sign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 ) *	(7‑126)</a:t>
            </a:r>
            <a:b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(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= 0 ?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sao_luma_acs_explicit_subset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sao_offset_abs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] : </a:t>
            </a:r>
            <a:b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		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sao_chroma_acs_explicit_subset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sao_offset_abs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rx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ry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])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806919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to intra mode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E5D3377-5DFF-4699-B05D-B325D1D34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056" y="710877"/>
            <a:ext cx="3624143" cy="3624143"/>
          </a:xfrm>
          <a:prstGeom prst="rect">
            <a:avLst/>
          </a:prstGeom>
        </p:spPr>
      </p:pic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C1EF87CB-C5F1-4432-ADE0-B67B4AFDF0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237056"/>
              </p:ext>
            </p:extLst>
          </p:nvPr>
        </p:nvGraphicFramePr>
        <p:xfrm>
          <a:off x="346709" y="1054051"/>
          <a:ext cx="4610100" cy="2895600"/>
        </p:xfrm>
        <a:graphic>
          <a:graphicData uri="http://schemas.openxmlformats.org/drawingml/2006/table">
            <a:tbl>
              <a:tblPr/>
              <a:tblGrid>
                <a:gridCol w="4022474">
                  <a:extLst>
                    <a:ext uri="{9D8B030D-6E8A-4147-A177-3AD203B41FA5}">
                      <a16:colId xmlns:a16="http://schemas.microsoft.com/office/drawing/2014/main" val="2288499154"/>
                    </a:ext>
                  </a:extLst>
                </a:gridCol>
                <a:gridCol w="587626">
                  <a:extLst>
                    <a:ext uri="{9D8B030D-6E8A-4147-A177-3AD203B41FA5}">
                      <a16:colId xmlns:a16="http://schemas.microsoft.com/office/drawing/2014/main" val="36078582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else{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9338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for(sizeId = 0; sizeId &lt; 6; sizeId++)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3977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intra_acs_mode[ sizeId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493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if(intra_acs_mode[ sizeId ] = = 0)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8595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intra_luma_acs_decimation_factor_minus1[ sizeId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766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ChromaArrayType  != 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562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intra_chroma_acs_decimation_factor_minus1[ sizeId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9462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058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else if (intra_acs_mode[ sizeId ]  = =  1)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975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intra_luma_acs_explicit_num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 sizeId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9109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intra_luma_acs_explicit_subset[ sizeId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4042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ChromaArrayType  ! =  0 )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417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intra_chroma_acs_explicit_num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 sizeId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263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intra_chroma_acs_explicit_subset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 sizeId 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9640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919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012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8817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360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830029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7EE2A4EC-CD9C-4773-ACE5-3E86CF912733}"/>
              </a:ext>
            </a:extLst>
          </p:cNvPr>
          <p:cNvSpPr txBox="1"/>
          <p:nvPr/>
        </p:nvSpPr>
        <p:spPr>
          <a:xfrm>
            <a:off x="5725551" y="4135897"/>
            <a:ext cx="2862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Decimation</a:t>
            </a:r>
            <a:r>
              <a:rPr lang="fr-FR" dirty="0"/>
              <a:t> mode for intra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FA571D-28BD-4D7D-A9FA-C4A820E01325}"/>
              </a:ext>
            </a:extLst>
          </p:cNvPr>
          <p:cNvSpPr/>
          <p:nvPr/>
        </p:nvSpPr>
        <p:spPr>
          <a:xfrm>
            <a:off x="8097367" y="425537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</p:spTree>
    <p:extLst>
      <p:ext uri="{BB962C8B-B14F-4D97-AF65-F5344CB8AC3E}">
        <p14:creationId xmlns:p14="http://schemas.microsoft.com/office/powerpoint/2010/main" val="320568951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SAO ACS decimation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446639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  <p:graphicFrame>
        <p:nvGraphicFramePr>
          <p:cNvPr id="10" name="Espace réservé du contenu 9">
            <a:extLst>
              <a:ext uri="{FF2B5EF4-FFF2-40B4-BE49-F238E27FC236}">
                <a16:creationId xmlns:a16="http://schemas.microsoft.com/office/drawing/2014/main" id="{A9F9A888-05FA-4FB2-B275-6669F93F2450}"/>
              </a:ext>
            </a:extLst>
          </p:cNvPr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1123272975"/>
              </p:ext>
            </p:extLst>
          </p:nvPr>
        </p:nvGraphicFramePr>
        <p:xfrm>
          <a:off x="4660297" y="853355"/>
          <a:ext cx="4406899" cy="17811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20368714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57181138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61338752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68262370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31584910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4278352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25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EncoderApp_SAO_decimation.exe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940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974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998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356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321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3178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729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426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597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</a:t>
                      </a:r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optional</a:t>
                      </a: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904041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00A23E34-6263-46D8-BB01-5D6021481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999534"/>
              </p:ext>
            </p:extLst>
          </p:nvPr>
        </p:nvGraphicFramePr>
        <p:xfrm>
          <a:off x="76805" y="2768174"/>
          <a:ext cx="4406899" cy="17811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315263394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72302728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76859657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51899240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265160858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1073305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8353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EncoderApp_SAO_decimation.exe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649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875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010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327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837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109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585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0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7361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99811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12B592EE-117C-44E9-8F53-2F6F218B03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062279"/>
              </p:ext>
            </p:extLst>
          </p:nvPr>
        </p:nvGraphicFramePr>
        <p:xfrm>
          <a:off x="4660296" y="2768173"/>
          <a:ext cx="4406899" cy="17811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521646814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42865358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6553358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05441913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81007516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1488926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6098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EncoderApp_SAO_decimation.exe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831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45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5534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621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441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596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536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976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065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054384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2C86DF6A-C840-4AF9-B23A-4A5BF938F9F8}"/>
              </a:ext>
            </a:extLst>
          </p:cNvPr>
          <p:cNvSpPr txBox="1"/>
          <p:nvPr/>
        </p:nvSpPr>
        <p:spPr>
          <a:xfrm>
            <a:off x="76805" y="853355"/>
            <a:ext cx="4406899" cy="17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5DA941D-E955-461E-A8EB-7BA5893446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727393"/>
              </p:ext>
            </p:extLst>
          </p:nvPr>
        </p:nvGraphicFramePr>
        <p:xfrm>
          <a:off x="304800" y="872027"/>
          <a:ext cx="3777743" cy="1590797"/>
        </p:xfrm>
        <a:graphic>
          <a:graphicData uri="http://schemas.openxmlformats.org/drawingml/2006/table">
            <a:tbl>
              <a:tblPr firstRow="1" firstCol="1" bandRow="1"/>
              <a:tblGrid>
                <a:gridCol w="853618">
                  <a:extLst>
                    <a:ext uri="{9D8B030D-6E8A-4147-A177-3AD203B41FA5}">
                      <a16:colId xmlns:a16="http://schemas.microsoft.com/office/drawing/2014/main" val="1611844831"/>
                    </a:ext>
                  </a:extLst>
                </a:gridCol>
                <a:gridCol w="553355">
                  <a:extLst>
                    <a:ext uri="{9D8B030D-6E8A-4147-A177-3AD203B41FA5}">
                      <a16:colId xmlns:a16="http://schemas.microsoft.com/office/drawing/2014/main" val="1335235745"/>
                    </a:ext>
                  </a:extLst>
                </a:gridCol>
                <a:gridCol w="553355">
                  <a:extLst>
                    <a:ext uri="{9D8B030D-6E8A-4147-A177-3AD203B41FA5}">
                      <a16:colId xmlns:a16="http://schemas.microsoft.com/office/drawing/2014/main" val="3176265004"/>
                    </a:ext>
                  </a:extLst>
                </a:gridCol>
                <a:gridCol w="605805">
                  <a:extLst>
                    <a:ext uri="{9D8B030D-6E8A-4147-A177-3AD203B41FA5}">
                      <a16:colId xmlns:a16="http://schemas.microsoft.com/office/drawing/2014/main" val="3331876270"/>
                    </a:ext>
                  </a:extLst>
                </a:gridCol>
                <a:gridCol w="605805">
                  <a:extLst>
                    <a:ext uri="{9D8B030D-6E8A-4147-A177-3AD203B41FA5}">
                      <a16:colId xmlns:a16="http://schemas.microsoft.com/office/drawing/2014/main" val="3496822206"/>
                    </a:ext>
                  </a:extLst>
                </a:gridCol>
                <a:gridCol w="605805">
                  <a:extLst>
                    <a:ext uri="{9D8B030D-6E8A-4147-A177-3AD203B41FA5}">
                      <a16:colId xmlns:a16="http://schemas.microsoft.com/office/drawing/2014/main" val="3737052623"/>
                    </a:ext>
                  </a:extLst>
                </a:gridCol>
              </a:tblGrid>
              <a:tr h="165423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Decimation factor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getTLayer()=0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getTLayer()=1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getTLayer()=2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getTLayer()&gt;2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523213"/>
                  </a:ext>
                </a:extLst>
              </a:tr>
              <a:tr h="1654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I_SLICE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B_SLICE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513376"/>
                  </a:ext>
                </a:extLst>
              </a:tr>
              <a:tr h="2600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&lt;= 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329909"/>
                  </a:ext>
                </a:extLst>
              </a:tr>
              <a:tr h="25189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for chroma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&lt; 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&lt; 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181966"/>
                  </a:ext>
                </a:extLst>
              </a:tr>
              <a:tr h="41731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 for luma and chroma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 &gt; 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QP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&gt;= 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&gt;= 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QP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3966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311528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88BBF6A7-938B-4C01-B800-A3BC161EF57C}"/>
              </a:ext>
            </a:extLst>
          </p:cNvPr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749336842"/>
              </p:ext>
            </p:extLst>
          </p:nvPr>
        </p:nvGraphicFramePr>
        <p:xfrm>
          <a:off x="4620614" y="808200"/>
          <a:ext cx="4406899" cy="17811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344189034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37867851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03674792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84486264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940655427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8487350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7357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EncoderApp_explicit_offsets_optimized.exe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3142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922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054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652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087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037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992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2109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256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189550"/>
                  </a:ext>
                </a:extLst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SAO ACS explicit</a:t>
            </a: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E31141A4-BFD3-452B-A963-68BA832FA0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395615"/>
              </p:ext>
            </p:extLst>
          </p:nvPr>
        </p:nvGraphicFramePr>
        <p:xfrm>
          <a:off x="4633449" y="2770645"/>
          <a:ext cx="4406899" cy="17811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924447679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847232993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125743832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18457897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68108232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17178978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510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EncoderApp_explicit_offsets_optimized.exe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423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740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87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498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068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128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627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558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7266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25266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4AF862E-1FE0-4FB5-8DA7-C1971EEF02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030236"/>
              </p:ext>
            </p:extLst>
          </p:nvPr>
        </p:nvGraphicFramePr>
        <p:xfrm>
          <a:off x="89584" y="2757696"/>
          <a:ext cx="4406899" cy="1781175"/>
        </p:xfrm>
        <a:graphic>
          <a:graphicData uri="http://schemas.openxmlformats.org/drawingml/2006/table">
            <a:tbl>
              <a:tblPr/>
              <a:tblGrid>
                <a:gridCol w="1224969">
                  <a:extLst>
                    <a:ext uri="{9D8B030D-6E8A-4147-A177-3AD203B41FA5}">
                      <a16:colId xmlns:a16="http://schemas.microsoft.com/office/drawing/2014/main" val="384590517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198506755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439958950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703506496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3334390021"/>
                    </a:ext>
                  </a:extLst>
                </a:gridCol>
                <a:gridCol w="636386">
                  <a:extLst>
                    <a:ext uri="{9D8B030D-6E8A-4147-A177-3AD203B41FA5}">
                      <a16:colId xmlns:a16="http://schemas.microsoft.com/office/drawing/2014/main" val="27690915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09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EncoderApp_explicit_offsets_optimized.exe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789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7683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786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675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246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672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725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776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363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37737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3721C2D9-8BEF-4E13-B040-5CB83B3CE392}"/>
              </a:ext>
            </a:extLst>
          </p:cNvPr>
          <p:cNvSpPr/>
          <p:nvPr/>
        </p:nvSpPr>
        <p:spPr>
          <a:xfrm>
            <a:off x="8097367" y="446639"/>
            <a:ext cx="10642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JVET-O0888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FA3C4B-99A1-478B-AD36-5F84479EA135}"/>
              </a:ext>
            </a:extLst>
          </p:cNvPr>
          <p:cNvSpPr txBox="1"/>
          <p:nvPr/>
        </p:nvSpPr>
        <p:spPr>
          <a:xfrm>
            <a:off x="147711" y="1026251"/>
            <a:ext cx="4348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SAO offset </a:t>
            </a:r>
            <a:r>
              <a:rPr lang="fr-FR" dirty="0" err="1"/>
              <a:t>subset</a:t>
            </a:r>
            <a:r>
              <a:rPr lang="fr-FR" dirty="0"/>
              <a:t> = </a:t>
            </a:r>
            <a:r>
              <a:rPr lang="en-CA" dirty="0"/>
              <a:t>{0,1,4,8,16,31}. </a:t>
            </a:r>
            <a:r>
              <a:rPr lang="fr-FR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Anchor = VTM5.0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fr-FR" dirty="0"/>
              <a:t>Small chroma gain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complexity</a:t>
            </a:r>
            <a:r>
              <a:rPr lang="fr-FR" dirty="0"/>
              <a:t> </a:t>
            </a:r>
            <a:r>
              <a:rPr lang="fr-FR" dirty="0" err="1"/>
              <a:t>reduction</a:t>
            </a:r>
            <a:r>
              <a:rPr lang="fr-FR" dirty="0"/>
              <a:t> (6 offsets </a:t>
            </a:r>
            <a:r>
              <a:rPr lang="fr-FR" dirty="0" err="1"/>
              <a:t>instead</a:t>
            </a:r>
            <a:r>
              <a:rPr lang="fr-FR" dirty="0"/>
              <a:t> of 32)</a:t>
            </a:r>
          </a:p>
        </p:txBody>
      </p:sp>
    </p:spTree>
    <p:extLst>
      <p:ext uri="{BB962C8B-B14F-4D97-AF65-F5344CB8AC3E}">
        <p14:creationId xmlns:p14="http://schemas.microsoft.com/office/powerpoint/2010/main" val="124944042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30246</TotalTime>
  <Words>1601</Words>
  <Application>Microsoft Office PowerPoint</Application>
  <PresentationFormat>Affichage à l'écran (16:9)</PresentationFormat>
  <Paragraphs>607</Paragraphs>
  <Slides>13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9" baseType="lpstr">
      <vt:lpstr>Malgun Gothic</vt:lpstr>
      <vt:lpstr>PMingLiU</vt:lpstr>
      <vt:lpstr>SimSun</vt:lpstr>
      <vt:lpstr>Arial</vt:lpstr>
      <vt:lpstr>Calibri</vt:lpstr>
      <vt:lpstr>Frutiger LT Std 45 Light</vt:lpstr>
      <vt:lpstr>Frutiger LT Std 47 Light Cn</vt:lpstr>
      <vt:lpstr>Frutiger LT Std 55 Roman</vt:lpstr>
      <vt:lpstr>Frutiger LT Std 57 Cn</vt:lpstr>
      <vt:lpstr>Frutiger LT Std 87 ExtraBlk Cn</vt:lpstr>
      <vt:lpstr>Symbol</vt:lpstr>
      <vt:lpstr>Times New Roman</vt:lpstr>
      <vt:lpstr>1. VITEC_template_2016_Q3</vt:lpstr>
      <vt:lpstr>1. VITEC_Title_2016_Q3</vt:lpstr>
      <vt:lpstr>3. VITEC_ TY_2016_Q3</vt:lpstr>
      <vt:lpstr>Visio.Drawing.11</vt:lpstr>
      <vt:lpstr>JVET-O0888 AHG10: Adaptive Coding Sub-set for encoder optimization </vt:lpstr>
      <vt:lpstr>Présentation PowerPoint</vt:lpstr>
      <vt:lpstr>Proposal: overview</vt:lpstr>
      <vt:lpstr>Proposal: overview</vt:lpstr>
      <vt:lpstr>Application to SAO offsets: syntax</vt:lpstr>
      <vt:lpstr>Application to SAO offsets: decoding process</vt:lpstr>
      <vt:lpstr>Application to intra mode</vt:lpstr>
      <vt:lpstr>Results: SAO ACS decimation</vt:lpstr>
      <vt:lpstr>Results: SAO ACS explicit</vt:lpstr>
      <vt:lpstr>Results: intra modes</vt:lpstr>
      <vt:lpstr>Thank you</vt:lpstr>
      <vt:lpstr>Intra modes selection statistics</vt:lpstr>
      <vt:lpstr>Results: intra modes ACS vs CTC anchor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627</cp:revision>
  <cp:lastPrinted>2012-02-08T21:07:19Z</cp:lastPrinted>
  <dcterms:created xsi:type="dcterms:W3CDTF">2012-03-01T15:39:10Z</dcterms:created>
  <dcterms:modified xsi:type="dcterms:W3CDTF">2019-07-11T07:35:02Z</dcterms:modified>
</cp:coreProperties>
</file>