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handoutMasterIdLst>
    <p:handoutMasterId r:id="rId11"/>
  </p:handoutMasterIdLst>
  <p:sldIdLst>
    <p:sldId id="256" r:id="rId2"/>
    <p:sldId id="1092" r:id="rId3"/>
    <p:sldId id="1102" r:id="rId4"/>
    <p:sldId id="1106" r:id="rId5"/>
    <p:sldId id="1101" r:id="rId6"/>
    <p:sldId id="1100" r:id="rId7"/>
    <p:sldId id="1104" r:id="rId8"/>
    <p:sldId id="1105" r:id="rId9"/>
  </p:sldIdLst>
  <p:sldSz cx="9144000" cy="6858000" type="screen4x3"/>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AE017-2406-4674-8A46-2017FEBD45A6}" v="19" dt="2019-07-04T20:16:25.8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988" autoAdjust="0"/>
  </p:normalViewPr>
  <p:slideViewPr>
    <p:cSldViewPr snapToGrid="0">
      <p:cViewPr varScale="1">
        <p:scale>
          <a:sx n="94" d="100"/>
          <a:sy n="94" d="100"/>
        </p:scale>
        <p:origin x="828" y="8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7/4/2019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JVET-N0316</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JVET-N0316</a:t>
            </a:r>
            <a:endParaRPr lang="en-US" dirty="0"/>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JVET-O0737</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1967061"/>
            <a:ext cx="5808785" cy="1461939"/>
          </a:xfrm>
        </p:spPr>
        <p:txBody>
          <a:bodyPr/>
          <a:lstStyle/>
          <a:p>
            <a:r>
              <a:rPr lang="en-CA" sz="3200" b="1" dirty="0"/>
              <a:t>JVET-O0737:</a:t>
            </a:r>
            <a:br>
              <a:rPr lang="en-CA" sz="3200" b="1" dirty="0"/>
            </a:br>
            <a:r>
              <a:rPr lang="en-CA" sz="3200" b="1" dirty="0"/>
              <a:t>Chroma Delta QP for Dual Tree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pPr hangingPunct="0"/>
            <a:r>
              <a:rPr lang="en-CA" sz="1600" dirty="0"/>
              <a:t>Yu Han, </a:t>
            </a:r>
            <a:r>
              <a:rPr lang="en-US" sz="1600" dirty="0"/>
              <a:t>Geert Van Der Auwera</a:t>
            </a:r>
            <a:r>
              <a:rPr lang="en-CA" sz="1600" dirty="0"/>
              <a:t>, </a:t>
            </a:r>
            <a:r>
              <a:rPr lang="en-US" sz="1600" dirty="0"/>
              <a:t>Muhammed Coban, Wei-Jung, Chien, Yung-Hsuan Chao, Alican Nalci, </a:t>
            </a:r>
            <a:r>
              <a:rPr lang="en-CA" sz="1600" dirty="0"/>
              <a:t>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a:xfrm>
            <a:off x="383715" y="308421"/>
            <a:ext cx="8380809" cy="429028"/>
          </a:xfrm>
        </p:spPr>
        <p:txBody>
          <a:bodyPr/>
          <a:lstStyle/>
          <a:p>
            <a:r>
              <a:rPr lang="en-US" sz="3400" b="1" dirty="0">
                <a:solidFill>
                  <a:schemeClr val="accent1"/>
                </a:solidFill>
              </a:rPr>
              <a:t>Introduction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283029" y="981852"/>
            <a:ext cx="8773886" cy="4822807"/>
          </a:xfrm>
        </p:spPr>
        <p:txBody>
          <a:bodyPr/>
          <a:lstStyle/>
          <a:p>
            <a:pPr>
              <a:spcBef>
                <a:spcPts val="600"/>
              </a:spcBef>
            </a:pPr>
            <a:r>
              <a:rPr lang="en-CA" sz="2000" dirty="0"/>
              <a:t>In VTM-5.0, chroma quantization parameter (QP) is predicted as follows:</a:t>
            </a:r>
          </a:p>
          <a:p>
            <a:pPr marL="0" indent="0">
              <a:spcBef>
                <a:spcPts val="600"/>
              </a:spcBef>
              <a:buNone/>
            </a:pPr>
            <a:r>
              <a:rPr lang="en-CA" sz="2000" dirty="0"/>
              <a:t>	</a:t>
            </a:r>
          </a:p>
          <a:p>
            <a:pPr lvl="1">
              <a:spcBef>
                <a:spcPts val="600"/>
              </a:spcBef>
            </a:pPr>
            <a:endParaRPr lang="en-CA" sz="2000" dirty="0">
              <a:solidFill>
                <a:schemeClr val="accent1"/>
              </a:solidFill>
            </a:endParaRPr>
          </a:p>
          <a:p>
            <a:pPr lvl="1">
              <a:spcBef>
                <a:spcPts val="600"/>
              </a:spcBef>
            </a:pPr>
            <a:endParaRPr lang="en-CA" sz="2000" dirty="0">
              <a:solidFill>
                <a:schemeClr val="accent1"/>
              </a:solidFill>
            </a:endParaRPr>
          </a:p>
          <a:p>
            <a:pPr lvl="1">
              <a:spcBef>
                <a:spcPts val="600"/>
              </a:spcBef>
            </a:pPr>
            <a:endParaRPr lang="en-CA" sz="2000" dirty="0">
              <a:solidFill>
                <a:schemeClr val="accent1"/>
              </a:solidFill>
            </a:endParaRPr>
          </a:p>
          <a:p>
            <a:pPr marL="0" indent="0">
              <a:spcBef>
                <a:spcPts val="600"/>
              </a:spcBef>
              <a:buNone/>
            </a:pPr>
            <a:endParaRPr lang="en-CA" sz="2000" dirty="0"/>
          </a:p>
          <a:p>
            <a:pPr>
              <a:spcBef>
                <a:spcPts val="600"/>
              </a:spcBef>
            </a:pPr>
            <a:r>
              <a:rPr lang="en-CA" sz="2000" dirty="0">
                <a:solidFill>
                  <a:schemeClr val="tx1"/>
                </a:solidFill>
              </a:rPr>
              <a:t>In case of Dual Tree, </a:t>
            </a:r>
            <a:r>
              <a:rPr lang="en-CA" dirty="0" err="1"/>
              <a:t>Qp</a:t>
            </a:r>
            <a:r>
              <a:rPr lang="en-CA" baseline="-25000" dirty="0" err="1"/>
              <a:t>Y</a:t>
            </a:r>
            <a:r>
              <a:rPr lang="en-CA" dirty="0"/>
              <a:t> is derived from the coding unit (CU) that covers the location ( </a:t>
            </a:r>
            <a:r>
              <a:rPr lang="en-CA" dirty="0" err="1"/>
              <a:t>xCb</a:t>
            </a:r>
            <a:r>
              <a:rPr lang="en-CA" dirty="0"/>
              <a:t> + </a:t>
            </a:r>
            <a:r>
              <a:rPr lang="en-CA" dirty="0" err="1"/>
              <a:t>cbWidth</a:t>
            </a:r>
            <a:r>
              <a:rPr lang="en-CA" dirty="0"/>
              <a:t> / 2, </a:t>
            </a:r>
            <a:r>
              <a:rPr lang="en-CA" dirty="0" err="1"/>
              <a:t>yCb</a:t>
            </a:r>
            <a:r>
              <a:rPr lang="en-CA" dirty="0"/>
              <a:t> + </a:t>
            </a:r>
            <a:r>
              <a:rPr lang="en-CA" dirty="0" err="1"/>
              <a:t>cbHeight</a:t>
            </a:r>
            <a:r>
              <a:rPr lang="en-CA" dirty="0"/>
              <a:t> / 2 ).</a:t>
            </a:r>
            <a:endParaRPr lang="en-CA" sz="2000" dirty="0">
              <a:solidFill>
                <a:schemeClr val="tx1"/>
              </a:solidFill>
            </a:endParaRPr>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441775C-6269-43DA-80C7-F1697941FFCF}"/>
                  </a:ext>
                </a:extLst>
              </p:cNvPr>
              <p:cNvSpPr txBox="1"/>
              <p:nvPr/>
            </p:nvSpPr>
            <p:spPr>
              <a:xfrm>
                <a:off x="499219" y="1407047"/>
                <a:ext cx="8773886" cy="1092607"/>
              </a:xfrm>
              <a:prstGeom prst="rect">
                <a:avLst/>
              </a:prstGeom>
              <a:noFill/>
              <a:ln>
                <a:noFill/>
              </a:ln>
            </p:spPr>
            <p:txBody>
              <a:bodyPr wrap="square" lIns="0" tIns="0" rIns="0" bIns="0" rtlCol="0">
                <a:spAutoFit/>
              </a:bodyPr>
              <a:lstStyle/>
              <a:p>
                <a:pPr>
                  <a:spcBef>
                    <a:spcPts val="600"/>
                  </a:spcBef>
                </a:pPr>
                <a14:m>
                  <m:oMath xmlns:m="http://schemas.openxmlformats.org/officeDocument/2006/math">
                    <m:r>
                      <m:rPr>
                        <m:nor/>
                      </m:rPr>
                      <a:rPr lang="en-CA" sz="2200" dirty="0"/>
                      <m:t>qPi</m:t>
                    </m:r>
                    <m:r>
                      <m:rPr>
                        <m:nor/>
                      </m:rPr>
                      <a:rPr lang="en-CA" sz="2200" baseline="-25000" dirty="0"/>
                      <m:t>Cb</m:t>
                    </m:r>
                    <m:r>
                      <m:rPr>
                        <m:nor/>
                      </m:rPr>
                      <a:rPr lang="en-CA" sz="2200" baseline="-25000" dirty="0"/>
                      <m:t>/</m:t>
                    </m:r>
                    <m:r>
                      <m:rPr>
                        <m:nor/>
                      </m:rPr>
                      <a:rPr lang="en-CA" sz="2200" baseline="-25000" dirty="0"/>
                      <m:t>Cr</m:t>
                    </m:r>
                  </m:oMath>
                </a14:m>
                <a:r>
                  <a:rPr lang="en-US" sz="2200" dirty="0">
                    <a:solidFill>
                      <a:schemeClr val="tx1">
                        <a:lumMod val="85000"/>
                        <a:lumOff val="15000"/>
                      </a:schemeClr>
                    </a:solidFill>
                  </a:rPr>
                  <a:t> = </a:t>
                </a:r>
                <a:r>
                  <a:rPr lang="en-CA" sz="2200" dirty="0"/>
                  <a:t>Clip3( −</a:t>
                </a:r>
                <a:r>
                  <a:rPr lang="en-CA" sz="2200" dirty="0" err="1"/>
                  <a:t>QpBdOffset</a:t>
                </a:r>
                <a:r>
                  <a:rPr lang="en-CA" sz="2200" baseline="-25000" dirty="0" err="1"/>
                  <a:t>C</a:t>
                </a:r>
                <a:r>
                  <a:rPr lang="en-CA" sz="2200" dirty="0"/>
                  <a:t>, 69, </a:t>
                </a:r>
                <a:r>
                  <a:rPr lang="en-CA" sz="2200" b="1" dirty="0" err="1">
                    <a:solidFill>
                      <a:schemeClr val="accent1"/>
                    </a:solidFill>
                  </a:rPr>
                  <a:t>Qp</a:t>
                </a:r>
                <a:r>
                  <a:rPr lang="en-CA" sz="2200" b="1" baseline="-25000" dirty="0" err="1">
                    <a:solidFill>
                      <a:schemeClr val="accent1"/>
                    </a:solidFill>
                  </a:rPr>
                  <a:t>Y</a:t>
                </a:r>
                <a:r>
                  <a:rPr lang="en-CA" sz="2200" dirty="0"/>
                  <a:t> + </a:t>
                </a:r>
                <a:r>
                  <a:rPr lang="en-CA" sz="2200" dirty="0" err="1">
                    <a:solidFill>
                      <a:srgbClr val="00B050"/>
                    </a:solidFill>
                  </a:rPr>
                  <a:t>pps_cb</a:t>
                </a:r>
                <a:r>
                  <a:rPr lang="en-CA" sz="2200" dirty="0">
                    <a:solidFill>
                      <a:srgbClr val="00B050"/>
                    </a:solidFill>
                  </a:rPr>
                  <a:t>/</a:t>
                </a:r>
                <a:r>
                  <a:rPr lang="en-CA" sz="2200" dirty="0" err="1">
                    <a:solidFill>
                      <a:srgbClr val="00B050"/>
                    </a:solidFill>
                  </a:rPr>
                  <a:t>cr_qp_offset</a:t>
                </a:r>
                <a:r>
                  <a:rPr lang="en-CA" sz="2200" dirty="0">
                    <a:solidFill>
                      <a:srgbClr val="00B050"/>
                    </a:solidFill>
                  </a:rPr>
                  <a:t> +   …        					         </a:t>
                </a:r>
                <a:r>
                  <a:rPr lang="en-CA" sz="2200" dirty="0" err="1">
                    <a:solidFill>
                      <a:srgbClr val="00B050"/>
                    </a:solidFill>
                  </a:rPr>
                  <a:t>slice_cb</a:t>
                </a:r>
                <a:r>
                  <a:rPr lang="en-CA" sz="2200" dirty="0">
                    <a:solidFill>
                      <a:srgbClr val="00B050"/>
                    </a:solidFill>
                  </a:rPr>
                  <a:t>/</a:t>
                </a:r>
                <a:r>
                  <a:rPr lang="en-CA" sz="2200" dirty="0" err="1">
                    <a:solidFill>
                      <a:srgbClr val="00B050"/>
                    </a:solidFill>
                  </a:rPr>
                  <a:t>cr_qp_offset</a:t>
                </a:r>
                <a:r>
                  <a:rPr lang="en-CA" sz="2200" dirty="0"/>
                  <a:t> )</a:t>
                </a:r>
              </a:p>
              <a:p>
                <a:pPr>
                  <a:spcBef>
                    <a:spcPts val="600"/>
                  </a:spcBef>
                </a:pPr>
                <a:r>
                  <a:rPr lang="en-CA" sz="2200" dirty="0">
                    <a:solidFill>
                      <a:srgbClr val="00B050"/>
                    </a:solidFill>
                  </a:rPr>
                  <a:t>	</a:t>
                </a:r>
                <a:r>
                  <a:rPr lang="en-US" sz="2200" dirty="0">
                    <a:solidFill>
                      <a:schemeClr val="tx1">
                        <a:lumMod val="85000"/>
                        <a:lumOff val="15000"/>
                      </a:schemeClr>
                    </a:solidFill>
                  </a:rPr>
                  <a:t> </a:t>
                </a:r>
              </a:p>
            </p:txBody>
          </p:sp>
        </mc:Choice>
        <mc:Fallback xmlns="">
          <p:sp>
            <p:nvSpPr>
              <p:cNvPr id="3" name="TextBox 2">
                <a:extLst>
                  <a:ext uri="{FF2B5EF4-FFF2-40B4-BE49-F238E27FC236}">
                    <a16:creationId xmlns:a16="http://schemas.microsoft.com/office/drawing/2014/main" id="{9441775C-6269-43DA-80C7-F1697941FFCF}"/>
                  </a:ext>
                </a:extLst>
              </p:cNvPr>
              <p:cNvSpPr txBox="1">
                <a:spLocks noRot="1" noChangeAspect="1" noMove="1" noResize="1" noEditPoints="1" noAdjustHandles="1" noChangeArrowheads="1" noChangeShapeType="1" noTextEdit="1"/>
              </p:cNvSpPr>
              <p:nvPr/>
            </p:nvSpPr>
            <p:spPr>
              <a:xfrm>
                <a:off x="499219" y="1407047"/>
                <a:ext cx="8773886" cy="1092607"/>
              </a:xfrm>
              <a:prstGeom prst="rect">
                <a:avLst/>
              </a:prstGeom>
              <a:blipFill>
                <a:blip r:embed="rId2"/>
                <a:stretch>
                  <a:fillRect l="-1529" t="-7263" r="-3683"/>
                </a:stretch>
              </a:blipFill>
              <a:ln>
                <a:noFill/>
              </a:ln>
            </p:spPr>
            <p:txBody>
              <a:bodyPr/>
              <a:lstStyle/>
              <a:p>
                <a:r>
                  <a:rPr lang="en-US">
                    <a:noFill/>
                  </a:rPr>
                  <a:t> </a:t>
                </a:r>
              </a:p>
            </p:txBody>
          </p:sp>
        </mc:Fallback>
      </mc:AlternateContent>
      <p:cxnSp>
        <p:nvCxnSpPr>
          <p:cNvPr id="14" name="Straight Arrow Connector 13">
            <a:extLst>
              <a:ext uri="{FF2B5EF4-FFF2-40B4-BE49-F238E27FC236}">
                <a16:creationId xmlns:a16="http://schemas.microsoft.com/office/drawing/2014/main" id="{4653D443-5AB8-4E3A-BB3B-13F43CA455A7}"/>
              </a:ext>
            </a:extLst>
          </p:cNvPr>
          <p:cNvCxnSpPr>
            <a:cxnSpLocks/>
          </p:cNvCxnSpPr>
          <p:nvPr/>
        </p:nvCxnSpPr>
        <p:spPr>
          <a:xfrm flipH="1">
            <a:off x="4886162" y="1791938"/>
            <a:ext cx="181734" cy="462212"/>
          </a:xfrm>
          <a:prstGeom prst="straightConnector1">
            <a:avLst/>
          </a:prstGeom>
          <a:ln w="57150" cap="rnd">
            <a:solidFill>
              <a:schemeClr val="accent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689670C5-E7B6-412E-9D02-E1AB8F60A8A1}"/>
              </a:ext>
            </a:extLst>
          </p:cNvPr>
          <p:cNvSpPr/>
          <p:nvPr/>
        </p:nvSpPr>
        <p:spPr>
          <a:xfrm>
            <a:off x="4356300" y="2244639"/>
            <a:ext cx="1156086" cy="369332"/>
          </a:xfrm>
          <a:prstGeom prst="rect">
            <a:avLst/>
          </a:prstGeom>
        </p:spPr>
        <p:txBody>
          <a:bodyPr wrap="none">
            <a:spAutoFit/>
          </a:bodyPr>
          <a:lstStyle/>
          <a:p>
            <a:r>
              <a:rPr lang="en-CA" b="1" dirty="0" err="1">
                <a:solidFill>
                  <a:schemeClr val="accent1"/>
                </a:solidFill>
              </a:rPr>
              <a:t>Luma</a:t>
            </a:r>
            <a:r>
              <a:rPr lang="en-CA" b="1" dirty="0">
                <a:solidFill>
                  <a:schemeClr val="accent1"/>
                </a:solidFill>
              </a:rPr>
              <a:t> QP</a:t>
            </a:r>
            <a:endParaRPr lang="en-US" b="1" dirty="0">
              <a:solidFill>
                <a:schemeClr val="accent1"/>
              </a:solidFill>
            </a:endParaRPr>
          </a:p>
        </p:txBody>
      </p:sp>
      <p:cxnSp>
        <p:nvCxnSpPr>
          <p:cNvPr id="18" name="Straight Arrow Connector 17">
            <a:extLst>
              <a:ext uri="{FF2B5EF4-FFF2-40B4-BE49-F238E27FC236}">
                <a16:creationId xmlns:a16="http://schemas.microsoft.com/office/drawing/2014/main" id="{47ABD591-DE0C-434C-A7C3-164938E95B28}"/>
              </a:ext>
            </a:extLst>
          </p:cNvPr>
          <p:cNvCxnSpPr>
            <a:cxnSpLocks/>
          </p:cNvCxnSpPr>
          <p:nvPr/>
        </p:nvCxnSpPr>
        <p:spPr>
          <a:xfrm flipH="1">
            <a:off x="2993423" y="1791938"/>
            <a:ext cx="378915" cy="433891"/>
          </a:xfrm>
          <a:prstGeom prst="straightConnector1">
            <a:avLst/>
          </a:prstGeom>
          <a:ln w="57150"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4F919CF-A0FD-47A0-ADE3-BEE72ED3CE7E}"/>
              </a:ext>
            </a:extLst>
          </p:cNvPr>
          <p:cNvSpPr/>
          <p:nvPr/>
        </p:nvSpPr>
        <p:spPr>
          <a:xfrm>
            <a:off x="2158027" y="2155949"/>
            <a:ext cx="1540807" cy="646331"/>
          </a:xfrm>
          <a:prstGeom prst="rect">
            <a:avLst/>
          </a:prstGeom>
        </p:spPr>
        <p:txBody>
          <a:bodyPr wrap="none">
            <a:spAutoFit/>
          </a:bodyPr>
          <a:lstStyle/>
          <a:p>
            <a:pPr algn="ctr"/>
            <a:r>
              <a:rPr lang="en-CA" dirty="0"/>
              <a:t>Chroma QP </a:t>
            </a:r>
          </a:p>
          <a:p>
            <a:pPr algn="ctr"/>
            <a:r>
              <a:rPr lang="en-CA" dirty="0"/>
              <a:t>Range Offset</a:t>
            </a:r>
            <a:endParaRPr lang="en-US" dirty="0"/>
          </a:p>
        </p:txBody>
      </p:sp>
      <p:sp>
        <p:nvSpPr>
          <p:cNvPr id="20" name="Rectangle 19">
            <a:extLst>
              <a:ext uri="{FF2B5EF4-FFF2-40B4-BE49-F238E27FC236}">
                <a16:creationId xmlns:a16="http://schemas.microsoft.com/office/drawing/2014/main" id="{29A04D24-E9C5-42D5-B713-75434172C39D}"/>
              </a:ext>
            </a:extLst>
          </p:cNvPr>
          <p:cNvSpPr/>
          <p:nvPr/>
        </p:nvSpPr>
        <p:spPr>
          <a:xfrm>
            <a:off x="6100975" y="2389130"/>
            <a:ext cx="2186817" cy="707886"/>
          </a:xfrm>
          <a:prstGeom prst="rect">
            <a:avLst/>
          </a:prstGeom>
        </p:spPr>
        <p:txBody>
          <a:bodyPr wrap="none">
            <a:spAutoFit/>
          </a:bodyPr>
          <a:lstStyle/>
          <a:p>
            <a:pPr marL="0" lvl="1" algn="ctr"/>
            <a:r>
              <a:rPr lang="en-CA" sz="2000" dirty="0">
                <a:solidFill>
                  <a:srgbClr val="00B050"/>
                </a:solidFill>
              </a:rPr>
              <a:t>PPS and Slice </a:t>
            </a:r>
          </a:p>
          <a:p>
            <a:pPr marL="0" lvl="1" algn="ctr"/>
            <a:r>
              <a:rPr lang="en-CA" sz="2000" dirty="0">
                <a:solidFill>
                  <a:srgbClr val="00B050"/>
                </a:solidFill>
              </a:rPr>
              <a:t>Level QP Offsets.</a:t>
            </a:r>
          </a:p>
        </p:txBody>
      </p:sp>
      <p:cxnSp>
        <p:nvCxnSpPr>
          <p:cNvPr id="21" name="Straight Arrow Connector 20">
            <a:extLst>
              <a:ext uri="{FF2B5EF4-FFF2-40B4-BE49-F238E27FC236}">
                <a16:creationId xmlns:a16="http://schemas.microsoft.com/office/drawing/2014/main" id="{9E60BF57-AF8D-49B2-81F9-8053EFE38533}"/>
              </a:ext>
            </a:extLst>
          </p:cNvPr>
          <p:cNvCxnSpPr>
            <a:cxnSpLocks/>
          </p:cNvCxnSpPr>
          <p:nvPr/>
        </p:nvCxnSpPr>
        <p:spPr>
          <a:xfrm flipH="1">
            <a:off x="7062406" y="2113419"/>
            <a:ext cx="1" cy="386235"/>
          </a:xfrm>
          <a:prstGeom prst="straightConnector1">
            <a:avLst/>
          </a:prstGeom>
          <a:ln w="57150" cap="rnd">
            <a:solidFill>
              <a:srgbClr val="00B050"/>
            </a:solidFill>
            <a:round/>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53020E2-30C7-4126-BFC4-2C3D41FFF8FF}"/>
              </a:ext>
            </a:extLst>
          </p:cNvPr>
          <p:cNvGrpSpPr/>
          <p:nvPr/>
        </p:nvGrpSpPr>
        <p:grpSpPr>
          <a:xfrm>
            <a:off x="2717090" y="3934020"/>
            <a:ext cx="4701612" cy="2717049"/>
            <a:chOff x="2514600" y="4756503"/>
            <a:chExt cx="3522518" cy="1782608"/>
          </a:xfrm>
        </p:grpSpPr>
        <p:pic>
          <p:nvPicPr>
            <p:cNvPr id="24" name="Picture 23">
              <a:extLst>
                <a:ext uri="{FF2B5EF4-FFF2-40B4-BE49-F238E27FC236}">
                  <a16:creationId xmlns:a16="http://schemas.microsoft.com/office/drawing/2014/main" id="{05F8C7C4-AFDA-442E-9234-88FC76A21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4756503"/>
              <a:ext cx="3522518" cy="1782608"/>
            </a:xfrm>
            <a:prstGeom prst="rect">
              <a:avLst/>
            </a:prstGeom>
            <a:noFill/>
          </p:spPr>
        </p:pic>
        <p:sp>
          <p:nvSpPr>
            <p:cNvPr id="25" name="Text Box 25">
              <a:extLst>
                <a:ext uri="{FF2B5EF4-FFF2-40B4-BE49-F238E27FC236}">
                  <a16:creationId xmlns:a16="http://schemas.microsoft.com/office/drawing/2014/main" id="{D6EEDA7C-188F-4139-9CA1-F157C054CB23}"/>
                </a:ext>
              </a:extLst>
            </p:cNvPr>
            <p:cNvSpPr txBox="1">
              <a:spLocks noChangeArrowheads="1"/>
            </p:cNvSpPr>
            <p:nvPr/>
          </p:nvSpPr>
          <p:spPr bwMode="auto">
            <a:xfrm>
              <a:off x="2645063" y="5224527"/>
              <a:ext cx="640458" cy="241886"/>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26" name="Text Box 28">
              <a:extLst>
                <a:ext uri="{FF2B5EF4-FFF2-40B4-BE49-F238E27FC236}">
                  <a16:creationId xmlns:a16="http://schemas.microsoft.com/office/drawing/2014/main" id="{E235FC56-5E2F-4EE2-89AF-D64987A42906}"/>
                </a:ext>
              </a:extLst>
            </p:cNvPr>
            <p:cNvSpPr txBox="1">
              <a:spLocks noChangeArrowheads="1"/>
            </p:cNvSpPr>
            <p:nvPr/>
          </p:nvSpPr>
          <p:spPr bwMode="auto">
            <a:xfrm>
              <a:off x="3551526" y="59563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1" i="0" u="none" strike="noStrike" cap="none" normalizeH="0" baseline="0" dirty="0" err="1">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1" i="0" u="none" strike="no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 37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27" name="Text Box 30">
              <a:extLst>
                <a:ext uri="{FF2B5EF4-FFF2-40B4-BE49-F238E27FC236}">
                  <a16:creationId xmlns:a16="http://schemas.microsoft.com/office/drawing/2014/main" id="{31AB38A9-6007-4A02-B06D-5EE013813A28}"/>
                </a:ext>
              </a:extLst>
            </p:cNvPr>
            <p:cNvSpPr txBox="1">
              <a:spLocks noChangeArrowheads="1"/>
            </p:cNvSpPr>
            <p:nvPr/>
          </p:nvSpPr>
          <p:spPr bwMode="auto">
            <a:xfrm>
              <a:off x="3546763" y="52324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28" name="Text Box 31">
              <a:extLst>
                <a:ext uri="{FF2B5EF4-FFF2-40B4-BE49-F238E27FC236}">
                  <a16:creationId xmlns:a16="http://schemas.microsoft.com/office/drawing/2014/main" id="{20DCA26A-DEF9-4E9F-A317-2227E120FF87}"/>
                </a:ext>
              </a:extLst>
            </p:cNvPr>
            <p:cNvSpPr txBox="1">
              <a:spLocks noChangeArrowheads="1"/>
            </p:cNvSpPr>
            <p:nvPr/>
          </p:nvSpPr>
          <p:spPr bwMode="auto">
            <a:xfrm>
              <a:off x="2646651" y="59563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a:xfrm>
            <a:off x="383715" y="308421"/>
            <a:ext cx="8380809" cy="429028"/>
          </a:xfrm>
        </p:spPr>
        <p:txBody>
          <a:bodyPr/>
          <a:lstStyle/>
          <a:p>
            <a:r>
              <a:rPr lang="en-US" sz="3400" b="1" dirty="0">
                <a:solidFill>
                  <a:schemeClr val="accent1"/>
                </a:solidFill>
              </a:rPr>
              <a:t>Issues with Current Design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80238" y="1088136"/>
            <a:ext cx="8383524" cy="2330173"/>
          </a:xfrm>
        </p:spPr>
        <p:txBody>
          <a:bodyPr/>
          <a:lstStyle/>
          <a:p>
            <a:pPr marL="457200" indent="-457200" hangingPunct="0">
              <a:buFont typeface="+mj-lt"/>
              <a:buAutoNum type="arabicPeriod"/>
            </a:pPr>
            <a:r>
              <a:rPr lang="en-CA" dirty="0"/>
              <a:t>As a result, a </a:t>
            </a:r>
            <a:r>
              <a:rPr lang="en-CA" dirty="0" err="1"/>
              <a:t>luma</a:t>
            </a:r>
            <a:r>
              <a:rPr lang="en-CA" dirty="0"/>
              <a:t> QP (</a:t>
            </a:r>
            <a:r>
              <a:rPr lang="en-CA" dirty="0" err="1"/>
              <a:t>Qp</a:t>
            </a:r>
            <a:r>
              <a:rPr lang="en-CA" baseline="-25000" dirty="0" err="1"/>
              <a:t>Y</a:t>
            </a:r>
            <a:r>
              <a:rPr lang="en-CA" dirty="0"/>
              <a:t>) derived using multiple </a:t>
            </a:r>
            <a:r>
              <a:rPr lang="en-CA" dirty="0" err="1"/>
              <a:t>luma</a:t>
            </a:r>
            <a:r>
              <a:rPr lang="en-CA" dirty="0"/>
              <a:t> CUs may not be a good prediction for the chroma QP. </a:t>
            </a:r>
          </a:p>
          <a:p>
            <a:pPr marL="457200" indent="-457200" hangingPunct="0">
              <a:buFont typeface="+mj-lt"/>
              <a:buAutoNum type="arabicPeriod"/>
            </a:pPr>
            <a:r>
              <a:rPr lang="en-CA" dirty="0"/>
              <a:t>Also, though PPS and slice level QP offset adjustment for chroma may be sufficient for </a:t>
            </a:r>
            <a:r>
              <a:rPr lang="en-CA" b="1" dirty="0"/>
              <a:t>single tree</a:t>
            </a:r>
            <a:r>
              <a:rPr lang="en-CA" dirty="0"/>
              <a:t>, these offsets can be </a:t>
            </a:r>
            <a:r>
              <a:rPr lang="en-CA" b="1" dirty="0">
                <a:solidFill>
                  <a:srgbClr val="FF0000"/>
                </a:solidFill>
              </a:rPr>
              <a:t>limited</a:t>
            </a:r>
            <a:r>
              <a:rPr lang="en-CA" dirty="0"/>
              <a:t> in dual tree case for chroma. </a:t>
            </a:r>
          </a:p>
          <a:p>
            <a:pPr marL="0" indent="0" hangingPunct="0">
              <a:buNone/>
            </a:pPr>
            <a:r>
              <a:rPr lang="en-US" dirty="0"/>
              <a:t>3.   </a:t>
            </a:r>
            <a:r>
              <a:rPr lang="en-US" dirty="0" err="1"/>
              <a:t>Luma</a:t>
            </a:r>
            <a:r>
              <a:rPr lang="en-US" dirty="0"/>
              <a:t> </a:t>
            </a:r>
            <a:r>
              <a:rPr lang="en-US" dirty="0" err="1"/>
              <a:t>deltaQP</a:t>
            </a:r>
            <a:r>
              <a:rPr lang="en-US" dirty="0"/>
              <a:t> is signaled based on chroma </a:t>
            </a:r>
            <a:r>
              <a:rPr lang="en-US" dirty="0" err="1"/>
              <a:t>cbf</a:t>
            </a:r>
            <a:r>
              <a:rPr lang="en-US" dirty="0"/>
              <a:t> flags when </a:t>
            </a:r>
            <a:r>
              <a:rPr lang="en-US" dirty="0" err="1"/>
              <a:t>dualtree</a:t>
            </a:r>
            <a:r>
              <a:rPr lang="en-US" dirty="0"/>
              <a:t> is used.</a:t>
            </a:r>
          </a:p>
          <a:p>
            <a:pPr marL="0" indent="0">
              <a:buNone/>
            </a:pPr>
            <a:endParaRPr lang="en-CA" sz="1800" dirty="0">
              <a:solidFill>
                <a:schemeClr val="tx1"/>
              </a:solidFill>
            </a:endParaRPr>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grpSp>
        <p:nvGrpSpPr>
          <p:cNvPr id="6" name="Group 5">
            <a:extLst>
              <a:ext uri="{FF2B5EF4-FFF2-40B4-BE49-F238E27FC236}">
                <a16:creationId xmlns:a16="http://schemas.microsoft.com/office/drawing/2014/main" id="{5E55FFF2-07B7-4D1B-8D05-01E12BCD3D8F}"/>
              </a:ext>
            </a:extLst>
          </p:cNvPr>
          <p:cNvGrpSpPr/>
          <p:nvPr/>
        </p:nvGrpSpPr>
        <p:grpSpPr>
          <a:xfrm>
            <a:off x="2238651" y="3541182"/>
            <a:ext cx="5301842" cy="3109887"/>
            <a:chOff x="2514600" y="4756503"/>
            <a:chExt cx="3522518" cy="1782608"/>
          </a:xfrm>
        </p:grpSpPr>
        <p:pic>
          <p:nvPicPr>
            <p:cNvPr id="7" name="Picture 6">
              <a:extLst>
                <a:ext uri="{FF2B5EF4-FFF2-40B4-BE49-F238E27FC236}">
                  <a16:creationId xmlns:a16="http://schemas.microsoft.com/office/drawing/2014/main" id="{56D775A8-DF74-4BC8-B70D-D96B3A95EF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4756503"/>
              <a:ext cx="3522518" cy="1782608"/>
            </a:xfrm>
            <a:prstGeom prst="rect">
              <a:avLst/>
            </a:prstGeom>
            <a:noFill/>
          </p:spPr>
        </p:pic>
        <p:sp>
          <p:nvSpPr>
            <p:cNvPr id="8" name="Text Box 25">
              <a:extLst>
                <a:ext uri="{FF2B5EF4-FFF2-40B4-BE49-F238E27FC236}">
                  <a16:creationId xmlns:a16="http://schemas.microsoft.com/office/drawing/2014/main" id="{CE3B2A00-40AC-49A2-8E5F-475B642520BD}"/>
                </a:ext>
              </a:extLst>
            </p:cNvPr>
            <p:cNvSpPr txBox="1">
              <a:spLocks noChangeArrowheads="1"/>
            </p:cNvSpPr>
            <p:nvPr/>
          </p:nvSpPr>
          <p:spPr bwMode="auto">
            <a:xfrm>
              <a:off x="2645063" y="5224527"/>
              <a:ext cx="640458" cy="241886"/>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9" name="Text Box 28">
              <a:extLst>
                <a:ext uri="{FF2B5EF4-FFF2-40B4-BE49-F238E27FC236}">
                  <a16:creationId xmlns:a16="http://schemas.microsoft.com/office/drawing/2014/main" id="{AF57CA33-502F-41E0-9ECB-FBA79C3586AA}"/>
                </a:ext>
              </a:extLst>
            </p:cNvPr>
            <p:cNvSpPr txBox="1">
              <a:spLocks noChangeArrowheads="1"/>
            </p:cNvSpPr>
            <p:nvPr/>
          </p:nvSpPr>
          <p:spPr bwMode="auto">
            <a:xfrm>
              <a:off x="3551526" y="59563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1" i="0" u="none" strike="noStrike" cap="none" normalizeH="0" baseline="0" dirty="0" err="1">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1" i="0" u="none" strike="noStrike" cap="none" normalizeH="0" baseline="0" dirty="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 37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0" name="Text Box 30">
              <a:extLst>
                <a:ext uri="{FF2B5EF4-FFF2-40B4-BE49-F238E27FC236}">
                  <a16:creationId xmlns:a16="http://schemas.microsoft.com/office/drawing/2014/main" id="{13B31DDF-D322-48C0-86CD-B1F87E8AB9D3}"/>
                </a:ext>
              </a:extLst>
            </p:cNvPr>
            <p:cNvSpPr txBox="1">
              <a:spLocks noChangeArrowheads="1"/>
            </p:cNvSpPr>
            <p:nvPr/>
          </p:nvSpPr>
          <p:spPr bwMode="auto">
            <a:xfrm>
              <a:off x="3546763" y="52324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1" name="Text Box 31">
              <a:extLst>
                <a:ext uri="{FF2B5EF4-FFF2-40B4-BE49-F238E27FC236}">
                  <a16:creationId xmlns:a16="http://schemas.microsoft.com/office/drawing/2014/main" id="{BA71335C-B3B0-43F0-83D8-1C1AC803F21C}"/>
                </a:ext>
              </a:extLst>
            </p:cNvPr>
            <p:cNvSpPr txBox="1">
              <a:spLocks noChangeArrowheads="1"/>
            </p:cNvSpPr>
            <p:nvPr/>
          </p:nvSpPr>
          <p:spPr bwMode="auto">
            <a:xfrm>
              <a:off x="2646651" y="5956364"/>
              <a:ext cx="640458" cy="241887"/>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altLang="en-US" sz="1050" b="0" i="0" u="none" strike="noStrike" cap="none" normalizeH="0" baseline="0" dirty="0" err="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Qp</a:t>
              </a:r>
              <a:r>
                <a:rPr kumimoji="0" lang="en-US" altLang="en-US" sz="105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27</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289586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73201-D32F-4ED5-8E33-86529D19DEA8}"/>
              </a:ext>
            </a:extLst>
          </p:cNvPr>
          <p:cNvSpPr>
            <a:spLocks noGrp="1"/>
          </p:cNvSpPr>
          <p:nvPr>
            <p:ph type="title"/>
          </p:nvPr>
        </p:nvSpPr>
        <p:spPr/>
        <p:txBody>
          <a:bodyPr/>
          <a:lstStyle/>
          <a:p>
            <a:r>
              <a:rPr lang="en-US" dirty="0"/>
              <a:t>Proposed changes</a:t>
            </a:r>
          </a:p>
        </p:txBody>
      </p:sp>
      <p:sp>
        <p:nvSpPr>
          <p:cNvPr id="4" name="Content Placeholder 3">
            <a:extLst>
              <a:ext uri="{FF2B5EF4-FFF2-40B4-BE49-F238E27FC236}">
                <a16:creationId xmlns:a16="http://schemas.microsoft.com/office/drawing/2014/main" id="{BD28AFB5-89C5-4299-8907-72D28064D936}"/>
              </a:ext>
            </a:extLst>
          </p:cNvPr>
          <p:cNvSpPr>
            <a:spLocks noGrp="1"/>
          </p:cNvSpPr>
          <p:nvPr>
            <p:ph sz="quarter" idx="12"/>
          </p:nvPr>
        </p:nvSpPr>
        <p:spPr/>
        <p:txBody>
          <a:bodyPr/>
          <a:lstStyle/>
          <a:p>
            <a:r>
              <a:rPr lang="en-CA" dirty="0"/>
              <a:t>Chroma QP control is extended to the block is coded with joint coding of chrominance residuals (JCCR) mode. </a:t>
            </a:r>
          </a:p>
          <a:p>
            <a:r>
              <a:rPr lang="en-CA" dirty="0" err="1"/>
              <a:t>Luma</a:t>
            </a:r>
            <a:r>
              <a:rPr lang="en-CA" dirty="0"/>
              <a:t> </a:t>
            </a:r>
            <a:r>
              <a:rPr lang="en-CA" dirty="0" err="1"/>
              <a:t>deltaQP</a:t>
            </a:r>
            <a:r>
              <a:rPr lang="en-CA" dirty="0"/>
              <a:t> does not depend on chroma </a:t>
            </a:r>
            <a:r>
              <a:rPr lang="en-CA" dirty="0" err="1"/>
              <a:t>cbf</a:t>
            </a:r>
            <a:r>
              <a:rPr lang="en-CA" dirty="0"/>
              <a:t> flags, when chroma separate tee is enabled</a:t>
            </a:r>
          </a:p>
          <a:p>
            <a:r>
              <a:rPr lang="en-CA" dirty="0"/>
              <a:t>Chroma </a:t>
            </a:r>
            <a:r>
              <a:rPr lang="en-CA" dirty="0" err="1"/>
              <a:t>deltaQP</a:t>
            </a:r>
            <a:r>
              <a:rPr lang="en-CA" dirty="0"/>
              <a:t> may sent to compensate </a:t>
            </a:r>
            <a:r>
              <a:rPr lang="en-CA" dirty="0" err="1"/>
              <a:t>chromaQP</a:t>
            </a:r>
            <a:r>
              <a:rPr lang="en-CA" dirty="0"/>
              <a:t> prediction inaccuracy issue</a:t>
            </a:r>
            <a:endParaRPr lang="en-US" dirty="0"/>
          </a:p>
        </p:txBody>
      </p:sp>
      <p:sp>
        <p:nvSpPr>
          <p:cNvPr id="5" name="Footer Placeholder 4">
            <a:extLst>
              <a:ext uri="{FF2B5EF4-FFF2-40B4-BE49-F238E27FC236}">
                <a16:creationId xmlns:a16="http://schemas.microsoft.com/office/drawing/2014/main" id="{73E445A7-1B50-49C7-8B07-944367C056A0}"/>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JVET-O0737</a:t>
            </a:r>
            <a:endParaRPr lang="en-US" dirty="0"/>
          </a:p>
        </p:txBody>
      </p:sp>
    </p:spTree>
    <p:extLst>
      <p:ext uri="{BB962C8B-B14F-4D97-AF65-F5344CB8AC3E}">
        <p14:creationId xmlns:p14="http://schemas.microsoft.com/office/powerpoint/2010/main" val="407934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a:xfrm>
            <a:off x="383715" y="308421"/>
            <a:ext cx="8380809" cy="429028"/>
          </a:xfrm>
        </p:spPr>
        <p:txBody>
          <a:bodyPr/>
          <a:lstStyle/>
          <a:p>
            <a:r>
              <a:rPr lang="en-US" sz="3400" b="1" dirty="0">
                <a:solidFill>
                  <a:schemeClr val="accent1"/>
                </a:solidFill>
              </a:rPr>
              <a:t>Solution 1</a:t>
            </a:r>
            <a:endParaRPr lang="en-US" dirty="0"/>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81000" y="908102"/>
            <a:ext cx="8383524" cy="1499541"/>
          </a:xfrm>
        </p:spPr>
        <p:txBody>
          <a:bodyPr/>
          <a:lstStyle/>
          <a:p>
            <a:r>
              <a:rPr lang="en-CA" sz="1600" dirty="0"/>
              <a:t>We propose a flexible signaling method for CU level chroma delta QP. In the proposed method, a chroma delta QP is signaled in the same way as </a:t>
            </a:r>
            <a:r>
              <a:rPr lang="en-CA" sz="1600" dirty="0" err="1"/>
              <a:t>luma</a:t>
            </a:r>
            <a:r>
              <a:rPr lang="en-CA" sz="1600" dirty="0"/>
              <a:t> delta QP signaling. </a:t>
            </a:r>
          </a:p>
          <a:p>
            <a:r>
              <a:rPr lang="en-CA" sz="1600" dirty="0"/>
              <a:t>Proposed syntax changes are shown as below:</a:t>
            </a:r>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graphicFrame>
        <p:nvGraphicFramePr>
          <p:cNvPr id="3" name="Table 2">
            <a:extLst>
              <a:ext uri="{FF2B5EF4-FFF2-40B4-BE49-F238E27FC236}">
                <a16:creationId xmlns:a16="http://schemas.microsoft.com/office/drawing/2014/main" id="{9BCEDB3D-71B9-454F-B462-F2C30551080B}"/>
              </a:ext>
            </a:extLst>
          </p:cNvPr>
          <p:cNvGraphicFramePr>
            <a:graphicFrameLocks noGrp="1"/>
          </p:cNvGraphicFramePr>
          <p:nvPr>
            <p:extLst>
              <p:ext uri="{D42A27DB-BD31-4B8C-83A1-F6EECF244321}">
                <p14:modId xmlns:p14="http://schemas.microsoft.com/office/powerpoint/2010/main" val="2269782425"/>
              </p:ext>
            </p:extLst>
          </p:nvPr>
        </p:nvGraphicFramePr>
        <p:xfrm>
          <a:off x="1409114" y="2171197"/>
          <a:ext cx="6196232" cy="4013200"/>
        </p:xfrm>
        <a:graphic>
          <a:graphicData uri="http://schemas.openxmlformats.org/drawingml/2006/table">
            <a:tbl>
              <a:tblPr>
                <a:tableStyleId>{5C22544A-7EE6-4342-B048-85BDC9FD1C3A}</a:tableStyleId>
              </a:tblPr>
              <a:tblGrid>
                <a:gridCol w="5445174">
                  <a:extLst>
                    <a:ext uri="{9D8B030D-6E8A-4147-A177-3AD203B41FA5}">
                      <a16:colId xmlns:a16="http://schemas.microsoft.com/office/drawing/2014/main" val="3455029505"/>
                    </a:ext>
                  </a:extLst>
                </a:gridCol>
                <a:gridCol w="751058">
                  <a:extLst>
                    <a:ext uri="{9D8B030D-6E8A-4147-A177-3AD203B41FA5}">
                      <a16:colId xmlns:a16="http://schemas.microsoft.com/office/drawing/2014/main" val="1337069372"/>
                    </a:ext>
                  </a:extLst>
                </a:gridCol>
              </a:tblGrid>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transform_unit( x0, y0, tbWidth, tbHeight, treeType, subTuIndex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Descriptor</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423333172"/>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68540674"/>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If(treeType  !=  DUAL_TREE_CHROMA)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54776331"/>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 tu_cbf_luma[ x0 ][ y0 ]  | |  tu_cbf_cb[ x0 ][ y0 ]  | |  tu_cbf_cr[ x0 ][ y0 ] )  </a:t>
                      </a:r>
                      <a:r>
                        <a:rPr lang="en-CA" sz="1000" strike="sngStrike">
                          <a:effectLst/>
                        </a:rPr>
                        <a:t>&amp;&amp;</a:t>
                      </a:r>
                      <a:br>
                        <a:rPr lang="en-CA" sz="1000">
                          <a:effectLst/>
                        </a:rPr>
                      </a:br>
                      <a:r>
                        <a:rPr lang="en-CA" sz="1000">
                          <a:effectLst/>
                        </a:rPr>
                        <a:t>		</a:t>
                      </a:r>
                      <a:r>
                        <a:rPr lang="en-CA" sz="1000" strike="sngStrike">
                          <a:effectLst/>
                        </a:rPr>
                        <a:t>treeType  !=  DUAL_TREE_CHROMA</a:t>
                      </a:r>
                      <a:r>
                        <a:rPr lang="en-CA" sz="1000">
                          <a:effectLst/>
                        </a:rPr>
                        <a:t> &amp;&amp; </a:t>
                      </a:r>
                      <a:r>
                        <a:rPr lang="en-CA" sz="1000">
                          <a:effectLst/>
                          <a:highlight>
                            <a:srgbClr val="FFFF00"/>
                          </a:highlight>
                        </a:rPr>
                        <a:t>treeType  !=  DUAL_TREE_LUMA</a:t>
                      </a:r>
                      <a:r>
                        <a:rPr lang="en-CA" sz="1000">
                          <a:effectLst/>
                        </a:rPr>
                        <a:t> )</a:t>
                      </a:r>
                      <a:endParaRPr lang="en-US" sz="1000">
                        <a:effectLst/>
                      </a:endParaRPr>
                    </a:p>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 (tu_cbf_luma[ x0 ][ y0 ]  &amp;&amp; treeType  ==  DUAL_TREE_LUMA</a:t>
                      </a:r>
                      <a:r>
                        <a:rPr lang="en-CA" sz="1000">
                          <a:effectLst/>
                        </a:rPr>
                        <a:t>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99619974"/>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cu_qp_delta_enabled_flag  &amp;&amp;  !IsCuQpDeltaCoded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241674119"/>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cu_qp_delta_abs</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637636387"/>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cu_qp_delta_abs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86877704"/>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cu_qp_delta_sign_flag</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921825212"/>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465587854"/>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10487064"/>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31305131"/>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If(</a:t>
                      </a:r>
                      <a:r>
                        <a:rPr lang="en-GB" sz="1000">
                          <a:effectLst/>
                          <a:highlight>
                            <a:srgbClr val="FFFF00"/>
                          </a:highlight>
                        </a:rPr>
                        <a:t>(</a:t>
                      </a:r>
                      <a:r>
                        <a:rPr lang="en-CA" sz="1000">
                          <a:effectLst/>
                          <a:highlight>
                            <a:srgbClr val="FFFF00"/>
                          </a:highlight>
                        </a:rPr>
                        <a:t> tu_cbf_cb[ x0 ][ y0 ]  | |  tu_cbf_cr[ x0 ][ y0 ] )  &amp;&amp;</a:t>
                      </a:r>
                      <a:endParaRPr lang="en-US" sz="1000">
                        <a:effectLst/>
                      </a:endParaRPr>
                    </a:p>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r>
                        <a:rPr lang="en-GB" sz="1000">
                          <a:effectLst/>
                          <a:highlight>
                            <a:srgbClr val="FFFF00"/>
                          </a:highlight>
                        </a:rPr>
                        <a:t>cu_chroma_qp_offset_enabled_flag  &amp;&amp; !IsCuChromaQpOffsetCoded )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858575258"/>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highlight>
                            <a:srgbClr val="FFFF00"/>
                          </a:highlight>
                        </a:rPr>
                        <a:t>	cu_chroma_qp_offset_flag</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412314910"/>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highlight>
                            <a:srgbClr val="FFFF00"/>
                          </a:highlight>
                        </a:rPr>
                        <a:t>	if( cu_chroma_qp_offset_flag  &amp;&amp;  chroma_qp_offset_list_len_minus1 &gt; 0 )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354814170"/>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GB" sz="1000">
                          <a:effectLst/>
                          <a:highlight>
                            <a:srgbClr val="FFFF00"/>
                          </a:highlight>
                        </a:rPr>
                        <a:t>		cu_chroma_qp_offset_idx</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990412027"/>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if(treeType = = DUAL_TREE_CHROMA  &amp;&amp;  </a:t>
                      </a:r>
                      <a:r>
                        <a:rPr lang="en-GB" sz="1000">
                          <a:effectLst/>
                          <a:highlight>
                            <a:srgbClr val="FFFF00"/>
                          </a:highlight>
                        </a:rPr>
                        <a:t>cu_chroma_qp_offset_flag</a:t>
                      </a: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013327518"/>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chroma_cu_qp_delta_abs</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741792251"/>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 chroma_cu_qp_delta_abs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250403560"/>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chroma_cu_qp_delta_sign_flag</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ae(v)</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927251065"/>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891818293"/>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highlight>
                            <a:srgbClr val="FFFF00"/>
                          </a:highligh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984532797"/>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a:effectLst/>
                        </a:rPr>
                        <a:t> </a:t>
                      </a:r>
                      <a:endParaRPr lang="en-US" sz="10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025498637"/>
                  </a:ext>
                </a:extLst>
              </a:tr>
              <a:tr h="0">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a:t>
                      </a:r>
                      <a:endParaRPr lang="en-US" sz="100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just" hangingPunct="0">
                        <a:spcBef>
                          <a:spcPts val="100"/>
                        </a:spcBef>
                        <a:spcAft>
                          <a:spcPts val="100"/>
                        </a:spcAft>
                      </a:pPr>
                      <a:r>
                        <a:rPr lang="en-CA" sz="1000" dirty="0">
                          <a:effectLst/>
                        </a:rPr>
                        <a:t> </a:t>
                      </a:r>
                      <a:endParaRPr lang="en-US" sz="10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91653226"/>
                  </a:ext>
                </a:extLst>
              </a:tr>
            </a:tbl>
          </a:graphicData>
        </a:graphic>
      </p:graphicFrame>
    </p:spTree>
    <p:extLst>
      <p:ext uri="{BB962C8B-B14F-4D97-AF65-F5344CB8AC3E}">
        <p14:creationId xmlns:p14="http://schemas.microsoft.com/office/powerpoint/2010/main" val="3754404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0D14-B52B-4DBC-B83B-B881D4B92930}"/>
              </a:ext>
            </a:extLst>
          </p:cNvPr>
          <p:cNvSpPr>
            <a:spLocks noGrp="1"/>
          </p:cNvSpPr>
          <p:nvPr>
            <p:ph type="title"/>
          </p:nvPr>
        </p:nvSpPr>
        <p:spPr/>
        <p:txBody>
          <a:bodyPr/>
          <a:lstStyle/>
          <a:p>
            <a:r>
              <a:rPr lang="en-US" sz="3400" b="1" dirty="0">
                <a:solidFill>
                  <a:schemeClr val="accent1"/>
                </a:solidFill>
              </a:rPr>
              <a:t>Solution 1</a:t>
            </a:r>
            <a:endParaRPr lang="en-US" sz="3400" dirty="0"/>
          </a:p>
        </p:txBody>
      </p:sp>
      <p:sp>
        <p:nvSpPr>
          <p:cNvPr id="4" name="Content Placeholder 3">
            <a:extLst>
              <a:ext uri="{FF2B5EF4-FFF2-40B4-BE49-F238E27FC236}">
                <a16:creationId xmlns:a16="http://schemas.microsoft.com/office/drawing/2014/main" id="{217581FF-285E-45EA-BC4C-A9994912FD47}"/>
              </a:ext>
            </a:extLst>
          </p:cNvPr>
          <p:cNvSpPr>
            <a:spLocks noGrp="1"/>
          </p:cNvSpPr>
          <p:nvPr>
            <p:ph sz="quarter" idx="12"/>
          </p:nvPr>
        </p:nvSpPr>
        <p:spPr>
          <a:xfrm>
            <a:off x="381000" y="1398166"/>
            <a:ext cx="8383524" cy="3047999"/>
          </a:xfrm>
        </p:spPr>
        <p:txBody>
          <a:bodyPr/>
          <a:lstStyle/>
          <a:p>
            <a:r>
              <a:rPr lang="en-US" dirty="0"/>
              <a:t>The </a:t>
            </a:r>
            <a:r>
              <a:rPr lang="en-CA" dirty="0"/>
              <a:t>variables </a:t>
            </a:r>
            <a:r>
              <a:rPr lang="en-CA" dirty="0" err="1"/>
              <a:t>qPi</a:t>
            </a:r>
            <a:r>
              <a:rPr lang="en-CA" baseline="-25000" dirty="0" err="1"/>
              <a:t>Cb</a:t>
            </a:r>
            <a:r>
              <a:rPr lang="en-CA" dirty="0"/>
              <a:t> and </a:t>
            </a:r>
            <a:r>
              <a:rPr lang="en-CA" dirty="0" err="1"/>
              <a:t>qPi</a:t>
            </a:r>
            <a:r>
              <a:rPr lang="en-CA" baseline="-25000" dirty="0" err="1"/>
              <a:t>Cr</a:t>
            </a:r>
            <a:r>
              <a:rPr lang="en-CA" dirty="0"/>
              <a:t> and </a:t>
            </a:r>
            <a:r>
              <a:rPr lang="en-CA" dirty="0" err="1"/>
              <a:t>qPi</a:t>
            </a:r>
            <a:r>
              <a:rPr lang="en-CA" baseline="-25000" dirty="0" err="1"/>
              <a:t>CbCr</a:t>
            </a:r>
            <a:r>
              <a:rPr lang="en-CA" dirty="0"/>
              <a:t> can be derived as follows:</a:t>
            </a:r>
          </a:p>
          <a:p>
            <a:pPr marL="0" indent="0" algn="ctr" hangingPunct="0">
              <a:buNone/>
            </a:pPr>
            <a:r>
              <a:rPr lang="en-CA" sz="1200" dirty="0" err="1"/>
              <a:t>ChromaCuQpDeltaVal</a:t>
            </a:r>
            <a:r>
              <a:rPr lang="en-CA" sz="1200" dirty="0"/>
              <a:t> = </a:t>
            </a:r>
            <a:r>
              <a:rPr lang="en-CA" sz="1200" dirty="0" err="1"/>
              <a:t>chroma_cu_qp_delta_abs</a:t>
            </a:r>
            <a:r>
              <a:rPr lang="en-CA" sz="1200" dirty="0"/>
              <a:t> * ( 1 − 2 * </a:t>
            </a:r>
            <a:r>
              <a:rPr lang="en-CA" sz="1200" dirty="0" err="1"/>
              <a:t>chroma_cu_qp_delta_sign_flag</a:t>
            </a:r>
            <a:r>
              <a:rPr lang="en-CA" sz="1200" dirty="0"/>
              <a:t> ),</a:t>
            </a:r>
            <a:endParaRPr lang="en-US" sz="1200" dirty="0"/>
          </a:p>
          <a:p>
            <a:pPr marL="0" indent="0" algn="ctr" hangingPunct="0">
              <a:buNone/>
            </a:pPr>
            <a:r>
              <a:rPr lang="en-CA" sz="1200" dirty="0" err="1"/>
              <a:t>qPi</a:t>
            </a:r>
            <a:r>
              <a:rPr lang="en-CA" sz="1200" baseline="-25000" dirty="0" err="1"/>
              <a:t>Cb</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pps_cb_qp_offset</a:t>
            </a:r>
            <a:r>
              <a:rPr lang="en-CA" sz="1200" dirty="0"/>
              <a:t> + </a:t>
            </a:r>
            <a:r>
              <a:rPr lang="en-CA" sz="1200" dirty="0" err="1"/>
              <a:t>slice_cb_qp_offset</a:t>
            </a:r>
            <a:r>
              <a:rPr lang="en-CA" sz="1200" dirty="0"/>
              <a:t> + </a:t>
            </a:r>
            <a:r>
              <a:rPr lang="en-CA" sz="1200" dirty="0" err="1"/>
              <a:t>ChromaCuQpDeltaVal</a:t>
            </a:r>
            <a:r>
              <a:rPr lang="en-CA" sz="1200" dirty="0"/>
              <a:t> + </a:t>
            </a:r>
            <a:r>
              <a:rPr lang="en-CA" sz="1200" dirty="0" err="1"/>
              <a:t>CuQpOffsetCb</a:t>
            </a:r>
            <a:r>
              <a:rPr lang="en-CA" sz="1200" dirty="0"/>
              <a:t>)</a:t>
            </a:r>
            <a:endParaRPr lang="en-US" sz="1200" dirty="0"/>
          </a:p>
          <a:p>
            <a:pPr marL="0" indent="0" algn="ctr" hangingPunct="0">
              <a:buNone/>
            </a:pPr>
            <a:r>
              <a:rPr lang="en-CA" sz="1200" dirty="0" err="1"/>
              <a:t>qPi</a:t>
            </a:r>
            <a:r>
              <a:rPr lang="en-CA" sz="1200" baseline="-25000" dirty="0" err="1"/>
              <a:t>Cr</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pps_cr_qp_offset</a:t>
            </a:r>
            <a:r>
              <a:rPr lang="en-CA" sz="1200" dirty="0"/>
              <a:t> + </a:t>
            </a:r>
            <a:r>
              <a:rPr lang="en-CA" sz="1200" dirty="0" err="1"/>
              <a:t>slice_cr_qp_offset</a:t>
            </a:r>
            <a:r>
              <a:rPr lang="en-CA" sz="1200" dirty="0"/>
              <a:t> + </a:t>
            </a:r>
            <a:r>
              <a:rPr lang="en-CA" sz="1200" dirty="0" err="1"/>
              <a:t>ChromaCuQpDeltaVal</a:t>
            </a:r>
            <a:r>
              <a:rPr lang="en-CA" sz="1200" dirty="0"/>
              <a:t> + </a:t>
            </a:r>
            <a:r>
              <a:rPr lang="en-CA" sz="1200" dirty="0" err="1"/>
              <a:t>CuQpOffsetCr</a:t>
            </a:r>
            <a:r>
              <a:rPr lang="en-CA" sz="1200" dirty="0"/>
              <a:t>)</a:t>
            </a:r>
            <a:endParaRPr lang="en-US" sz="1200" dirty="0"/>
          </a:p>
          <a:p>
            <a:pPr marL="0" indent="0" algn="ctr" hangingPunct="0">
              <a:buNone/>
            </a:pPr>
            <a:r>
              <a:rPr lang="en-CA" sz="1200" dirty="0" err="1"/>
              <a:t>qPi</a:t>
            </a:r>
            <a:r>
              <a:rPr lang="en-CA" sz="1200" baseline="-25000" dirty="0" err="1"/>
              <a:t>CbCr</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pps_joint_cbcr_qp_offset</a:t>
            </a:r>
            <a:r>
              <a:rPr lang="en-CA" sz="1200" dirty="0"/>
              <a:t> + </a:t>
            </a:r>
            <a:r>
              <a:rPr lang="en-CA" sz="1200" dirty="0" err="1"/>
              <a:t>slice_joint_cbcr_qp_offset</a:t>
            </a:r>
            <a:r>
              <a:rPr lang="en-CA" sz="1200" dirty="0"/>
              <a:t> + </a:t>
            </a:r>
            <a:r>
              <a:rPr lang="en-CA" sz="1200" dirty="0" err="1"/>
              <a:t>ChromaCuQpDeltaVal</a:t>
            </a:r>
            <a:r>
              <a:rPr lang="en-CA" sz="1200" dirty="0"/>
              <a:t> + </a:t>
            </a:r>
            <a:r>
              <a:rPr lang="en-CA" sz="1200" dirty="0" err="1"/>
              <a:t>JointCuQpOffsetCbCr</a:t>
            </a:r>
            <a:r>
              <a:rPr lang="en-CA" sz="1200" dirty="0"/>
              <a:t>)</a:t>
            </a:r>
            <a:endParaRPr lang="en-US" sz="1200" dirty="0"/>
          </a:p>
          <a:p>
            <a:pPr marL="0" indent="0">
              <a:buNone/>
            </a:pPr>
            <a:endParaRPr lang="en-US" dirty="0"/>
          </a:p>
        </p:txBody>
      </p:sp>
      <p:sp>
        <p:nvSpPr>
          <p:cNvPr id="5" name="Footer Placeholder 4">
            <a:extLst>
              <a:ext uri="{FF2B5EF4-FFF2-40B4-BE49-F238E27FC236}">
                <a16:creationId xmlns:a16="http://schemas.microsoft.com/office/drawing/2014/main" id="{74195F08-6FDA-45A8-8BF5-210E47CA9B5C}"/>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Tree>
    <p:extLst>
      <p:ext uri="{BB962C8B-B14F-4D97-AF65-F5344CB8AC3E}">
        <p14:creationId xmlns:p14="http://schemas.microsoft.com/office/powerpoint/2010/main" val="1693963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a:xfrm>
            <a:off x="383715" y="308421"/>
            <a:ext cx="8380809" cy="429028"/>
          </a:xfrm>
        </p:spPr>
        <p:txBody>
          <a:bodyPr/>
          <a:lstStyle/>
          <a:p>
            <a:r>
              <a:rPr lang="en-US" sz="3400" b="1" dirty="0">
                <a:solidFill>
                  <a:schemeClr val="accent1"/>
                </a:solidFill>
              </a:rPr>
              <a:t>Solution 2</a:t>
            </a:r>
            <a:endParaRPr lang="en-US" dirty="0"/>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81000" y="908102"/>
            <a:ext cx="8383524" cy="1499541"/>
          </a:xfrm>
        </p:spPr>
        <p:txBody>
          <a:bodyPr/>
          <a:lstStyle/>
          <a:p>
            <a:r>
              <a:rPr lang="en-US" sz="1600" dirty="0"/>
              <a:t>In order to provide more flexible, in this solution, the delta QPs for chroma components </a:t>
            </a:r>
            <a:r>
              <a:rPr lang="en-US" sz="1600" dirty="0" err="1"/>
              <a:t>Cb</a:t>
            </a:r>
            <a:r>
              <a:rPr lang="en-US" sz="1600" dirty="0"/>
              <a:t> and Cr and </a:t>
            </a:r>
            <a:r>
              <a:rPr lang="en-US" sz="1600" dirty="0" err="1"/>
              <a:t>joint_CbCr</a:t>
            </a:r>
            <a:r>
              <a:rPr lang="en-US" sz="1600" dirty="0"/>
              <a:t> are signaled separately.</a:t>
            </a:r>
            <a:endParaRPr lang="en-CA" sz="1600" dirty="0"/>
          </a:p>
          <a:p>
            <a:r>
              <a:rPr lang="en-CA" sz="1600" dirty="0"/>
              <a:t>Partial syntax changes are shown as below:</a:t>
            </a:r>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graphicFrame>
        <p:nvGraphicFramePr>
          <p:cNvPr id="7" name="Table 6">
            <a:extLst>
              <a:ext uri="{FF2B5EF4-FFF2-40B4-BE49-F238E27FC236}">
                <a16:creationId xmlns:a16="http://schemas.microsoft.com/office/drawing/2014/main" id="{DB31413D-8847-46E4-BCDB-4F92A2E8F543}"/>
              </a:ext>
            </a:extLst>
          </p:cNvPr>
          <p:cNvGraphicFramePr>
            <a:graphicFrameLocks noGrp="1"/>
          </p:cNvGraphicFramePr>
          <p:nvPr>
            <p:extLst>
              <p:ext uri="{D42A27DB-BD31-4B8C-83A1-F6EECF244321}">
                <p14:modId xmlns:p14="http://schemas.microsoft.com/office/powerpoint/2010/main" val="2568903293"/>
              </p:ext>
            </p:extLst>
          </p:nvPr>
        </p:nvGraphicFramePr>
        <p:xfrm>
          <a:off x="1771046" y="1798598"/>
          <a:ext cx="6631274" cy="4937760"/>
        </p:xfrm>
        <a:graphic>
          <a:graphicData uri="http://schemas.openxmlformats.org/drawingml/2006/table">
            <a:tbl>
              <a:tblPr/>
              <a:tblGrid>
                <a:gridCol w="5827483">
                  <a:extLst>
                    <a:ext uri="{9D8B030D-6E8A-4147-A177-3AD203B41FA5}">
                      <a16:colId xmlns:a16="http://schemas.microsoft.com/office/drawing/2014/main" val="2082140399"/>
                    </a:ext>
                  </a:extLst>
                </a:gridCol>
                <a:gridCol w="803791">
                  <a:extLst>
                    <a:ext uri="{9D8B030D-6E8A-4147-A177-3AD203B41FA5}">
                      <a16:colId xmlns:a16="http://schemas.microsoft.com/office/drawing/2014/main" val="1514376989"/>
                    </a:ext>
                  </a:extLst>
                </a:gridCol>
              </a:tblGrid>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ea typeface="MS Mincho" panose="02020609040205080304" pitchFamily="49" charset="-128"/>
                        </a:rPr>
                        <a:t>transform_unit( x0, y0</a:t>
                      </a:r>
                      <a:r>
                        <a:rPr lang="en-CA" sz="1200">
                          <a:effectLst/>
                          <a:latin typeface="Times New Roman" panose="02020603050405020304" pitchFamily="18" charset="0"/>
                          <a:ea typeface="Malgun Gothic" panose="020B0503020000020004" pitchFamily="34" charset="-127"/>
                        </a:rPr>
                        <a:t>, tbWidth, tbHeight, treeType, subTuIndex </a:t>
                      </a:r>
                      <a:r>
                        <a:rPr lang="en-CA" sz="1200">
                          <a:effectLst/>
                          <a:latin typeface="Times New Roman" panose="02020603050405020304" pitchFamily="18" charset="0"/>
                          <a:ea typeface="MS Mincho" panose="02020609040205080304" pitchFamily="49" charset="-128"/>
                        </a:rPr>
                        <a:t>)</a:t>
                      </a: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1">
                          <a:effectLst/>
                          <a:latin typeface="Times New Roman" panose="02020603050405020304" pitchFamily="18" charset="0"/>
                          <a:ea typeface="Malgun Gothic" panose="020B0503020000020004" pitchFamily="34" charset="-127"/>
                        </a:rPr>
                        <a:t>Descriptor</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905652"/>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1190018"/>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tu_cbf_cr</a:t>
                      </a:r>
                      <a:r>
                        <a:rPr lang="en-CA" sz="1200" dirty="0">
                          <a:effectLst/>
                          <a:highlight>
                            <a:srgbClr val="FFFF00"/>
                          </a:highlight>
                          <a:latin typeface="Times New Roman" panose="02020603050405020304" pitchFamily="18" charset="0"/>
                          <a:ea typeface="Malgun Gothic" panose="020B0503020000020004" pitchFamily="34" charset="-127"/>
                        </a:rPr>
                        <a:t>[ x0 ][ y0 ] ) {</a:t>
                      </a:r>
                      <a:endParaRPr lang="en-US" sz="1200" dirty="0">
                        <a:effectLst/>
                        <a:highlight>
                          <a:srgbClr val="FFFF00"/>
                        </a:highligh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dirty="0">
                          <a:effectLst/>
                          <a:highlight>
                            <a:srgbClr val="FFFF00"/>
                          </a:highlight>
                          <a:latin typeface="Times New Roman" panose="02020603050405020304" pitchFamily="18" charset="0"/>
                          <a:ea typeface="Malgun Gothic" panose="020B0503020000020004" pitchFamily="34" charset="-127"/>
                        </a:rPr>
                        <a:t> </a:t>
                      </a:r>
                      <a:endParaRPr lang="en-US" sz="1200" b="1"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9864245"/>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highlight>
                            <a:srgbClr val="FFFF00"/>
                          </a:highlight>
                          <a:latin typeface="Times New Roman" panose="02020603050405020304" pitchFamily="18" charset="0"/>
                          <a:ea typeface="Malgun Gothic" panose="020B0503020000020004" pitchFamily="34" charset="-127"/>
                        </a:rPr>
                        <a:t>		if( tu_cbf_cb[ x0 ][ y0 ] )</a:t>
                      </a:r>
                      <a:endParaRPr lang="en-US" sz="1200">
                        <a:effectLst/>
                        <a:highlight>
                          <a:srgbClr val="FFFF00"/>
                        </a:highligh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395692"/>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tu_joint_cbcr_residual</a:t>
                      </a:r>
                      <a:r>
                        <a:rPr lang="en-CA" sz="1200" dirty="0">
                          <a:effectLst/>
                          <a:highlight>
                            <a:srgbClr val="FFFF00"/>
                          </a:highlight>
                          <a:latin typeface="Times New Roman" panose="02020603050405020304" pitchFamily="18" charset="0"/>
                          <a:ea typeface="Malgun Gothic" panose="020B0503020000020004" pitchFamily="34" charset="-127"/>
                        </a:rPr>
                        <a:t>[ x0 ][ y0 ]</a:t>
                      </a:r>
                      <a:endParaRPr lang="en-US" sz="1200" dirty="0">
                        <a:effectLst/>
                        <a:highlight>
                          <a:srgbClr val="FFFF00"/>
                        </a:highligh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9514936"/>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 </a:t>
                      </a:r>
                      <a:r>
                        <a:rPr lang="en-CA" sz="1200" dirty="0" err="1">
                          <a:effectLst/>
                          <a:highlight>
                            <a:srgbClr val="FFFF00"/>
                          </a:highlight>
                          <a:latin typeface="Times New Roman" panose="02020603050405020304" pitchFamily="18" charset="0"/>
                          <a:ea typeface="Malgun Gothic" panose="020B0503020000020004" pitchFamily="34" charset="-127"/>
                        </a:rPr>
                        <a:t>treeType</a:t>
                      </a:r>
                      <a:r>
                        <a:rPr lang="en-CA" sz="1200" dirty="0">
                          <a:effectLst/>
                          <a:highlight>
                            <a:srgbClr val="FFFF00"/>
                          </a:highlight>
                          <a:latin typeface="Times New Roman" panose="02020603050405020304" pitchFamily="18" charset="0"/>
                          <a:ea typeface="Malgun Gothic" panose="020B0503020000020004" pitchFamily="34" charset="-127"/>
                        </a:rPr>
                        <a:t>  !=  DUAL_TREE_LUMA)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dirty="0">
                          <a:effectLst/>
                          <a:highlight>
                            <a:srgbClr val="FFFF00"/>
                          </a:highlight>
                          <a:latin typeface="Times New Roman" panose="02020603050405020304" pitchFamily="18" charset="0"/>
                          <a:ea typeface="Malgun Gothic" panose="020B0503020000020004" pitchFamily="34" charset="-127"/>
                        </a:rPr>
                        <a:t> </a:t>
                      </a:r>
                      <a:endParaRPr lang="en-US" sz="1200" b="1"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8196900"/>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highlight>
                            <a:srgbClr val="FFFF00"/>
                          </a:highlight>
                          <a:latin typeface="Times New Roman" panose="02020603050405020304" pitchFamily="18" charset="0"/>
                          <a:ea typeface="Malgun Gothic" panose="020B0503020000020004" pitchFamily="34" charset="-127"/>
                        </a:rPr>
                        <a:t>		if( chroma_cu_qp_delta_enabled_flag  &amp;&amp;  !IsChromaCuQpDeltaCoded ) {</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579723"/>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tu_joint_cbcr_residual</a:t>
                      </a:r>
                      <a:r>
                        <a:rPr lang="en-CA" sz="1200" dirty="0">
                          <a:effectLst/>
                          <a:highlight>
                            <a:srgbClr val="FFFF00"/>
                          </a:highlight>
                          <a:latin typeface="Times New Roman" panose="02020603050405020304" pitchFamily="18" charset="0"/>
                          <a:ea typeface="Malgun Gothic" panose="020B0503020000020004" pitchFamily="34" charset="-127"/>
                        </a:rPr>
                        <a:t>[x0][y0])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9576905"/>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cbcr_cu_qp_delta_abs</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0315635"/>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cbcr_cu_qp_delta_abs</a:t>
                      </a: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073586"/>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highlight>
                            <a:srgbClr val="FFFF00"/>
                          </a:highlight>
                          <a:latin typeface="Times New Roman" panose="02020603050405020304" pitchFamily="18" charset="0"/>
                          <a:ea typeface="Malgun Gothic" panose="020B0503020000020004" pitchFamily="34" charset="-127"/>
                        </a:rPr>
                        <a:t>				  </a:t>
                      </a:r>
                      <a:r>
                        <a:rPr lang="en-CA" sz="1200" b="1">
                          <a:effectLst/>
                          <a:highlight>
                            <a:srgbClr val="FFFF00"/>
                          </a:highlight>
                          <a:latin typeface="Times New Roman" panose="02020603050405020304" pitchFamily="18" charset="0"/>
                          <a:ea typeface="Malgun Gothic" panose="020B0503020000020004" pitchFamily="34" charset="-127"/>
                        </a:rPr>
                        <a:t>cbcr_cu_qp_delta_sign_flag</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6129574"/>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 else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2760524"/>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a:t>
                      </a:r>
                      <a:r>
                        <a:rPr lang="en-CA" sz="1200" dirty="0" err="1">
                          <a:effectLst/>
                          <a:highlight>
                            <a:srgbClr val="FFFF00"/>
                          </a:highlight>
                          <a:latin typeface="Times New Roman" panose="02020603050405020304" pitchFamily="18" charset="0"/>
                          <a:ea typeface="Malgun Gothic" panose="020B0503020000020004" pitchFamily="34" charset="-127"/>
                        </a:rPr>
                        <a:t>tu_cbf_cb</a:t>
                      </a:r>
                      <a:r>
                        <a:rPr lang="en-CA" sz="1200" dirty="0">
                          <a:effectLst/>
                          <a:highlight>
                            <a:srgbClr val="FFFF00"/>
                          </a:highlight>
                          <a:latin typeface="Times New Roman" panose="02020603050405020304" pitchFamily="18" charset="0"/>
                          <a:ea typeface="Malgun Gothic" panose="020B0503020000020004" pitchFamily="34" charset="-127"/>
                        </a:rPr>
                        <a:t>[ x0 ][ y0 ] )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86152"/>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cb_cu_qp_delta_abs</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8000123"/>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cb_cu_qp_delta_abs</a:t>
                      </a: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2311875"/>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cb_cu_qp_delta_sign_flag</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2474087"/>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649291"/>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a:t>
                      </a:r>
                      <a:r>
                        <a:rPr lang="en-CA" sz="1200" dirty="0" err="1">
                          <a:effectLst/>
                          <a:highlight>
                            <a:srgbClr val="FFFF00"/>
                          </a:highlight>
                          <a:latin typeface="Times New Roman" panose="02020603050405020304" pitchFamily="18" charset="0"/>
                          <a:ea typeface="Malgun Gothic" panose="020B0503020000020004" pitchFamily="34" charset="-127"/>
                        </a:rPr>
                        <a:t>tu_cbf_cr</a:t>
                      </a:r>
                      <a:r>
                        <a:rPr lang="en-CA" sz="1200" dirty="0">
                          <a:effectLst/>
                          <a:highlight>
                            <a:srgbClr val="FFFF00"/>
                          </a:highlight>
                          <a:latin typeface="Times New Roman" panose="02020603050405020304" pitchFamily="18" charset="0"/>
                          <a:ea typeface="Malgun Gothic" panose="020B0503020000020004" pitchFamily="34" charset="-127"/>
                        </a:rPr>
                        <a:t>[ x0 ][ y0 ] )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1353161"/>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cr_cu_qp_delta_abs</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5136781"/>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 </a:t>
                      </a:r>
                      <a:r>
                        <a:rPr lang="en-CA" sz="1200" dirty="0" err="1">
                          <a:effectLst/>
                          <a:highlight>
                            <a:srgbClr val="FFFF00"/>
                          </a:highlight>
                          <a:latin typeface="Times New Roman" panose="02020603050405020304" pitchFamily="18" charset="0"/>
                          <a:ea typeface="Malgun Gothic" panose="020B0503020000020004" pitchFamily="34" charset="-127"/>
                        </a:rPr>
                        <a:t>cr_cu_qp_delta_abs</a:t>
                      </a: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2861171"/>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r>
                        <a:rPr lang="en-CA" sz="1200" b="1" dirty="0" err="1">
                          <a:effectLst/>
                          <a:highlight>
                            <a:srgbClr val="FFFF00"/>
                          </a:highlight>
                          <a:latin typeface="Times New Roman" panose="02020603050405020304" pitchFamily="18" charset="0"/>
                          <a:ea typeface="Malgun Gothic" panose="020B0503020000020004" pitchFamily="34" charset="-127"/>
                        </a:rPr>
                        <a:t>cr_cu_qp_delta_sign_flag</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ae(v)</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333949"/>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4155692"/>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6018997"/>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dirty="0">
                          <a:effectLst/>
                          <a:highlight>
                            <a:srgbClr val="FFFF00"/>
                          </a:highlight>
                          <a:latin typeface="Times New Roman" panose="02020603050405020304" pitchFamily="18" charset="0"/>
                          <a:ea typeface="Malgun Gothic" panose="020B0503020000020004" pitchFamily="34" charset="-127"/>
                        </a:rPr>
                        <a:t> </a:t>
                      </a:r>
                      <a:endParaRPr lang="en-US" sz="1200" b="1"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9140102"/>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highlight>
                            <a:srgbClr val="FFFF00"/>
                          </a:highligh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4215047"/>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ea typeface="Malgun Gothic" panose="020B0503020000020004" pitchFamily="34" charset="-127"/>
                        </a:rPr>
                        <a:t>…</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a:effectLst/>
                          <a:latin typeface="Times New Roman" panose="02020603050405020304" pitchFamily="18" charset="0"/>
                          <a:ea typeface="Malgun Gothic" panose="020B0503020000020004" pitchFamily="34" charset="-127"/>
                        </a:rPr>
                        <a:t> </a:t>
                      </a:r>
                      <a:endParaRPr lang="en-US" sz="1200" b="1">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5274881"/>
                  </a:ext>
                </a:extLst>
              </a:tr>
              <a:tr h="151649">
                <a:tc>
                  <a:txBody>
                    <a:bodyPr/>
                    <a:lstStyle/>
                    <a:p>
                      <a:pPr marL="0" marR="0" algn="just" hangingPunct="0">
                        <a:spcBef>
                          <a:spcPts val="100"/>
                        </a:spcBef>
                        <a:spcAft>
                          <a:spcPts val="1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Times New Roman" panose="02020603050405020304" pitchFamily="18" charset="0"/>
                          <a:ea typeface="Malgun Gothic" panose="020B0503020000020004" pitchFamily="34" charset="-127"/>
                        </a:rPr>
                        <a:t>}</a:t>
                      </a:r>
                      <a:endParaRPr lang="en-US" sz="120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100"/>
                        </a:spcAft>
                      </a:pPr>
                      <a:r>
                        <a:rPr lang="en-CA" sz="1200" b="0" dirty="0">
                          <a:effectLst/>
                          <a:latin typeface="Times New Roman" panose="02020603050405020304" pitchFamily="18" charset="0"/>
                          <a:ea typeface="Malgun Gothic" panose="020B0503020000020004" pitchFamily="34" charset="-127"/>
                        </a:rPr>
                        <a:t> </a:t>
                      </a:r>
                      <a:endParaRPr lang="en-US" sz="1200" b="1" dirty="0">
                        <a:effectLst/>
                        <a:latin typeface="Times New Roman" panose="02020603050405020304" pitchFamily="18" charset="0"/>
                        <a:ea typeface="Malgun Gothic" panose="020B0503020000020004" pitchFamily="34" charset="-127"/>
                      </a:endParaRPr>
                    </a:p>
                  </a:txBody>
                  <a:tcPr marL="51175" marR="511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2317492"/>
                  </a:ext>
                </a:extLst>
              </a:tr>
            </a:tbl>
          </a:graphicData>
        </a:graphic>
      </p:graphicFrame>
    </p:spTree>
    <p:extLst>
      <p:ext uri="{BB962C8B-B14F-4D97-AF65-F5344CB8AC3E}">
        <p14:creationId xmlns:p14="http://schemas.microsoft.com/office/powerpoint/2010/main" val="1823745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0D14-B52B-4DBC-B83B-B881D4B92930}"/>
              </a:ext>
            </a:extLst>
          </p:cNvPr>
          <p:cNvSpPr>
            <a:spLocks noGrp="1"/>
          </p:cNvSpPr>
          <p:nvPr>
            <p:ph type="title"/>
          </p:nvPr>
        </p:nvSpPr>
        <p:spPr/>
        <p:txBody>
          <a:bodyPr/>
          <a:lstStyle/>
          <a:p>
            <a:r>
              <a:rPr lang="en-US" sz="3400" b="1" dirty="0">
                <a:solidFill>
                  <a:schemeClr val="accent1"/>
                </a:solidFill>
              </a:rPr>
              <a:t>Solution 2</a:t>
            </a:r>
            <a:endParaRPr lang="en-US" sz="3400" dirty="0"/>
          </a:p>
        </p:txBody>
      </p:sp>
      <p:sp>
        <p:nvSpPr>
          <p:cNvPr id="4" name="Content Placeholder 3">
            <a:extLst>
              <a:ext uri="{FF2B5EF4-FFF2-40B4-BE49-F238E27FC236}">
                <a16:creationId xmlns:a16="http://schemas.microsoft.com/office/drawing/2014/main" id="{217581FF-285E-45EA-BC4C-A9994912FD47}"/>
              </a:ext>
            </a:extLst>
          </p:cNvPr>
          <p:cNvSpPr>
            <a:spLocks noGrp="1"/>
          </p:cNvSpPr>
          <p:nvPr>
            <p:ph sz="quarter" idx="12"/>
          </p:nvPr>
        </p:nvSpPr>
        <p:spPr>
          <a:xfrm>
            <a:off x="381000" y="1398166"/>
            <a:ext cx="8383524" cy="3047999"/>
          </a:xfrm>
        </p:spPr>
        <p:txBody>
          <a:bodyPr/>
          <a:lstStyle/>
          <a:p>
            <a:r>
              <a:rPr lang="en-US" dirty="0"/>
              <a:t>The </a:t>
            </a:r>
            <a:r>
              <a:rPr lang="en-CA" dirty="0"/>
              <a:t>variables </a:t>
            </a:r>
            <a:r>
              <a:rPr lang="en-CA" dirty="0" err="1"/>
              <a:t>qPi</a:t>
            </a:r>
            <a:r>
              <a:rPr lang="en-CA" baseline="-25000" dirty="0" err="1"/>
              <a:t>Cb</a:t>
            </a:r>
            <a:r>
              <a:rPr lang="en-CA" dirty="0"/>
              <a:t> and </a:t>
            </a:r>
            <a:r>
              <a:rPr lang="en-CA" dirty="0" err="1"/>
              <a:t>qPi</a:t>
            </a:r>
            <a:r>
              <a:rPr lang="en-CA" baseline="-25000" dirty="0" err="1"/>
              <a:t>Cr</a:t>
            </a:r>
            <a:r>
              <a:rPr lang="en-CA" dirty="0"/>
              <a:t> and </a:t>
            </a:r>
            <a:r>
              <a:rPr lang="en-CA" dirty="0" err="1"/>
              <a:t>qPi</a:t>
            </a:r>
            <a:r>
              <a:rPr lang="en-CA" baseline="-25000" dirty="0" err="1"/>
              <a:t>CbCr</a:t>
            </a:r>
            <a:r>
              <a:rPr lang="en-CA" dirty="0"/>
              <a:t> can be derived as follows:</a:t>
            </a:r>
          </a:p>
          <a:p>
            <a:pPr marL="0" indent="0" algn="ctr" hangingPunct="0">
              <a:buNone/>
            </a:pPr>
            <a:r>
              <a:rPr lang="en-CA" sz="1200" dirty="0" err="1"/>
              <a:t>ChromaCuQpDeltaVal</a:t>
            </a:r>
            <a:r>
              <a:rPr lang="en-CA" sz="1200" dirty="0"/>
              <a:t> = </a:t>
            </a:r>
            <a:r>
              <a:rPr lang="en-CA" sz="1200" dirty="0" err="1"/>
              <a:t>chroma_cu_qp_delta_abs</a:t>
            </a:r>
            <a:r>
              <a:rPr lang="en-CA" sz="1200" dirty="0"/>
              <a:t> * ( 1 − 2 * </a:t>
            </a:r>
            <a:r>
              <a:rPr lang="en-CA" sz="1200" dirty="0" err="1"/>
              <a:t>chroma_cu_qp_delta_sign_flag</a:t>
            </a:r>
            <a:r>
              <a:rPr lang="en-CA" sz="1200" dirty="0"/>
              <a:t> ),</a:t>
            </a:r>
            <a:endParaRPr lang="en-US" sz="1200" dirty="0"/>
          </a:p>
          <a:p>
            <a:pPr marL="0" indent="0" algn="ctr" hangingPunct="0">
              <a:buNone/>
            </a:pPr>
            <a:r>
              <a:rPr lang="en-CA" sz="1200" dirty="0" err="1"/>
              <a:t>qPi</a:t>
            </a:r>
            <a:r>
              <a:rPr lang="en-CA" sz="1200" baseline="-25000" dirty="0" err="1"/>
              <a:t>Cb</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pps_cb_qp_offset</a:t>
            </a:r>
            <a:r>
              <a:rPr lang="en-CA" sz="1200" dirty="0"/>
              <a:t> + </a:t>
            </a:r>
            <a:r>
              <a:rPr lang="en-CA" sz="1200" dirty="0" err="1"/>
              <a:t>slice_cb_qp_offset</a:t>
            </a:r>
            <a:r>
              <a:rPr lang="en-CA" sz="1200" dirty="0"/>
              <a:t> + </a:t>
            </a:r>
            <a:r>
              <a:rPr lang="en-CA" sz="1200" dirty="0" err="1"/>
              <a:t>ChromaCuQpDeltaVal</a:t>
            </a:r>
            <a:r>
              <a:rPr lang="en-CA" sz="1200" dirty="0"/>
              <a:t>)</a:t>
            </a:r>
            <a:endParaRPr lang="en-US" sz="1200" dirty="0"/>
          </a:p>
          <a:p>
            <a:pPr marL="0" indent="0" algn="ctr" hangingPunct="0">
              <a:buNone/>
            </a:pPr>
            <a:r>
              <a:rPr lang="en-CA" sz="1200" dirty="0" err="1"/>
              <a:t>qPi</a:t>
            </a:r>
            <a:r>
              <a:rPr lang="en-CA" sz="1200" baseline="-25000" dirty="0" err="1"/>
              <a:t>Cr</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pps_cr_qp_offset</a:t>
            </a:r>
            <a:r>
              <a:rPr lang="en-CA" sz="1200" dirty="0"/>
              <a:t> + </a:t>
            </a:r>
            <a:r>
              <a:rPr lang="en-CA" sz="1200" dirty="0" err="1"/>
              <a:t>slice_cr_qp_offset</a:t>
            </a:r>
            <a:r>
              <a:rPr lang="en-CA" sz="1200" dirty="0"/>
              <a:t> + </a:t>
            </a:r>
            <a:r>
              <a:rPr lang="en-CA" sz="1200" dirty="0" err="1"/>
              <a:t>ChromaCuQpDeltaVal</a:t>
            </a:r>
            <a:r>
              <a:rPr lang="en-CA" sz="1200" dirty="0"/>
              <a:t>)</a:t>
            </a:r>
            <a:endParaRPr lang="en-US" sz="1200" dirty="0"/>
          </a:p>
          <a:p>
            <a:pPr marL="0" indent="0" algn="ctr" hangingPunct="0">
              <a:buNone/>
            </a:pPr>
            <a:r>
              <a:rPr lang="en-CA" sz="1200" dirty="0" err="1"/>
              <a:t>qPi</a:t>
            </a:r>
            <a:r>
              <a:rPr lang="en-CA" sz="1200" baseline="-25000" dirty="0" err="1"/>
              <a:t>CbCr</a:t>
            </a:r>
            <a:r>
              <a:rPr lang="en-CA" sz="1200" dirty="0"/>
              <a:t> = Clip3( −</a:t>
            </a:r>
            <a:r>
              <a:rPr lang="en-CA" sz="1200" dirty="0" err="1"/>
              <a:t>QpBdOffset</a:t>
            </a:r>
            <a:r>
              <a:rPr lang="en-CA" sz="1200" baseline="-25000" dirty="0" err="1"/>
              <a:t>C</a:t>
            </a:r>
            <a:r>
              <a:rPr lang="en-CA" sz="1200" dirty="0"/>
              <a:t>, 69, </a:t>
            </a:r>
            <a:r>
              <a:rPr lang="en-CA" sz="1200" dirty="0" err="1"/>
              <a:t>Qp</a:t>
            </a:r>
            <a:r>
              <a:rPr lang="en-CA" sz="1200" baseline="-25000" dirty="0" err="1"/>
              <a:t>Y</a:t>
            </a:r>
            <a:r>
              <a:rPr lang="en-CA" sz="1200" dirty="0"/>
              <a:t> + </a:t>
            </a:r>
            <a:r>
              <a:rPr lang="en-CA" sz="1200" dirty="0" err="1"/>
              <a:t>pps_joint_cbcr_qp_offset</a:t>
            </a:r>
            <a:r>
              <a:rPr lang="en-CA" sz="1200" dirty="0"/>
              <a:t> + </a:t>
            </a:r>
            <a:r>
              <a:rPr lang="en-CA" sz="1200" dirty="0" err="1"/>
              <a:t>slice_joint_cbcr_qp_offset</a:t>
            </a:r>
            <a:r>
              <a:rPr lang="en-CA" sz="1200" dirty="0"/>
              <a:t> + </a:t>
            </a:r>
            <a:r>
              <a:rPr lang="en-CA" sz="1200" dirty="0" err="1"/>
              <a:t>ChromaCuQpDeltaVal</a:t>
            </a:r>
            <a:r>
              <a:rPr lang="en-CA" sz="1200"/>
              <a:t> )</a:t>
            </a:r>
            <a:endParaRPr lang="en-US" sz="1200" dirty="0"/>
          </a:p>
          <a:p>
            <a:pPr marL="0" indent="0">
              <a:buNone/>
            </a:pPr>
            <a:endParaRPr lang="en-US" dirty="0"/>
          </a:p>
        </p:txBody>
      </p:sp>
      <p:sp>
        <p:nvSpPr>
          <p:cNvPr id="5" name="Footer Placeholder 4">
            <a:extLst>
              <a:ext uri="{FF2B5EF4-FFF2-40B4-BE49-F238E27FC236}">
                <a16:creationId xmlns:a16="http://schemas.microsoft.com/office/drawing/2014/main" id="{74195F08-6FDA-45A8-8BF5-210E47CA9B5C}"/>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JVET-O0737</a:t>
            </a:r>
          </a:p>
        </p:txBody>
      </p:sp>
    </p:spTree>
    <p:extLst>
      <p:ext uri="{BB962C8B-B14F-4D97-AF65-F5344CB8AC3E}">
        <p14:creationId xmlns:p14="http://schemas.microsoft.com/office/powerpoint/2010/main" val="3406396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2436</TotalTime>
  <Words>529</Words>
  <Application>Microsoft Office PowerPoint</Application>
  <PresentationFormat>On-screen Show (4:3)</PresentationFormat>
  <Paragraphs>161</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Malgun Gothic</vt:lpstr>
      <vt:lpstr>MS Mincho</vt:lpstr>
      <vt:lpstr>SimSun</vt:lpstr>
      <vt:lpstr>Arial</vt:lpstr>
      <vt:lpstr>Century Gothic</vt:lpstr>
      <vt:lpstr>Microsoft Sans Serif</vt:lpstr>
      <vt:lpstr>Times New Roman</vt:lpstr>
      <vt:lpstr>Qualcomm_2018</vt:lpstr>
      <vt:lpstr>JVET-O0737: Chroma Delta QP for Dual Tree</vt:lpstr>
      <vt:lpstr>Introduction </vt:lpstr>
      <vt:lpstr>Issues with Current Design </vt:lpstr>
      <vt:lpstr>Proposed changes</vt:lpstr>
      <vt:lpstr>Solution 1</vt:lpstr>
      <vt:lpstr>Solution 1</vt:lpstr>
      <vt:lpstr>Solution 2</vt:lpstr>
      <vt:lpstr>Solution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156</cp:revision>
  <dcterms:created xsi:type="dcterms:W3CDTF">2018-07-05T06:58:17Z</dcterms:created>
  <dcterms:modified xsi:type="dcterms:W3CDTF">2019-07-05T06:43:30Z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