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573" r:id="rId2"/>
    <p:sldId id="580" r:id="rId3"/>
    <p:sldId id="607" r:id="rId4"/>
    <p:sldId id="608" r:id="rId5"/>
    <p:sldId id="610" r:id="rId6"/>
    <p:sldId id="611" r:id="rId7"/>
    <p:sldId id="612" r:id="rId8"/>
    <p:sldId id="613" r:id="rId9"/>
    <p:sldId id="600"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114" d="100"/>
          <a:sy n="114" d="100"/>
        </p:scale>
        <p:origin x="41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4.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4.x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600" b="1" dirty="0"/>
              <a:t>JVET-O0648</a:t>
            </a:r>
            <a:br>
              <a:rPr lang="en-US" sz="3600" b="1" dirty="0"/>
            </a:br>
            <a:br>
              <a:rPr lang="en-US" sz="3600" b="1" dirty="0"/>
            </a:br>
            <a:r>
              <a:rPr lang="en-CA" sz="4000" b="1" dirty="0"/>
              <a:t>Non-CE5: On Exp-</a:t>
            </a:r>
            <a:r>
              <a:rPr lang="en-CA" sz="4000" b="1" dirty="0" err="1"/>
              <a:t>Golomb</a:t>
            </a:r>
            <a:r>
              <a:rPr lang="en-CA" sz="4000" b="1" dirty="0"/>
              <a:t> Coding of ALF Filter Coefficients and Clip Values</a:t>
            </a:r>
            <a:br>
              <a:rPr lang="en-US" sz="3600" b="1" dirty="0"/>
            </a:b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Hilmi E. Egilmez</a:t>
            </a:r>
            <a:r>
              <a:rPr lang="en-CA" dirty="0"/>
              <a:t>, Nan Hu, Vadim Seregin,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VTM-5.0 – Exp-</a:t>
            </a:r>
            <a:r>
              <a:rPr lang="en-US" dirty="0" err="1"/>
              <a:t>Golomb</a:t>
            </a:r>
            <a:r>
              <a:rPr lang="en-US" dirty="0"/>
              <a:t> signaling for ALF</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lgn="just">
              <a:buFont typeface="Arial" panose="020B0604020202020204" pitchFamily="34" charset="0"/>
              <a:buChar char="•"/>
            </a:pPr>
            <a:r>
              <a:rPr lang="en-US" dirty="0">
                <a:solidFill>
                  <a:schemeClr val="tx1"/>
                </a:solidFill>
              </a:rPr>
              <a:t>Exp-</a:t>
            </a:r>
            <a:r>
              <a:rPr lang="en-US" dirty="0" err="1">
                <a:solidFill>
                  <a:schemeClr val="tx1"/>
                </a:solidFill>
              </a:rPr>
              <a:t>Golomb</a:t>
            </a:r>
            <a:r>
              <a:rPr lang="en-US" dirty="0">
                <a:solidFill>
                  <a:schemeClr val="tx1"/>
                </a:solidFill>
              </a:rPr>
              <a:t> codes are used for signaling </a:t>
            </a:r>
          </a:p>
          <a:p>
            <a:pPr marL="800100" lvl="1" indent="-342900" algn="just">
              <a:buFont typeface="Arial" panose="020B0604020202020204" pitchFamily="34" charset="0"/>
              <a:buChar char="•"/>
            </a:pPr>
            <a:r>
              <a:rPr lang="en-US" dirty="0">
                <a:solidFill>
                  <a:schemeClr val="tx1"/>
                </a:solidFill>
              </a:rPr>
              <a:t>ALF coefficients</a:t>
            </a:r>
          </a:p>
          <a:p>
            <a:pPr marL="800100" lvl="1" indent="-342900" algn="just">
              <a:buFont typeface="Arial" panose="020B0604020202020204" pitchFamily="34" charset="0"/>
              <a:buChar char="•"/>
            </a:pPr>
            <a:r>
              <a:rPr lang="en-US" dirty="0">
                <a:solidFill>
                  <a:schemeClr val="tx1"/>
                </a:solidFill>
              </a:rPr>
              <a:t>Clip values (non-linear ALF)</a:t>
            </a:r>
          </a:p>
          <a:p>
            <a:pPr marL="342900" indent="-342900" algn="just">
              <a:buFont typeface="Arial" panose="020B0604020202020204" pitchFamily="34" charset="0"/>
              <a:buChar char="•"/>
            </a:pPr>
            <a:r>
              <a:rPr lang="en-US" dirty="0">
                <a:solidFill>
                  <a:schemeClr val="tx1"/>
                </a:solidFill>
              </a:rPr>
              <a:t>Multiple Exp-</a:t>
            </a:r>
            <a:r>
              <a:rPr lang="en-US" dirty="0" err="1">
                <a:solidFill>
                  <a:schemeClr val="tx1"/>
                </a:solidFill>
              </a:rPr>
              <a:t>Golomb</a:t>
            </a:r>
            <a:r>
              <a:rPr lang="en-US" dirty="0">
                <a:solidFill>
                  <a:schemeClr val="tx1"/>
                </a:solidFill>
              </a:rPr>
              <a:t> orders (</a:t>
            </a:r>
            <a:r>
              <a:rPr lang="en-US" dirty="0" err="1">
                <a:solidFill>
                  <a:schemeClr val="tx1"/>
                </a:solidFill>
              </a:rPr>
              <a:t>EGks</a:t>
            </a:r>
            <a:r>
              <a:rPr lang="en-US" dirty="0">
                <a:solidFill>
                  <a:schemeClr val="tx1"/>
                </a:solidFill>
              </a:rPr>
              <a:t>) signaled (3 for </a:t>
            </a:r>
            <a:r>
              <a:rPr lang="en-US" dirty="0" err="1">
                <a:solidFill>
                  <a:schemeClr val="tx1"/>
                </a:solidFill>
              </a:rPr>
              <a:t>luma</a:t>
            </a:r>
            <a:r>
              <a:rPr lang="en-US" dirty="0">
                <a:solidFill>
                  <a:schemeClr val="tx1"/>
                </a:solidFill>
              </a:rPr>
              <a:t> and 2 for chroma)</a:t>
            </a:r>
          </a:p>
          <a:p>
            <a:pPr marL="800100" lvl="1" indent="-342900" algn="just">
              <a:buFont typeface="Arial" panose="020B0604020202020204" pitchFamily="34" charset="0"/>
              <a:buChar char="•"/>
            </a:pPr>
            <a:r>
              <a:rPr lang="en-US" dirty="0">
                <a:solidFill>
                  <a:schemeClr val="tx1"/>
                </a:solidFill>
              </a:rPr>
              <a:t>Each </a:t>
            </a:r>
            <a:r>
              <a:rPr lang="en-US" dirty="0" err="1">
                <a:solidFill>
                  <a:schemeClr val="tx1"/>
                </a:solidFill>
              </a:rPr>
              <a:t>EGk</a:t>
            </a:r>
            <a:r>
              <a:rPr lang="en-US" dirty="0">
                <a:solidFill>
                  <a:schemeClr val="tx1"/>
                </a:solidFill>
              </a:rPr>
              <a:t> is selected based on coefficient/clip position</a:t>
            </a:r>
          </a:p>
          <a:p>
            <a:pPr marL="800100" lvl="1" indent="-342900" algn="just">
              <a:buFont typeface="Arial" panose="020B0604020202020204" pitchFamily="34" charset="0"/>
              <a:buChar char="•"/>
            </a:pPr>
            <a:r>
              <a:rPr lang="en-US" dirty="0">
                <a:solidFill>
                  <a:schemeClr val="tx1"/>
                </a:solidFill>
              </a:rPr>
              <a:t>Recursive prediction of </a:t>
            </a:r>
            <a:r>
              <a:rPr lang="en-US" dirty="0" err="1">
                <a:solidFill>
                  <a:schemeClr val="tx1"/>
                </a:solidFill>
              </a:rPr>
              <a:t>EGk</a:t>
            </a:r>
            <a:r>
              <a:rPr lang="en-US" dirty="0">
                <a:solidFill>
                  <a:schemeClr val="tx1"/>
                </a:solidFill>
              </a:rPr>
              <a:t> values</a:t>
            </a:r>
          </a:p>
          <a:p>
            <a:pPr marL="1257300" lvl="2" indent="-342900" algn="just">
              <a:buFont typeface="Arial" panose="020B0604020202020204" pitchFamily="34" charset="0"/>
              <a:buChar char="•"/>
            </a:pPr>
            <a:r>
              <a:rPr lang="en-CA" dirty="0" err="1"/>
              <a:t>EGk</a:t>
            </a:r>
            <a:r>
              <a:rPr lang="en-CA" dirty="0"/>
              <a:t>[ </a:t>
            </a:r>
            <a:r>
              <a:rPr lang="en-CA" dirty="0" err="1"/>
              <a:t>i</a:t>
            </a:r>
            <a:r>
              <a:rPr lang="en-CA" dirty="0"/>
              <a:t> ] =  </a:t>
            </a:r>
            <a:r>
              <a:rPr lang="en-CA" dirty="0" err="1"/>
              <a:t>EGk</a:t>
            </a:r>
            <a:r>
              <a:rPr lang="en-CA" dirty="0"/>
              <a:t>[ i−1 ]  + </a:t>
            </a:r>
            <a:r>
              <a:rPr lang="en-CA" dirty="0" err="1"/>
              <a:t>alf_eg_order_increase_flag</a:t>
            </a:r>
            <a:r>
              <a:rPr lang="en-CA" dirty="0"/>
              <a:t>[ </a:t>
            </a:r>
            <a:r>
              <a:rPr lang="en-CA" dirty="0" err="1"/>
              <a:t>i</a:t>
            </a:r>
            <a:r>
              <a:rPr lang="en-CA" dirty="0"/>
              <a:t> ]</a:t>
            </a:r>
          </a:p>
          <a:p>
            <a:pPr marL="1257300" lvl="2" indent="-342900" algn="just">
              <a:buFont typeface="Arial" panose="020B0604020202020204" pitchFamily="34" charset="0"/>
              <a:buChar char="•"/>
            </a:pPr>
            <a:r>
              <a:rPr lang="en-CA" dirty="0" err="1"/>
              <a:t>alf_eg_order_increase_flag</a:t>
            </a:r>
            <a:r>
              <a:rPr lang="en-CA" dirty="0"/>
              <a:t> used part of the prediction</a:t>
            </a:r>
            <a:endParaRPr lang="en-US" dirty="0">
              <a:solidFill>
                <a:schemeClr val="tx1"/>
              </a:solidFill>
            </a:endParaRPr>
          </a:p>
          <a:p>
            <a:pPr marL="342900" indent="-342900" algn="just">
              <a:buFont typeface="Arial" panose="020B0604020202020204" pitchFamily="34" charset="0"/>
              <a:buChar char="•"/>
            </a:pPr>
            <a:r>
              <a:rPr lang="en-US" dirty="0" err="1">
                <a:solidFill>
                  <a:schemeClr val="tx1"/>
                </a:solidFill>
              </a:rPr>
              <a:t>EGk</a:t>
            </a:r>
            <a:r>
              <a:rPr lang="en-US" dirty="0">
                <a:solidFill>
                  <a:schemeClr val="tx1"/>
                </a:solidFill>
              </a:rPr>
              <a:t> signaling is a bit complicated</a:t>
            </a:r>
          </a:p>
          <a:p>
            <a:pPr marL="342900" indent="-342900" algn="just">
              <a:buFont typeface="Arial" panose="020B0604020202020204" pitchFamily="34" charset="0"/>
              <a:buChar char="•"/>
            </a:pPr>
            <a:endParaRPr lang="en-US" dirty="0">
              <a:solidFill>
                <a:schemeClr val="tx1"/>
              </a:solidFill>
            </a:endParaRPr>
          </a:p>
          <a:p>
            <a:pPr marL="342900" indent="-342900" algn="just">
              <a:buFont typeface="Arial" panose="020B0604020202020204" pitchFamily="34" charset="0"/>
              <a:buChar char="•"/>
            </a:pPr>
            <a:r>
              <a:rPr lang="en-US" u="sng" dirty="0">
                <a:solidFill>
                  <a:schemeClr val="tx1"/>
                </a:solidFill>
              </a:rPr>
              <a:t>This proposal:</a:t>
            </a:r>
            <a:r>
              <a:rPr lang="en-US" dirty="0">
                <a:solidFill>
                  <a:schemeClr val="tx1"/>
                </a:solidFill>
              </a:rPr>
              <a:t> Simplifications of </a:t>
            </a:r>
            <a:r>
              <a:rPr lang="en-US" dirty="0" err="1">
                <a:solidFill>
                  <a:schemeClr val="tx1"/>
                </a:solidFill>
              </a:rPr>
              <a:t>EGk</a:t>
            </a:r>
            <a:r>
              <a:rPr lang="en-US" dirty="0">
                <a:solidFill>
                  <a:schemeClr val="tx1"/>
                </a:solidFill>
              </a:rPr>
              <a:t> signaling</a:t>
            </a:r>
          </a:p>
          <a:p>
            <a:pPr marL="1257300" lvl="2"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Simplifications for </a:t>
            </a:r>
            <a:r>
              <a:rPr lang="en-US" dirty="0" err="1"/>
              <a:t>EGk</a:t>
            </a:r>
            <a:r>
              <a:rPr lang="en-US" dirty="0"/>
              <a:t> signaling</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2173" y="1239187"/>
            <a:ext cx="11202619" cy="4379625"/>
          </a:xfrm>
        </p:spPr>
        <p:txBody>
          <a:bodyPr/>
          <a:lstStyle/>
          <a:p>
            <a:pPr algn="just"/>
            <a:r>
              <a:rPr lang="en-US" u="sng" dirty="0">
                <a:solidFill>
                  <a:schemeClr val="tx1"/>
                </a:solidFill>
              </a:rPr>
              <a:t>Alternative 1:</a:t>
            </a:r>
            <a:r>
              <a:rPr lang="en-US" dirty="0">
                <a:solidFill>
                  <a:schemeClr val="tx1"/>
                </a:solidFill>
              </a:rPr>
              <a:t> </a:t>
            </a:r>
          </a:p>
          <a:p>
            <a:pPr marL="457200" indent="-457200" algn="just">
              <a:buFont typeface="Arial" panose="020B0604020202020204" pitchFamily="34" charset="0"/>
              <a:buChar char="•"/>
            </a:pPr>
            <a:r>
              <a:rPr lang="en-US" sz="2000" dirty="0">
                <a:solidFill>
                  <a:schemeClr val="tx1"/>
                </a:solidFill>
              </a:rPr>
              <a:t>Removes recursive prediction in </a:t>
            </a:r>
            <a:r>
              <a:rPr lang="en-US" sz="2000" dirty="0" err="1">
                <a:solidFill>
                  <a:schemeClr val="tx1"/>
                </a:solidFill>
              </a:rPr>
              <a:t>EGk</a:t>
            </a:r>
            <a:r>
              <a:rPr lang="en-US" sz="2000" dirty="0">
                <a:solidFill>
                  <a:schemeClr val="tx1"/>
                </a:solidFill>
              </a:rPr>
              <a:t> signaling </a:t>
            </a:r>
            <a:endParaRPr lang="en-US" sz="2000" u="sng" dirty="0">
              <a:solidFill>
                <a:schemeClr val="tx1"/>
              </a:solidFill>
            </a:endParaRPr>
          </a:p>
          <a:p>
            <a:pPr marL="800100" lvl="1" indent="-342900" algn="just">
              <a:buFont typeface="Arial" panose="020B0604020202020204" pitchFamily="34" charset="0"/>
              <a:buChar char="•"/>
            </a:pPr>
            <a:r>
              <a:rPr lang="en-CA" sz="1800" dirty="0"/>
              <a:t>Instead of </a:t>
            </a:r>
            <a:r>
              <a:rPr lang="en-CA" sz="1800" dirty="0" err="1"/>
              <a:t>EGk</a:t>
            </a:r>
            <a:r>
              <a:rPr lang="en-CA" sz="1800" dirty="0"/>
              <a:t>[ </a:t>
            </a:r>
            <a:r>
              <a:rPr lang="en-CA" sz="1800" dirty="0" err="1"/>
              <a:t>i</a:t>
            </a:r>
            <a:r>
              <a:rPr lang="en-CA" sz="1800" dirty="0"/>
              <a:t> ] =  </a:t>
            </a:r>
            <a:r>
              <a:rPr lang="en-CA" sz="1800" dirty="0" err="1"/>
              <a:t>EGk</a:t>
            </a:r>
            <a:r>
              <a:rPr lang="en-CA" sz="1800" dirty="0"/>
              <a:t>[ i−1 ]  + </a:t>
            </a:r>
            <a:r>
              <a:rPr lang="en-CA" sz="1800" dirty="0" err="1"/>
              <a:t>alf_eg_order_increase_flag</a:t>
            </a:r>
            <a:r>
              <a:rPr lang="en-CA" sz="1800" dirty="0"/>
              <a:t>[ </a:t>
            </a:r>
            <a:r>
              <a:rPr lang="en-CA" sz="1800" dirty="0" err="1"/>
              <a:t>i</a:t>
            </a:r>
            <a:r>
              <a:rPr lang="en-CA" sz="1800" dirty="0"/>
              <a:t> ]</a:t>
            </a:r>
            <a:endParaRPr lang="en-US" sz="1800" dirty="0"/>
          </a:p>
          <a:p>
            <a:pPr marL="800100" lvl="1" indent="-342900" algn="just">
              <a:buFont typeface="Arial" panose="020B0604020202020204" pitchFamily="34" charset="0"/>
              <a:buChar char="•"/>
            </a:pPr>
            <a:r>
              <a:rPr lang="en-US" sz="1800" dirty="0">
                <a:solidFill>
                  <a:schemeClr val="tx1"/>
                </a:solidFill>
              </a:rPr>
              <a:t>Directly signal </a:t>
            </a:r>
            <a:r>
              <a:rPr lang="en-US" sz="1800" dirty="0" err="1">
                <a:solidFill>
                  <a:schemeClr val="tx1"/>
                </a:solidFill>
              </a:rPr>
              <a:t>EGk</a:t>
            </a:r>
            <a:r>
              <a:rPr lang="en-US" sz="1800" dirty="0">
                <a:solidFill>
                  <a:schemeClr val="tx1"/>
                </a:solidFill>
              </a:rPr>
              <a:t> [</a:t>
            </a:r>
            <a:r>
              <a:rPr lang="en-US" sz="1800" dirty="0" err="1">
                <a:solidFill>
                  <a:schemeClr val="tx1"/>
                </a:solidFill>
              </a:rPr>
              <a:t>i</a:t>
            </a:r>
            <a:r>
              <a:rPr lang="en-US" sz="1800" dirty="0">
                <a:solidFill>
                  <a:schemeClr val="tx1"/>
                </a:solidFill>
              </a:rPr>
              <a:t>] value for position </a:t>
            </a:r>
            <a:r>
              <a:rPr lang="en-US" sz="1800" dirty="0" err="1">
                <a:solidFill>
                  <a:schemeClr val="tx1"/>
                </a:solidFill>
              </a:rPr>
              <a:t>i</a:t>
            </a:r>
            <a:r>
              <a:rPr lang="en-US" sz="1800" dirty="0">
                <a:solidFill>
                  <a:schemeClr val="tx1"/>
                </a:solidFill>
              </a:rPr>
              <a:t> using unary codes</a:t>
            </a:r>
          </a:p>
          <a:p>
            <a:pPr marL="800100" lvl="1" indent="-342900" algn="just">
              <a:buFont typeface="Arial" panose="020B0604020202020204" pitchFamily="34" charset="0"/>
              <a:buChar char="•"/>
            </a:pPr>
            <a:r>
              <a:rPr lang="en-CA" sz="1800" dirty="0"/>
              <a:t>Remove </a:t>
            </a:r>
            <a:r>
              <a:rPr lang="en-CA" sz="1800" dirty="0" err="1"/>
              <a:t>alf_eg_order_increase_flag</a:t>
            </a:r>
            <a:r>
              <a:rPr lang="en-CA" sz="1800" dirty="0"/>
              <a:t>[</a:t>
            </a:r>
            <a:r>
              <a:rPr lang="en-CA" sz="1800" dirty="0" err="1"/>
              <a:t>i</a:t>
            </a:r>
            <a:r>
              <a:rPr lang="en-CA" sz="1800" dirty="0"/>
              <a:t>]</a:t>
            </a:r>
          </a:p>
          <a:p>
            <a:pPr algn="just"/>
            <a:r>
              <a:rPr lang="en-US" u="sng" dirty="0">
                <a:solidFill>
                  <a:schemeClr val="tx1"/>
                </a:solidFill>
              </a:rPr>
              <a:t>Alternative 2:</a:t>
            </a:r>
            <a:r>
              <a:rPr lang="en-US" dirty="0">
                <a:solidFill>
                  <a:schemeClr val="tx1"/>
                </a:solidFill>
              </a:rPr>
              <a:t> </a:t>
            </a:r>
          </a:p>
          <a:p>
            <a:pPr marL="457200" indent="-457200" algn="just">
              <a:buFont typeface="Arial" panose="020B0604020202020204" pitchFamily="34" charset="0"/>
              <a:buChar char="•"/>
            </a:pPr>
            <a:r>
              <a:rPr lang="en-US" sz="2000" dirty="0">
                <a:solidFill>
                  <a:schemeClr val="tx1"/>
                </a:solidFill>
              </a:rPr>
              <a:t>Removes recursive prediction (Alternative 1)</a:t>
            </a:r>
          </a:p>
          <a:p>
            <a:pPr marL="457200" indent="-457200" algn="just">
              <a:buFont typeface="Arial" panose="020B0604020202020204" pitchFamily="34" charset="0"/>
              <a:buChar char="•"/>
            </a:pPr>
            <a:r>
              <a:rPr lang="en-US" sz="2000" dirty="0">
                <a:solidFill>
                  <a:schemeClr val="tx1"/>
                </a:solidFill>
              </a:rPr>
              <a:t>Removes position dependent signaling</a:t>
            </a:r>
          </a:p>
          <a:p>
            <a:pPr marL="914400" lvl="1" indent="-457200" algn="just">
              <a:buFont typeface="Arial" panose="020B0604020202020204" pitchFamily="34" charset="0"/>
              <a:buChar char="•"/>
            </a:pPr>
            <a:r>
              <a:rPr lang="en-US" sz="1800" dirty="0">
                <a:solidFill>
                  <a:schemeClr val="tx1"/>
                </a:solidFill>
              </a:rPr>
              <a:t>Signal one </a:t>
            </a:r>
            <a:r>
              <a:rPr lang="en-US" sz="1800" dirty="0" err="1">
                <a:solidFill>
                  <a:schemeClr val="tx1"/>
                </a:solidFill>
              </a:rPr>
              <a:t>EGk</a:t>
            </a:r>
            <a:r>
              <a:rPr lang="en-US" sz="1800" dirty="0">
                <a:solidFill>
                  <a:schemeClr val="tx1"/>
                </a:solidFill>
              </a:rPr>
              <a:t> for all positions (without depending on [</a:t>
            </a:r>
            <a:r>
              <a:rPr lang="en-US" sz="1800" dirty="0" err="1">
                <a:solidFill>
                  <a:schemeClr val="tx1"/>
                </a:solidFill>
              </a:rPr>
              <a:t>i</a:t>
            </a:r>
            <a:r>
              <a:rPr lang="en-US" sz="1800" dirty="0">
                <a:solidFill>
                  <a:schemeClr val="tx1"/>
                </a:solidFill>
              </a:rPr>
              <a:t>])</a:t>
            </a:r>
            <a:endParaRPr lang="en-CA" sz="1800" dirty="0"/>
          </a:p>
          <a:p>
            <a:pPr algn="just"/>
            <a:r>
              <a:rPr lang="en-US" u="sng" dirty="0">
                <a:solidFill>
                  <a:schemeClr val="tx1"/>
                </a:solidFill>
              </a:rPr>
              <a:t>Alternative 3:</a:t>
            </a:r>
          </a:p>
          <a:p>
            <a:pPr marL="342900" indent="-342900" algn="just">
              <a:buFont typeface="Arial" panose="020B0604020202020204" pitchFamily="34" charset="0"/>
              <a:buChar char="•"/>
            </a:pPr>
            <a:r>
              <a:rPr lang="en-US" sz="2000" dirty="0">
                <a:solidFill>
                  <a:schemeClr val="tx1"/>
                </a:solidFill>
              </a:rPr>
              <a:t>Removes recursive prediction (Alternative 1)</a:t>
            </a:r>
          </a:p>
          <a:p>
            <a:pPr marL="342900" indent="-342900" algn="just">
              <a:buFont typeface="Arial" panose="020B0604020202020204" pitchFamily="34" charset="0"/>
              <a:buChar char="•"/>
            </a:pPr>
            <a:r>
              <a:rPr lang="en-US" sz="2000" dirty="0">
                <a:solidFill>
                  <a:schemeClr val="tx1"/>
                </a:solidFill>
              </a:rPr>
              <a:t>Removes </a:t>
            </a:r>
            <a:r>
              <a:rPr lang="en-US" sz="2000" dirty="0" err="1">
                <a:solidFill>
                  <a:schemeClr val="tx1"/>
                </a:solidFill>
              </a:rPr>
              <a:t>EGk</a:t>
            </a:r>
            <a:r>
              <a:rPr lang="en-US" sz="2000" dirty="0">
                <a:solidFill>
                  <a:schemeClr val="tx1"/>
                </a:solidFill>
              </a:rPr>
              <a:t> signaling and use fixed </a:t>
            </a:r>
            <a:r>
              <a:rPr lang="en-US" sz="2000" dirty="0" err="1">
                <a:solidFill>
                  <a:schemeClr val="tx1"/>
                </a:solidFill>
              </a:rPr>
              <a:t>EGk</a:t>
            </a:r>
            <a:endParaRPr lang="en-US" sz="2000" dirty="0">
              <a:solidFill>
                <a:schemeClr val="tx1"/>
              </a:solidFill>
            </a:endParaRPr>
          </a:p>
          <a:p>
            <a:pPr lvl="1" algn="just"/>
            <a:endParaRPr lang="en-US" sz="1800" dirty="0">
              <a:solidFill>
                <a:schemeClr val="tx1"/>
              </a:solidFill>
            </a:endParaRPr>
          </a:p>
          <a:p>
            <a:pPr lvl="1" algn="just"/>
            <a:endParaRPr lang="en-US" sz="1800"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5327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5403-98D0-4243-BA3C-E6898180C08A}"/>
              </a:ext>
            </a:extLst>
          </p:cNvPr>
          <p:cNvSpPr>
            <a:spLocks noGrp="1"/>
          </p:cNvSpPr>
          <p:nvPr>
            <p:ph type="title"/>
          </p:nvPr>
        </p:nvSpPr>
        <p:spPr>
          <a:xfrm>
            <a:off x="472173" y="575576"/>
            <a:ext cx="11210239" cy="429028"/>
          </a:xfrm>
        </p:spPr>
        <p:txBody>
          <a:bodyPr/>
          <a:lstStyle/>
          <a:p>
            <a:r>
              <a:rPr lang="en-US" dirty="0"/>
              <a:t>Experimental results – Three alternatives</a:t>
            </a:r>
          </a:p>
        </p:txBody>
      </p:sp>
      <p:sp>
        <p:nvSpPr>
          <p:cNvPr id="3" name="Subtitle 2">
            <a:extLst>
              <a:ext uri="{FF2B5EF4-FFF2-40B4-BE49-F238E27FC236}">
                <a16:creationId xmlns:a16="http://schemas.microsoft.com/office/drawing/2014/main" id="{474110C3-BD67-4D6B-99B2-3679CA314678}"/>
              </a:ext>
            </a:extLst>
          </p:cNvPr>
          <p:cNvSpPr>
            <a:spLocks noGrp="1"/>
          </p:cNvSpPr>
          <p:nvPr>
            <p:ph type="subTitle" idx="1"/>
          </p:nvPr>
        </p:nvSpPr>
        <p:spPr/>
        <p:txBody>
          <a:bodyPr/>
          <a:lstStyle/>
          <a:p>
            <a:r>
              <a:rPr lang="en-US" dirty="0"/>
              <a:t>Alternatives applied for both ALF coefficients and clip values</a:t>
            </a:r>
          </a:p>
        </p:txBody>
      </p:sp>
      <p:sp>
        <p:nvSpPr>
          <p:cNvPr id="4" name="Footer Placeholder 3">
            <a:extLst>
              <a:ext uri="{FF2B5EF4-FFF2-40B4-BE49-F238E27FC236}">
                <a16:creationId xmlns:a16="http://schemas.microsoft.com/office/drawing/2014/main" id="{043B37E2-70FD-4B77-B1D5-265023A4B36D}"/>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9A91BBE7-A986-4971-91A5-509B309F7776}"/>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92140" y="1864426"/>
            <a:ext cx="3383280" cy="4572000"/>
          </a:xfrm>
          <a:prstGeom prst="rect">
            <a:avLst/>
          </a:prstGeom>
          <a:noFill/>
          <a:ln>
            <a:noFill/>
          </a:ln>
        </p:spPr>
      </p:pic>
      <p:sp>
        <p:nvSpPr>
          <p:cNvPr id="6" name="Subtitle 2">
            <a:extLst>
              <a:ext uri="{FF2B5EF4-FFF2-40B4-BE49-F238E27FC236}">
                <a16:creationId xmlns:a16="http://schemas.microsoft.com/office/drawing/2014/main" id="{AD0B2823-EEEC-4FC1-956F-1B2E1D2C335E}"/>
              </a:ext>
            </a:extLst>
          </p:cNvPr>
          <p:cNvSpPr txBox="1">
            <a:spLocks/>
          </p:cNvSpPr>
          <p:nvPr/>
        </p:nvSpPr>
        <p:spPr>
          <a:xfrm>
            <a:off x="1513036" y="1582095"/>
            <a:ext cx="184255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1</a:t>
            </a:r>
          </a:p>
        </p:txBody>
      </p:sp>
      <p:sp>
        <p:nvSpPr>
          <p:cNvPr id="8" name="Subtitle 2">
            <a:extLst>
              <a:ext uri="{FF2B5EF4-FFF2-40B4-BE49-F238E27FC236}">
                <a16:creationId xmlns:a16="http://schemas.microsoft.com/office/drawing/2014/main" id="{DD971E6A-2BD2-4785-BF62-95420123546E}"/>
              </a:ext>
            </a:extLst>
          </p:cNvPr>
          <p:cNvSpPr txBox="1">
            <a:spLocks/>
          </p:cNvSpPr>
          <p:nvPr/>
        </p:nvSpPr>
        <p:spPr>
          <a:xfrm>
            <a:off x="5282117" y="1582095"/>
            <a:ext cx="184255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2</a:t>
            </a:r>
          </a:p>
        </p:txBody>
      </p:sp>
      <p:sp>
        <p:nvSpPr>
          <p:cNvPr id="10" name="Subtitle 2">
            <a:extLst>
              <a:ext uri="{FF2B5EF4-FFF2-40B4-BE49-F238E27FC236}">
                <a16:creationId xmlns:a16="http://schemas.microsoft.com/office/drawing/2014/main" id="{72527AA0-316D-467F-9E43-9E742E9704F1}"/>
              </a:ext>
            </a:extLst>
          </p:cNvPr>
          <p:cNvSpPr txBox="1">
            <a:spLocks/>
          </p:cNvSpPr>
          <p:nvPr/>
        </p:nvSpPr>
        <p:spPr>
          <a:xfrm>
            <a:off x="8214504" y="1589289"/>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=3)</a:t>
            </a:r>
          </a:p>
        </p:txBody>
      </p:sp>
      <p:pic>
        <p:nvPicPr>
          <p:cNvPr id="11" name="Picture 10">
            <a:extLst>
              <a:ext uri="{FF2B5EF4-FFF2-40B4-BE49-F238E27FC236}">
                <a16:creationId xmlns:a16="http://schemas.microsoft.com/office/drawing/2014/main" id="{89F4D47A-73E1-4532-92A0-18EA7DAD973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161221" y="1864426"/>
            <a:ext cx="3383280" cy="4572000"/>
          </a:xfrm>
          <a:prstGeom prst="rect">
            <a:avLst/>
          </a:prstGeom>
          <a:noFill/>
          <a:ln>
            <a:noFill/>
          </a:ln>
        </p:spPr>
      </p:pic>
      <p:pic>
        <p:nvPicPr>
          <p:cNvPr id="12" name="Picture 11">
            <a:extLst>
              <a:ext uri="{FF2B5EF4-FFF2-40B4-BE49-F238E27FC236}">
                <a16:creationId xmlns:a16="http://schemas.microsoft.com/office/drawing/2014/main" id="{ECDE897E-774A-4ED5-87EE-802B3251DF25}"/>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930302" y="1864426"/>
            <a:ext cx="3383280" cy="4572000"/>
          </a:xfrm>
          <a:prstGeom prst="rect">
            <a:avLst/>
          </a:prstGeom>
          <a:noFill/>
          <a:ln>
            <a:noFill/>
          </a:ln>
        </p:spPr>
      </p:pic>
    </p:spTree>
    <p:extLst>
      <p:ext uri="{BB962C8B-B14F-4D97-AF65-F5344CB8AC3E}">
        <p14:creationId xmlns:p14="http://schemas.microsoft.com/office/powerpoint/2010/main" val="4239005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5403-98D0-4243-BA3C-E6898180C08A}"/>
              </a:ext>
            </a:extLst>
          </p:cNvPr>
          <p:cNvSpPr>
            <a:spLocks noGrp="1"/>
          </p:cNvSpPr>
          <p:nvPr>
            <p:ph type="title"/>
          </p:nvPr>
        </p:nvSpPr>
        <p:spPr>
          <a:xfrm>
            <a:off x="472173" y="575576"/>
            <a:ext cx="11210239" cy="429028"/>
          </a:xfrm>
        </p:spPr>
        <p:txBody>
          <a:bodyPr/>
          <a:lstStyle/>
          <a:p>
            <a:r>
              <a:rPr lang="en-US" dirty="0"/>
              <a:t>Experimental results – Comparison of Fixed </a:t>
            </a:r>
            <a:r>
              <a:rPr lang="en-US" dirty="0" err="1"/>
              <a:t>EGks</a:t>
            </a:r>
            <a:endParaRPr lang="en-US" dirty="0"/>
          </a:p>
        </p:txBody>
      </p:sp>
      <p:sp>
        <p:nvSpPr>
          <p:cNvPr id="3" name="Subtitle 2">
            <a:extLst>
              <a:ext uri="{FF2B5EF4-FFF2-40B4-BE49-F238E27FC236}">
                <a16:creationId xmlns:a16="http://schemas.microsoft.com/office/drawing/2014/main" id="{474110C3-BD67-4D6B-99B2-3679CA314678}"/>
              </a:ext>
            </a:extLst>
          </p:cNvPr>
          <p:cNvSpPr>
            <a:spLocks noGrp="1"/>
          </p:cNvSpPr>
          <p:nvPr>
            <p:ph type="subTitle" idx="1"/>
          </p:nvPr>
        </p:nvSpPr>
        <p:spPr>
          <a:xfrm>
            <a:off x="479793" y="1132232"/>
            <a:ext cx="11202619" cy="431657"/>
          </a:xfrm>
        </p:spPr>
        <p:txBody>
          <a:bodyPr/>
          <a:lstStyle/>
          <a:p>
            <a:r>
              <a:rPr lang="en-US" dirty="0"/>
              <a:t>Fixed </a:t>
            </a:r>
            <a:r>
              <a:rPr lang="en-US" dirty="0" err="1"/>
              <a:t>EGk</a:t>
            </a:r>
            <a:r>
              <a:rPr lang="en-US" dirty="0"/>
              <a:t> alternatives applied for both ALF coefficients and clip values</a:t>
            </a:r>
          </a:p>
        </p:txBody>
      </p:sp>
      <p:sp>
        <p:nvSpPr>
          <p:cNvPr id="4" name="Footer Placeholder 3">
            <a:extLst>
              <a:ext uri="{FF2B5EF4-FFF2-40B4-BE49-F238E27FC236}">
                <a16:creationId xmlns:a16="http://schemas.microsoft.com/office/drawing/2014/main" id="{043B37E2-70FD-4B77-B1D5-265023A4B36D}"/>
              </a:ext>
            </a:extLst>
          </p:cNvPr>
          <p:cNvSpPr>
            <a:spLocks noGrp="1"/>
          </p:cNvSpPr>
          <p:nvPr>
            <p:ph type="ftr" sz="quarter" idx="3"/>
          </p:nvPr>
        </p:nvSpPr>
        <p:spPr/>
        <p:txBody>
          <a:bodyPr/>
          <a:lstStyle/>
          <a:p>
            <a:endParaRPr lang="en-US" dirty="0"/>
          </a:p>
        </p:txBody>
      </p:sp>
      <p:sp>
        <p:nvSpPr>
          <p:cNvPr id="8" name="Subtitle 2">
            <a:extLst>
              <a:ext uri="{FF2B5EF4-FFF2-40B4-BE49-F238E27FC236}">
                <a16:creationId xmlns:a16="http://schemas.microsoft.com/office/drawing/2014/main" id="{DD971E6A-2BD2-4785-BF62-95420123546E}"/>
              </a:ext>
            </a:extLst>
          </p:cNvPr>
          <p:cNvSpPr txBox="1">
            <a:spLocks/>
          </p:cNvSpPr>
          <p:nvPr/>
        </p:nvSpPr>
        <p:spPr>
          <a:xfrm>
            <a:off x="4445423" y="1582095"/>
            <a:ext cx="3619077"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=3)</a:t>
            </a:r>
          </a:p>
        </p:txBody>
      </p:sp>
      <p:sp>
        <p:nvSpPr>
          <p:cNvPr id="10" name="Subtitle 2">
            <a:extLst>
              <a:ext uri="{FF2B5EF4-FFF2-40B4-BE49-F238E27FC236}">
                <a16:creationId xmlns:a16="http://schemas.microsoft.com/office/drawing/2014/main" id="{72527AA0-316D-467F-9E43-9E742E9704F1}"/>
              </a:ext>
            </a:extLst>
          </p:cNvPr>
          <p:cNvSpPr txBox="1">
            <a:spLocks/>
          </p:cNvSpPr>
          <p:nvPr/>
        </p:nvSpPr>
        <p:spPr>
          <a:xfrm>
            <a:off x="8214504" y="1589289"/>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=4)</a:t>
            </a:r>
          </a:p>
        </p:txBody>
      </p:sp>
      <p:pic>
        <p:nvPicPr>
          <p:cNvPr id="13" name="Picture 12">
            <a:extLst>
              <a:ext uri="{FF2B5EF4-FFF2-40B4-BE49-F238E27FC236}">
                <a16:creationId xmlns:a16="http://schemas.microsoft.com/office/drawing/2014/main" id="{663D6225-4B37-4D13-A8E0-AE13C054990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4161221" y="1864426"/>
            <a:ext cx="3383280" cy="4572000"/>
          </a:xfrm>
          <a:prstGeom prst="rect">
            <a:avLst/>
          </a:prstGeom>
          <a:noFill/>
          <a:ln>
            <a:noFill/>
          </a:ln>
        </p:spPr>
      </p:pic>
      <p:sp>
        <p:nvSpPr>
          <p:cNvPr id="14" name="Subtitle 2">
            <a:extLst>
              <a:ext uri="{FF2B5EF4-FFF2-40B4-BE49-F238E27FC236}">
                <a16:creationId xmlns:a16="http://schemas.microsoft.com/office/drawing/2014/main" id="{525C1AFE-87EA-47C3-8307-54CF4718BBBA}"/>
              </a:ext>
            </a:extLst>
          </p:cNvPr>
          <p:cNvSpPr txBox="1">
            <a:spLocks/>
          </p:cNvSpPr>
          <p:nvPr/>
        </p:nvSpPr>
        <p:spPr>
          <a:xfrm>
            <a:off x="653626" y="1578378"/>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=2)</a:t>
            </a:r>
          </a:p>
        </p:txBody>
      </p:sp>
      <p:pic>
        <p:nvPicPr>
          <p:cNvPr id="15" name="Picture 14">
            <a:extLst>
              <a:ext uri="{FF2B5EF4-FFF2-40B4-BE49-F238E27FC236}">
                <a16:creationId xmlns:a16="http://schemas.microsoft.com/office/drawing/2014/main" id="{62E1E6D3-7512-45F0-AAFA-1B85C39D9B21}"/>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2140" y="1864426"/>
            <a:ext cx="3383280" cy="4572000"/>
          </a:xfrm>
          <a:prstGeom prst="rect">
            <a:avLst/>
          </a:prstGeom>
          <a:noFill/>
          <a:ln>
            <a:noFill/>
          </a:ln>
        </p:spPr>
      </p:pic>
      <p:pic>
        <p:nvPicPr>
          <p:cNvPr id="16" name="Picture 15">
            <a:extLst>
              <a:ext uri="{FF2B5EF4-FFF2-40B4-BE49-F238E27FC236}">
                <a16:creationId xmlns:a16="http://schemas.microsoft.com/office/drawing/2014/main" id="{562C37C6-1B23-49B0-846D-1CFB19FEA82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930302" y="1864426"/>
            <a:ext cx="3383280" cy="4572000"/>
          </a:xfrm>
          <a:prstGeom prst="rect">
            <a:avLst/>
          </a:prstGeom>
          <a:noFill/>
          <a:ln>
            <a:noFill/>
          </a:ln>
        </p:spPr>
      </p:pic>
    </p:spTree>
    <p:extLst>
      <p:ext uri="{BB962C8B-B14F-4D97-AF65-F5344CB8AC3E}">
        <p14:creationId xmlns:p14="http://schemas.microsoft.com/office/powerpoint/2010/main" val="161384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Further simplification for signaling clip values</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2173" y="1239187"/>
            <a:ext cx="11202619" cy="4379625"/>
          </a:xfrm>
        </p:spPr>
        <p:txBody>
          <a:bodyPr/>
          <a:lstStyle/>
          <a:p>
            <a:pPr algn="just"/>
            <a:endParaRPr lang="en-US" sz="1800" dirty="0">
              <a:solidFill>
                <a:schemeClr val="tx1"/>
              </a:solidFill>
            </a:endParaRPr>
          </a:p>
          <a:p>
            <a:pPr lvl="1" algn="just"/>
            <a:endParaRPr lang="en-US" sz="1800"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C68775DC-BC4B-43EB-BE2B-7136295DF7D9}"/>
              </a:ext>
            </a:extLst>
          </p:cNvPr>
          <p:cNvSpPr txBox="1">
            <a:spLocks/>
          </p:cNvSpPr>
          <p:nvPr/>
        </p:nvSpPr>
        <p:spPr>
          <a:xfrm>
            <a:off x="624573" y="1391587"/>
            <a:ext cx="11202619" cy="4379625"/>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dirty="0">
                <a:solidFill>
                  <a:schemeClr val="tx1"/>
                </a:solidFill>
              </a:rPr>
              <a:t>VTM-5.0 uses only 4 clip values</a:t>
            </a:r>
          </a:p>
          <a:p>
            <a:pPr marL="800100" lvl="1" indent="-342900" algn="just">
              <a:buFont typeface="Arial" panose="020B0604020202020204" pitchFamily="34" charset="0"/>
              <a:buChar char="•"/>
            </a:pPr>
            <a:r>
              <a:rPr lang="en-US" dirty="0">
                <a:solidFill>
                  <a:schemeClr val="tx1"/>
                </a:solidFill>
              </a:rPr>
              <a:t>Exp-</a:t>
            </a:r>
            <a:r>
              <a:rPr lang="en-US" dirty="0" err="1">
                <a:solidFill>
                  <a:schemeClr val="tx1"/>
                </a:solidFill>
              </a:rPr>
              <a:t>Golomb</a:t>
            </a:r>
            <a:r>
              <a:rPr lang="en-US" dirty="0">
                <a:solidFill>
                  <a:schemeClr val="tx1"/>
                </a:solidFill>
              </a:rPr>
              <a:t> coding can be inefficient</a:t>
            </a:r>
          </a:p>
          <a:p>
            <a:pPr marL="342900" indent="-342900" algn="just">
              <a:buFont typeface="Arial" panose="020B0604020202020204" pitchFamily="34" charset="0"/>
              <a:buChar char="•"/>
            </a:pPr>
            <a:r>
              <a:rPr lang="en-US" dirty="0">
                <a:solidFill>
                  <a:schemeClr val="tx1"/>
                </a:solidFill>
              </a:rPr>
              <a:t>JVET-O0064 proposed to use fixed-length codes (2-bits)</a:t>
            </a:r>
          </a:p>
          <a:p>
            <a:pPr marL="342900" indent="-342900" algn="just">
              <a:buFont typeface="Arial" panose="020B0604020202020204" pitchFamily="34" charset="0"/>
              <a:buChar char="•"/>
            </a:pPr>
            <a:r>
              <a:rPr lang="en-US" dirty="0">
                <a:solidFill>
                  <a:schemeClr val="tx1"/>
                </a:solidFill>
              </a:rPr>
              <a:t>Tests: Combinations with O0064 </a:t>
            </a:r>
          </a:p>
          <a:p>
            <a:pPr marL="800100" lvl="1" indent="-342900" algn="just">
              <a:buFont typeface="Arial" panose="020B0604020202020204" pitchFamily="34" charset="0"/>
              <a:buChar char="•"/>
            </a:pPr>
            <a:r>
              <a:rPr lang="en-US" dirty="0">
                <a:solidFill>
                  <a:schemeClr val="tx1"/>
                </a:solidFill>
              </a:rPr>
              <a:t>Using proposed simplifications for ALF coefficients</a:t>
            </a:r>
          </a:p>
          <a:p>
            <a:pPr marL="800100" lvl="1" indent="-342900" algn="just">
              <a:buFont typeface="Arial" panose="020B0604020202020204" pitchFamily="34" charset="0"/>
              <a:buChar char="•"/>
            </a:pPr>
            <a:r>
              <a:rPr lang="en-US" dirty="0">
                <a:solidFill>
                  <a:schemeClr val="tx1"/>
                </a:solidFill>
              </a:rPr>
              <a:t>Using O0064 for signaling clip values</a:t>
            </a:r>
          </a:p>
          <a:p>
            <a:pPr marL="800100" lvl="1" indent="-342900" algn="just">
              <a:buFont typeface="Arial" panose="020B0604020202020204" pitchFamily="34" charset="0"/>
              <a:buChar char="•"/>
            </a:pPr>
            <a:endParaRPr lang="en-US" dirty="0">
              <a:solidFill>
                <a:schemeClr val="tx1"/>
              </a:solidFill>
            </a:endParaRPr>
          </a:p>
          <a:p>
            <a:pPr lvl="1" algn="just"/>
            <a:endParaRPr lang="en-US" sz="1800" dirty="0">
              <a:solidFill>
                <a:schemeClr val="tx1"/>
              </a:solidFill>
            </a:endParaRPr>
          </a:p>
          <a:p>
            <a:pPr lvl="1" algn="just"/>
            <a:endParaRPr lang="en-US" sz="1800" dirty="0">
              <a:solidFill>
                <a:schemeClr val="tx1"/>
              </a:solidFill>
            </a:endParaRPr>
          </a:p>
        </p:txBody>
      </p:sp>
    </p:spTree>
    <p:extLst>
      <p:ext uri="{BB962C8B-B14F-4D97-AF65-F5344CB8AC3E}">
        <p14:creationId xmlns:p14="http://schemas.microsoft.com/office/powerpoint/2010/main" val="2974468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5403-98D0-4243-BA3C-E6898180C08A}"/>
              </a:ext>
            </a:extLst>
          </p:cNvPr>
          <p:cNvSpPr>
            <a:spLocks noGrp="1"/>
          </p:cNvSpPr>
          <p:nvPr>
            <p:ph type="title"/>
          </p:nvPr>
        </p:nvSpPr>
        <p:spPr>
          <a:xfrm>
            <a:off x="472173" y="575576"/>
            <a:ext cx="11210239" cy="429028"/>
          </a:xfrm>
        </p:spPr>
        <p:txBody>
          <a:bodyPr/>
          <a:lstStyle/>
          <a:p>
            <a:r>
              <a:rPr lang="en-US" dirty="0"/>
              <a:t>Experimental results – Three alternatives</a:t>
            </a:r>
          </a:p>
        </p:txBody>
      </p:sp>
      <p:sp>
        <p:nvSpPr>
          <p:cNvPr id="3" name="Subtitle 2">
            <a:extLst>
              <a:ext uri="{FF2B5EF4-FFF2-40B4-BE49-F238E27FC236}">
                <a16:creationId xmlns:a16="http://schemas.microsoft.com/office/drawing/2014/main" id="{474110C3-BD67-4D6B-99B2-3679CA314678}"/>
              </a:ext>
            </a:extLst>
          </p:cNvPr>
          <p:cNvSpPr>
            <a:spLocks noGrp="1"/>
          </p:cNvSpPr>
          <p:nvPr>
            <p:ph type="subTitle" idx="1"/>
          </p:nvPr>
        </p:nvSpPr>
        <p:spPr/>
        <p:txBody>
          <a:bodyPr/>
          <a:lstStyle/>
          <a:p>
            <a:r>
              <a:rPr lang="en-US" dirty="0"/>
              <a:t>Alternatives applied for ALF coefficients only and O0064 applied for clip values</a:t>
            </a:r>
          </a:p>
        </p:txBody>
      </p:sp>
      <p:sp>
        <p:nvSpPr>
          <p:cNvPr id="4" name="Footer Placeholder 3">
            <a:extLst>
              <a:ext uri="{FF2B5EF4-FFF2-40B4-BE49-F238E27FC236}">
                <a16:creationId xmlns:a16="http://schemas.microsoft.com/office/drawing/2014/main" id="{043B37E2-70FD-4B77-B1D5-265023A4B36D}"/>
              </a:ext>
            </a:extLst>
          </p:cNvPr>
          <p:cNvSpPr>
            <a:spLocks noGrp="1"/>
          </p:cNvSpPr>
          <p:nvPr>
            <p:ph type="ftr" sz="quarter" idx="3"/>
          </p:nvPr>
        </p:nvSpPr>
        <p:spPr/>
        <p:txBody>
          <a:bodyPr/>
          <a:lstStyle/>
          <a:p>
            <a:endParaRPr lang="en-US" dirty="0"/>
          </a:p>
        </p:txBody>
      </p:sp>
      <p:sp>
        <p:nvSpPr>
          <p:cNvPr id="6" name="Subtitle 2">
            <a:extLst>
              <a:ext uri="{FF2B5EF4-FFF2-40B4-BE49-F238E27FC236}">
                <a16:creationId xmlns:a16="http://schemas.microsoft.com/office/drawing/2014/main" id="{AD0B2823-EEEC-4FC1-956F-1B2E1D2C335E}"/>
              </a:ext>
            </a:extLst>
          </p:cNvPr>
          <p:cNvSpPr txBox="1">
            <a:spLocks/>
          </p:cNvSpPr>
          <p:nvPr/>
        </p:nvSpPr>
        <p:spPr>
          <a:xfrm>
            <a:off x="1513036" y="1582095"/>
            <a:ext cx="184255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1</a:t>
            </a:r>
          </a:p>
        </p:txBody>
      </p:sp>
      <p:sp>
        <p:nvSpPr>
          <p:cNvPr id="8" name="Subtitle 2">
            <a:extLst>
              <a:ext uri="{FF2B5EF4-FFF2-40B4-BE49-F238E27FC236}">
                <a16:creationId xmlns:a16="http://schemas.microsoft.com/office/drawing/2014/main" id="{DD971E6A-2BD2-4785-BF62-95420123546E}"/>
              </a:ext>
            </a:extLst>
          </p:cNvPr>
          <p:cNvSpPr txBox="1">
            <a:spLocks/>
          </p:cNvSpPr>
          <p:nvPr/>
        </p:nvSpPr>
        <p:spPr>
          <a:xfrm>
            <a:off x="5282117" y="1582095"/>
            <a:ext cx="184255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2</a:t>
            </a:r>
          </a:p>
        </p:txBody>
      </p:sp>
      <p:sp>
        <p:nvSpPr>
          <p:cNvPr id="10" name="Subtitle 2">
            <a:extLst>
              <a:ext uri="{FF2B5EF4-FFF2-40B4-BE49-F238E27FC236}">
                <a16:creationId xmlns:a16="http://schemas.microsoft.com/office/drawing/2014/main" id="{72527AA0-316D-467F-9E43-9E742E9704F1}"/>
              </a:ext>
            </a:extLst>
          </p:cNvPr>
          <p:cNvSpPr txBox="1">
            <a:spLocks/>
          </p:cNvSpPr>
          <p:nvPr/>
        </p:nvSpPr>
        <p:spPr>
          <a:xfrm>
            <a:off x="8214504" y="1589289"/>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=3)</a:t>
            </a:r>
          </a:p>
        </p:txBody>
      </p:sp>
      <p:pic>
        <p:nvPicPr>
          <p:cNvPr id="13" name="Picture 12">
            <a:extLst>
              <a:ext uri="{FF2B5EF4-FFF2-40B4-BE49-F238E27FC236}">
                <a16:creationId xmlns:a16="http://schemas.microsoft.com/office/drawing/2014/main" id="{06741A28-5293-4051-B3E4-4085933C11C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036071" y="1884522"/>
            <a:ext cx="3383280" cy="4572000"/>
          </a:xfrm>
          <a:prstGeom prst="rect">
            <a:avLst/>
          </a:prstGeom>
          <a:noFill/>
          <a:ln>
            <a:noFill/>
          </a:ln>
        </p:spPr>
      </p:pic>
      <p:pic>
        <p:nvPicPr>
          <p:cNvPr id="14" name="Picture 13">
            <a:extLst>
              <a:ext uri="{FF2B5EF4-FFF2-40B4-BE49-F238E27FC236}">
                <a16:creationId xmlns:a16="http://schemas.microsoft.com/office/drawing/2014/main" id="{E135DA9E-CA90-48B1-83A1-E557B2A6274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91672" y="1884522"/>
            <a:ext cx="3383280" cy="4572000"/>
          </a:xfrm>
          <a:prstGeom prst="rect">
            <a:avLst/>
          </a:prstGeom>
          <a:noFill/>
          <a:ln>
            <a:noFill/>
          </a:ln>
        </p:spPr>
      </p:pic>
      <p:pic>
        <p:nvPicPr>
          <p:cNvPr id="15" name="Picture 14">
            <a:extLst>
              <a:ext uri="{FF2B5EF4-FFF2-40B4-BE49-F238E27FC236}">
                <a16:creationId xmlns:a16="http://schemas.microsoft.com/office/drawing/2014/main" id="{8CF993D7-7065-4C95-B79E-51CEA0FF6174}"/>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213871" y="1884522"/>
            <a:ext cx="3383280" cy="4572000"/>
          </a:xfrm>
          <a:prstGeom prst="rect">
            <a:avLst/>
          </a:prstGeom>
          <a:noFill/>
          <a:ln>
            <a:noFill/>
          </a:ln>
        </p:spPr>
      </p:pic>
    </p:spTree>
    <p:extLst>
      <p:ext uri="{BB962C8B-B14F-4D97-AF65-F5344CB8AC3E}">
        <p14:creationId xmlns:p14="http://schemas.microsoft.com/office/powerpoint/2010/main" val="4018496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F5403-98D0-4243-BA3C-E6898180C08A}"/>
              </a:ext>
            </a:extLst>
          </p:cNvPr>
          <p:cNvSpPr>
            <a:spLocks noGrp="1"/>
          </p:cNvSpPr>
          <p:nvPr>
            <p:ph type="title"/>
          </p:nvPr>
        </p:nvSpPr>
        <p:spPr>
          <a:xfrm>
            <a:off x="472173" y="575576"/>
            <a:ext cx="11210239" cy="429028"/>
          </a:xfrm>
        </p:spPr>
        <p:txBody>
          <a:bodyPr/>
          <a:lstStyle/>
          <a:p>
            <a:r>
              <a:rPr lang="en-US" dirty="0"/>
              <a:t>Experimental results – Comparison of Fixed </a:t>
            </a:r>
            <a:r>
              <a:rPr lang="en-US" dirty="0" err="1"/>
              <a:t>EGks</a:t>
            </a:r>
            <a:endParaRPr lang="en-US" dirty="0"/>
          </a:p>
        </p:txBody>
      </p:sp>
      <p:sp>
        <p:nvSpPr>
          <p:cNvPr id="3" name="Subtitle 2">
            <a:extLst>
              <a:ext uri="{FF2B5EF4-FFF2-40B4-BE49-F238E27FC236}">
                <a16:creationId xmlns:a16="http://schemas.microsoft.com/office/drawing/2014/main" id="{474110C3-BD67-4D6B-99B2-3679CA314678}"/>
              </a:ext>
            </a:extLst>
          </p:cNvPr>
          <p:cNvSpPr>
            <a:spLocks noGrp="1"/>
          </p:cNvSpPr>
          <p:nvPr>
            <p:ph type="subTitle" idx="1"/>
          </p:nvPr>
        </p:nvSpPr>
        <p:spPr>
          <a:xfrm>
            <a:off x="479793" y="1132232"/>
            <a:ext cx="11202619" cy="431657"/>
          </a:xfrm>
        </p:spPr>
        <p:txBody>
          <a:bodyPr/>
          <a:lstStyle/>
          <a:p>
            <a:r>
              <a:rPr lang="en-US" dirty="0"/>
              <a:t>Fixed </a:t>
            </a:r>
            <a:r>
              <a:rPr lang="en-US" dirty="0" err="1"/>
              <a:t>EGk</a:t>
            </a:r>
            <a:r>
              <a:rPr lang="en-US" dirty="0"/>
              <a:t> alternatives applied for ALF coefficients only and O0064 for clip values</a:t>
            </a:r>
          </a:p>
        </p:txBody>
      </p:sp>
      <p:sp>
        <p:nvSpPr>
          <p:cNvPr id="4" name="Footer Placeholder 3">
            <a:extLst>
              <a:ext uri="{FF2B5EF4-FFF2-40B4-BE49-F238E27FC236}">
                <a16:creationId xmlns:a16="http://schemas.microsoft.com/office/drawing/2014/main" id="{043B37E2-70FD-4B77-B1D5-265023A4B36D}"/>
              </a:ext>
            </a:extLst>
          </p:cNvPr>
          <p:cNvSpPr>
            <a:spLocks noGrp="1"/>
          </p:cNvSpPr>
          <p:nvPr>
            <p:ph type="ftr" sz="quarter" idx="3"/>
          </p:nvPr>
        </p:nvSpPr>
        <p:spPr/>
        <p:txBody>
          <a:bodyPr/>
          <a:lstStyle/>
          <a:p>
            <a:endParaRPr lang="en-US" dirty="0"/>
          </a:p>
        </p:txBody>
      </p:sp>
      <p:sp>
        <p:nvSpPr>
          <p:cNvPr id="8" name="Subtitle 2">
            <a:extLst>
              <a:ext uri="{FF2B5EF4-FFF2-40B4-BE49-F238E27FC236}">
                <a16:creationId xmlns:a16="http://schemas.microsoft.com/office/drawing/2014/main" id="{DD971E6A-2BD2-4785-BF62-95420123546E}"/>
              </a:ext>
            </a:extLst>
          </p:cNvPr>
          <p:cNvSpPr txBox="1">
            <a:spLocks/>
          </p:cNvSpPr>
          <p:nvPr/>
        </p:nvSpPr>
        <p:spPr>
          <a:xfrm>
            <a:off x="4445423" y="1582095"/>
            <a:ext cx="3619077"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=3)</a:t>
            </a:r>
          </a:p>
        </p:txBody>
      </p:sp>
      <p:sp>
        <p:nvSpPr>
          <p:cNvPr id="10" name="Subtitle 2">
            <a:extLst>
              <a:ext uri="{FF2B5EF4-FFF2-40B4-BE49-F238E27FC236}">
                <a16:creationId xmlns:a16="http://schemas.microsoft.com/office/drawing/2014/main" id="{72527AA0-316D-467F-9E43-9E742E9704F1}"/>
              </a:ext>
            </a:extLst>
          </p:cNvPr>
          <p:cNvSpPr txBox="1">
            <a:spLocks/>
          </p:cNvSpPr>
          <p:nvPr/>
        </p:nvSpPr>
        <p:spPr>
          <a:xfrm>
            <a:off x="8214504" y="1589289"/>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=4)</a:t>
            </a:r>
          </a:p>
        </p:txBody>
      </p:sp>
      <p:sp>
        <p:nvSpPr>
          <p:cNvPr id="14" name="Subtitle 2">
            <a:extLst>
              <a:ext uri="{FF2B5EF4-FFF2-40B4-BE49-F238E27FC236}">
                <a16:creationId xmlns:a16="http://schemas.microsoft.com/office/drawing/2014/main" id="{525C1AFE-87EA-47C3-8307-54CF4718BBBA}"/>
              </a:ext>
            </a:extLst>
          </p:cNvPr>
          <p:cNvSpPr txBox="1">
            <a:spLocks/>
          </p:cNvSpPr>
          <p:nvPr/>
        </p:nvSpPr>
        <p:spPr>
          <a:xfrm>
            <a:off x="653626" y="1578378"/>
            <a:ext cx="338327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r>
              <a:rPr lang="en-US" sz="2000" dirty="0">
                <a:solidFill>
                  <a:srgbClr val="FF0000"/>
                </a:solidFill>
              </a:rPr>
              <a:t>Alternative 3 (fixed </a:t>
            </a:r>
            <a:r>
              <a:rPr lang="en-US" sz="2000" dirty="0" err="1">
                <a:solidFill>
                  <a:srgbClr val="FF0000"/>
                </a:solidFill>
              </a:rPr>
              <a:t>EGk</a:t>
            </a:r>
            <a:r>
              <a:rPr lang="en-US" sz="2000" dirty="0">
                <a:solidFill>
                  <a:srgbClr val="FF0000"/>
                </a:solidFill>
              </a:rPr>
              <a:t>=2)</a:t>
            </a:r>
          </a:p>
        </p:txBody>
      </p:sp>
      <p:pic>
        <p:nvPicPr>
          <p:cNvPr id="11" name="Picture 10">
            <a:extLst>
              <a:ext uri="{FF2B5EF4-FFF2-40B4-BE49-F238E27FC236}">
                <a16:creationId xmlns:a16="http://schemas.microsoft.com/office/drawing/2014/main" id="{C41410ED-DA12-4537-9CE8-CD9BC8913E5B}"/>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91953" y="1889195"/>
            <a:ext cx="3383280" cy="4572000"/>
          </a:xfrm>
          <a:prstGeom prst="rect">
            <a:avLst/>
          </a:prstGeom>
          <a:noFill/>
          <a:ln>
            <a:noFill/>
          </a:ln>
        </p:spPr>
      </p:pic>
      <p:pic>
        <p:nvPicPr>
          <p:cNvPr id="12" name="Picture 11">
            <a:extLst>
              <a:ext uri="{FF2B5EF4-FFF2-40B4-BE49-F238E27FC236}">
                <a16:creationId xmlns:a16="http://schemas.microsoft.com/office/drawing/2014/main" id="{332BA262-1419-41BC-9514-886AEAA2861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214454" y="1889195"/>
            <a:ext cx="3383280" cy="4572000"/>
          </a:xfrm>
          <a:prstGeom prst="rect">
            <a:avLst/>
          </a:prstGeom>
          <a:noFill/>
          <a:ln>
            <a:noFill/>
          </a:ln>
        </p:spPr>
      </p:pic>
      <p:pic>
        <p:nvPicPr>
          <p:cNvPr id="17" name="Picture 16">
            <a:extLst>
              <a:ext uri="{FF2B5EF4-FFF2-40B4-BE49-F238E27FC236}">
                <a16:creationId xmlns:a16="http://schemas.microsoft.com/office/drawing/2014/main" id="{C1708852-CCD9-424A-B913-F967C50DD5F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036955" y="1889195"/>
            <a:ext cx="3383280" cy="4572000"/>
          </a:xfrm>
          <a:prstGeom prst="rect">
            <a:avLst/>
          </a:prstGeom>
          <a:noFill/>
          <a:ln>
            <a:noFill/>
          </a:ln>
        </p:spPr>
      </p:pic>
    </p:spTree>
    <p:extLst>
      <p:ext uri="{BB962C8B-B14F-4D97-AF65-F5344CB8AC3E}">
        <p14:creationId xmlns:p14="http://schemas.microsoft.com/office/powerpoint/2010/main" val="302200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Conclusions</a:t>
            </a: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sp>
        <p:nvSpPr>
          <p:cNvPr id="9" name="Subtitle 8">
            <a:extLst>
              <a:ext uri="{FF2B5EF4-FFF2-40B4-BE49-F238E27FC236}">
                <a16:creationId xmlns:a16="http://schemas.microsoft.com/office/drawing/2014/main" id="{404F278B-0E66-47EB-9751-FD572E50FCBE}"/>
              </a:ext>
            </a:extLst>
          </p:cNvPr>
          <p:cNvSpPr>
            <a:spLocks noGrp="1"/>
          </p:cNvSpPr>
          <p:nvPr>
            <p:ph type="subTitle" idx="1"/>
          </p:nvPr>
        </p:nvSpPr>
        <p:spPr>
          <a:xfrm>
            <a:off x="479793" y="1132232"/>
            <a:ext cx="11202619" cy="3566768"/>
          </a:xfrm>
        </p:spPr>
        <p:txBody>
          <a:bodyPr/>
          <a:lstStyle/>
          <a:p>
            <a:pPr marL="342900" indent="-342900" algn="just">
              <a:buFont typeface="Arial" panose="020B0604020202020204" pitchFamily="34" charset="0"/>
              <a:buChar char="•"/>
            </a:pPr>
            <a:r>
              <a:rPr lang="en-US" dirty="0"/>
              <a:t>A simplification for </a:t>
            </a:r>
            <a:r>
              <a:rPr lang="en-US" dirty="0" err="1"/>
              <a:t>EGk</a:t>
            </a:r>
            <a:r>
              <a:rPr lang="en-US" dirty="0"/>
              <a:t> (Exp-</a:t>
            </a:r>
            <a:r>
              <a:rPr lang="en-US" dirty="0" err="1"/>
              <a:t>Golomb</a:t>
            </a:r>
            <a:r>
              <a:rPr lang="en-US" dirty="0"/>
              <a:t> order) signaling</a:t>
            </a:r>
          </a:p>
          <a:p>
            <a:pPr marL="800100" lvl="1" indent="-342900" algn="just">
              <a:buFont typeface="Arial" panose="020B0604020202020204" pitchFamily="34" charset="0"/>
              <a:buChar char="•"/>
            </a:pPr>
            <a:r>
              <a:rPr lang="en-US" dirty="0"/>
              <a:t>3 alternatives: all removing recursive prediction</a:t>
            </a:r>
          </a:p>
          <a:p>
            <a:pPr marL="800100" lvl="1" indent="-342900" algn="just">
              <a:buFont typeface="Arial" panose="020B0604020202020204" pitchFamily="34" charset="0"/>
              <a:buChar char="•"/>
            </a:pPr>
            <a:r>
              <a:rPr lang="en-US" dirty="0"/>
              <a:t>Alternative 1 (flexible): keeps position dep. signaling</a:t>
            </a:r>
          </a:p>
          <a:p>
            <a:pPr marL="800100" lvl="1" indent="-342900" algn="just">
              <a:buFont typeface="Arial" panose="020B0604020202020204" pitchFamily="34" charset="0"/>
              <a:buChar char="•"/>
            </a:pPr>
            <a:r>
              <a:rPr lang="en-US" dirty="0"/>
              <a:t>Alternative 2 (less flexible): removes position dep. signaling</a:t>
            </a:r>
          </a:p>
          <a:p>
            <a:pPr marL="1257300" lvl="2" indent="-342900" algn="just">
              <a:buFont typeface="Arial" panose="020B0604020202020204" pitchFamily="34" charset="0"/>
              <a:buChar char="•"/>
            </a:pPr>
            <a:r>
              <a:rPr lang="en-US" dirty="0"/>
              <a:t>Signaling a single </a:t>
            </a:r>
            <a:r>
              <a:rPr lang="en-US" dirty="0" err="1"/>
              <a:t>EGk</a:t>
            </a:r>
            <a:r>
              <a:rPr lang="en-US" dirty="0"/>
              <a:t> for all positions</a:t>
            </a:r>
          </a:p>
          <a:p>
            <a:pPr marL="800100" lvl="1" indent="-342900" algn="just">
              <a:buFont typeface="Arial" panose="020B0604020202020204" pitchFamily="34" charset="0"/>
              <a:buChar char="•"/>
            </a:pPr>
            <a:r>
              <a:rPr lang="en-US" dirty="0"/>
              <a:t>Alternative 3 (the least flexible): removes </a:t>
            </a:r>
            <a:r>
              <a:rPr lang="en-US" dirty="0" err="1"/>
              <a:t>EGk</a:t>
            </a:r>
            <a:r>
              <a:rPr lang="en-US" dirty="0"/>
              <a:t> signaling completely</a:t>
            </a:r>
          </a:p>
          <a:p>
            <a:pPr marL="1257300" lvl="2" indent="-342900" algn="just">
              <a:buFont typeface="Arial" panose="020B0604020202020204" pitchFamily="34" charset="0"/>
              <a:buChar char="•"/>
            </a:pPr>
            <a:r>
              <a:rPr lang="en-US" dirty="0"/>
              <a:t>Uses fixed </a:t>
            </a:r>
            <a:r>
              <a:rPr lang="en-US" dirty="0" err="1"/>
              <a:t>EGk</a:t>
            </a:r>
            <a:endParaRPr lang="en-US" dirty="0"/>
          </a:p>
          <a:p>
            <a:pPr lvl="2" algn="just"/>
            <a:r>
              <a:rPr lang="en-US" dirty="0"/>
              <a:t> </a:t>
            </a:r>
          </a:p>
          <a:p>
            <a:pPr lvl="2" algn="just"/>
            <a:endParaRPr lang="en-US" dirty="0"/>
          </a:p>
          <a:p>
            <a:pPr marL="342900" indent="-342900" algn="just">
              <a:buFont typeface="Arial" panose="020B0604020202020204" pitchFamily="34" charset="0"/>
              <a:buChar char="•"/>
            </a:pPr>
            <a:r>
              <a:rPr lang="en-US" dirty="0"/>
              <a:t>Recommendation: to adopt Alternative 2 combined with O0064.</a:t>
            </a:r>
          </a:p>
          <a:p>
            <a:pPr marL="342900" indent="-342900" algn="just">
              <a:buFont typeface="Arial" panose="020B0604020202020204" pitchFamily="34" charset="0"/>
              <a:buChar char="•"/>
            </a:pPr>
            <a:r>
              <a:rPr lang="en-US" dirty="0"/>
              <a:t>Crosscheckers: W. Chen (</a:t>
            </a:r>
            <a:r>
              <a:rPr lang="en-US" dirty="0" err="1"/>
              <a:t>InterDigital</a:t>
            </a:r>
            <a:r>
              <a:rPr lang="en-US" dirty="0"/>
              <a:t>) and X. Meng (PKU)</a:t>
            </a:r>
          </a:p>
        </p:txBody>
      </p:sp>
    </p:spTree>
    <p:extLst>
      <p:ext uri="{BB962C8B-B14F-4D97-AF65-F5344CB8AC3E}">
        <p14:creationId xmlns:p14="http://schemas.microsoft.com/office/powerpoint/2010/main" val="3379042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3131</TotalTime>
  <Words>354</Words>
  <Application>Microsoft Office PowerPoint</Application>
  <PresentationFormat>Widescreen</PresentationFormat>
  <Paragraphs>68</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Century Gothic</vt:lpstr>
      <vt:lpstr>Microsoft Sans Serif</vt:lpstr>
      <vt:lpstr>Qualcomm</vt:lpstr>
      <vt:lpstr>JVET-O0648  Non-CE5: On Exp-Golomb Coding of ALF Filter Coefficients and Clip Values </vt:lpstr>
      <vt:lpstr>VTM-5.0 – Exp-Golomb signaling for ALF</vt:lpstr>
      <vt:lpstr>Simplifications for EGk signaling</vt:lpstr>
      <vt:lpstr>Experimental results – Three alternatives</vt:lpstr>
      <vt:lpstr>Experimental results – Comparison of Fixed EGks</vt:lpstr>
      <vt:lpstr>Further simplification for signaling clip values</vt:lpstr>
      <vt:lpstr>Experimental results – Three alternatives</vt:lpstr>
      <vt:lpstr>Experimental results – Comparison of Fixed EGks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290</cp:revision>
  <dcterms:created xsi:type="dcterms:W3CDTF">2018-11-06T17:03:09Z</dcterms:created>
  <dcterms:modified xsi:type="dcterms:W3CDTF">2019-07-04T23:17:34Z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