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
  </p:notesMasterIdLst>
  <p:handoutMasterIdLst>
    <p:handoutMasterId r:id="rId11"/>
  </p:handoutMasterIdLst>
  <p:sldIdLst>
    <p:sldId id="573" r:id="rId2"/>
    <p:sldId id="580" r:id="rId3"/>
    <p:sldId id="584" r:id="rId4"/>
    <p:sldId id="585" r:id="rId5"/>
    <p:sldId id="586" r:id="rId6"/>
    <p:sldId id="587" r:id="rId7"/>
    <p:sldId id="582" r:id="rId8"/>
    <p:sldId id="583"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US" sz="3600" b="1" dirty="0"/>
              <a:t>Non-CE3:</a:t>
            </a:r>
            <a:br>
              <a:rPr lang="en-US" sz="3600" b="1" dirty="0"/>
            </a:br>
            <a:r>
              <a:rPr lang="en-US" sz="3600" b="1" dirty="0"/>
              <a:t>On signalling of intra coded blocks</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 K. Ramasubramonian,   V. Seregin, H. Huang,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07/2019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Introduction to VTM5.0 intra mode signaling</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5767382" y="3812094"/>
            <a:ext cx="5915030" cy="2420030"/>
          </a:xfrm>
        </p:spPr>
        <p:txBody>
          <a:bodyPr/>
          <a:lstStyle/>
          <a:p>
            <a:pPr marL="342900" indent="-342900">
              <a:buFont typeface="Arial" panose="020B0604020202020204" pitchFamily="34" charset="0"/>
              <a:buChar char="•"/>
            </a:pPr>
            <a:r>
              <a:rPr lang="en-US" sz="2000" dirty="0">
                <a:solidFill>
                  <a:schemeClr val="tx1"/>
                </a:solidFill>
              </a:rPr>
              <a:t>To detect a regular intra coded block, MIP, MRL and ISP flags are decoded with possibly 16 conditional checks.</a:t>
            </a:r>
          </a:p>
          <a:p>
            <a:pPr marL="342900" indent="-342900">
              <a:buFont typeface="Arial" panose="020B0604020202020204" pitchFamily="34" charset="0"/>
              <a:buChar char="•"/>
            </a:pPr>
            <a:r>
              <a:rPr lang="en-US" sz="2000" dirty="0">
                <a:solidFill>
                  <a:schemeClr val="tx1"/>
                </a:solidFill>
                <a:sym typeface="Wingdings" panose="05000000000000000000" pitchFamily="2" charset="2"/>
              </a:rPr>
              <a:t>Prob. if an intra block is regular is high (72.8%).</a:t>
            </a:r>
          </a:p>
          <a:p>
            <a:r>
              <a:rPr lang="en-US" dirty="0">
                <a:solidFill>
                  <a:srgbClr val="E05050"/>
                </a:solidFill>
                <a:sym typeface="Wingdings" panose="05000000000000000000" pitchFamily="2" charset="2"/>
              </a:rPr>
              <a:t> Many redundant checks</a:t>
            </a:r>
            <a:r>
              <a:rPr lang="en-US" dirty="0">
                <a:solidFill>
                  <a:schemeClr val="tx1"/>
                </a:solidFill>
                <a:sym typeface="Wingdings" panose="05000000000000000000" pitchFamily="2" charset="2"/>
              </a:rPr>
              <a:t> </a:t>
            </a:r>
            <a:endParaRPr lang="en-US" dirty="0">
              <a:solidFill>
                <a:schemeClr val="tx1"/>
              </a:solidFill>
            </a:endParaRPr>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grpSp>
        <p:nvGrpSpPr>
          <p:cNvPr id="45" name="Group 44">
            <a:extLst>
              <a:ext uri="{FF2B5EF4-FFF2-40B4-BE49-F238E27FC236}">
                <a16:creationId xmlns:a16="http://schemas.microsoft.com/office/drawing/2014/main" id="{22D691C3-4538-4238-B4CA-E3E517892462}"/>
              </a:ext>
            </a:extLst>
          </p:cNvPr>
          <p:cNvGrpSpPr/>
          <p:nvPr/>
        </p:nvGrpSpPr>
        <p:grpSpPr>
          <a:xfrm>
            <a:off x="509588" y="1497456"/>
            <a:ext cx="4937802" cy="3765208"/>
            <a:chOff x="509588" y="1293171"/>
            <a:chExt cx="4642748" cy="3399576"/>
          </a:xfrm>
        </p:grpSpPr>
        <p:sp>
          <p:nvSpPr>
            <p:cNvPr id="7" name="TextBox 6">
              <a:extLst>
                <a:ext uri="{FF2B5EF4-FFF2-40B4-BE49-F238E27FC236}">
                  <a16:creationId xmlns:a16="http://schemas.microsoft.com/office/drawing/2014/main" id="{BD4F9D46-DC76-4594-ADD0-07AE61911FCD}"/>
                </a:ext>
              </a:extLst>
            </p:cNvPr>
            <p:cNvSpPr txBox="1"/>
            <p:nvPr/>
          </p:nvSpPr>
          <p:spPr>
            <a:xfrm>
              <a:off x="2963428" y="2963241"/>
              <a:ext cx="934871" cy="307777"/>
            </a:xfrm>
            <a:prstGeom prst="rect">
              <a:avLst/>
            </a:prstGeom>
            <a:noFill/>
          </p:spPr>
          <p:txBody>
            <a:bodyPr wrap="none" rtlCol="0">
              <a:spAutoFit/>
            </a:bodyPr>
            <a:lstStyle/>
            <a:p>
              <a:r>
                <a:rPr lang="en-US" sz="1400" i="1" dirty="0"/>
                <a:t>mpm_flag</a:t>
              </a:r>
            </a:p>
          </p:txBody>
        </p:sp>
        <p:sp>
          <p:nvSpPr>
            <p:cNvPr id="8" name="TextBox 7">
              <a:extLst>
                <a:ext uri="{FF2B5EF4-FFF2-40B4-BE49-F238E27FC236}">
                  <a16:creationId xmlns:a16="http://schemas.microsoft.com/office/drawing/2014/main" id="{D6E4787C-0649-45C9-9352-2C487FFBDEEB}"/>
                </a:ext>
              </a:extLst>
            </p:cNvPr>
            <p:cNvSpPr txBox="1"/>
            <p:nvPr/>
          </p:nvSpPr>
          <p:spPr>
            <a:xfrm>
              <a:off x="980959" y="2576495"/>
              <a:ext cx="865943" cy="307777"/>
            </a:xfrm>
            <a:prstGeom prst="rect">
              <a:avLst/>
            </a:prstGeom>
            <a:noFill/>
          </p:spPr>
          <p:txBody>
            <a:bodyPr wrap="none" rtlCol="0">
              <a:spAutoFit/>
            </a:bodyPr>
            <a:lstStyle/>
            <a:p>
              <a:r>
                <a:rPr lang="en-US" sz="1400" i="1" dirty="0"/>
                <a:t>mpm_idx</a:t>
              </a:r>
            </a:p>
          </p:txBody>
        </p:sp>
        <p:cxnSp>
          <p:nvCxnSpPr>
            <p:cNvPr id="9" name="Straight Connector 8">
              <a:extLst>
                <a:ext uri="{FF2B5EF4-FFF2-40B4-BE49-F238E27FC236}">
                  <a16:creationId xmlns:a16="http://schemas.microsoft.com/office/drawing/2014/main" id="{2F970541-BD06-49DF-8707-D52F1E18A5E2}"/>
                </a:ext>
              </a:extLst>
            </p:cNvPr>
            <p:cNvCxnSpPr>
              <a:cxnSpLocks/>
            </p:cNvCxnSpPr>
            <p:nvPr/>
          </p:nvCxnSpPr>
          <p:spPr>
            <a:xfrm flipH="1">
              <a:off x="1949187" y="2644339"/>
              <a:ext cx="525727" cy="479482"/>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B64061E-E463-43BE-9365-F266592DFEC7}"/>
                </a:ext>
              </a:extLst>
            </p:cNvPr>
            <p:cNvCxnSpPr>
              <a:cxnSpLocks/>
            </p:cNvCxnSpPr>
            <p:nvPr/>
          </p:nvCxnSpPr>
          <p:spPr>
            <a:xfrm>
              <a:off x="2494119" y="2628299"/>
              <a:ext cx="521208" cy="578272"/>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9E0B1BE-F028-421F-A278-2B21006EC906}"/>
                </a:ext>
              </a:extLst>
            </p:cNvPr>
            <p:cNvSpPr txBox="1"/>
            <p:nvPr/>
          </p:nvSpPr>
          <p:spPr>
            <a:xfrm>
              <a:off x="2045610" y="1870188"/>
              <a:ext cx="732893" cy="307777"/>
            </a:xfrm>
            <a:prstGeom prst="rect">
              <a:avLst/>
            </a:prstGeom>
            <a:noFill/>
          </p:spPr>
          <p:txBody>
            <a:bodyPr wrap="none" rtlCol="0">
              <a:spAutoFit/>
            </a:bodyPr>
            <a:lstStyle/>
            <a:p>
              <a:r>
                <a:rPr lang="en-US" sz="1400" i="1" dirty="0"/>
                <a:t>mrl_idx</a:t>
              </a:r>
            </a:p>
          </p:txBody>
        </p:sp>
        <p:cxnSp>
          <p:nvCxnSpPr>
            <p:cNvPr id="12" name="Straight Connector 11">
              <a:extLst>
                <a:ext uri="{FF2B5EF4-FFF2-40B4-BE49-F238E27FC236}">
                  <a16:creationId xmlns:a16="http://schemas.microsoft.com/office/drawing/2014/main" id="{EE2D2ABC-08E2-48FD-982C-D3E951AA7AD2}"/>
                </a:ext>
              </a:extLst>
            </p:cNvPr>
            <p:cNvCxnSpPr>
              <a:cxnSpLocks/>
            </p:cNvCxnSpPr>
            <p:nvPr/>
          </p:nvCxnSpPr>
          <p:spPr>
            <a:xfrm flipH="1" flipV="1">
              <a:off x="1637739" y="1627616"/>
              <a:ext cx="481126" cy="570970"/>
            </a:xfrm>
            <a:prstGeom prst="line">
              <a:avLst/>
            </a:prstGeom>
            <a:ln w="19050">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461D54BF-8C16-446C-975D-60D6C4832F25}"/>
                </a:ext>
              </a:extLst>
            </p:cNvPr>
            <p:cNvCxnSpPr>
              <a:cxnSpLocks/>
            </p:cNvCxnSpPr>
            <p:nvPr/>
          </p:nvCxnSpPr>
          <p:spPr>
            <a:xfrm flipH="1" flipV="1">
              <a:off x="2124574" y="2196407"/>
              <a:ext cx="365760" cy="429656"/>
            </a:xfrm>
            <a:prstGeom prst="line">
              <a:avLst/>
            </a:prstGeom>
            <a:ln w="19050">
              <a:headEnd type="triangl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FDF03B4-C5D2-47AC-B7A1-E54CAC22881F}"/>
                </a:ext>
              </a:extLst>
            </p:cNvPr>
            <p:cNvCxnSpPr>
              <a:cxnSpLocks/>
            </p:cNvCxnSpPr>
            <p:nvPr/>
          </p:nvCxnSpPr>
          <p:spPr>
            <a:xfrm flipV="1">
              <a:off x="931596" y="1627616"/>
              <a:ext cx="706143" cy="570970"/>
            </a:xfrm>
            <a:prstGeom prst="line">
              <a:avLst/>
            </a:prstGeom>
            <a:ln w="19050">
              <a:headEnd type="triangle" w="med" len="med"/>
              <a:tailEnd type="oval" w="med" len="med"/>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4DD20E67-70B7-42C6-94A5-BB966E9CFF4C}"/>
                </a:ext>
              </a:extLst>
            </p:cNvPr>
            <p:cNvSpPr txBox="1"/>
            <p:nvPr/>
          </p:nvSpPr>
          <p:spPr>
            <a:xfrm>
              <a:off x="509588" y="2164104"/>
              <a:ext cx="963725" cy="307777"/>
            </a:xfrm>
            <a:prstGeom prst="rect">
              <a:avLst/>
            </a:prstGeom>
            <a:noFill/>
          </p:spPr>
          <p:txBody>
            <a:bodyPr wrap="none" rtlCol="0">
              <a:spAutoFit/>
            </a:bodyPr>
            <a:lstStyle/>
            <a:p>
              <a:r>
                <a:rPr lang="en-US" sz="1400" i="1" dirty="0"/>
                <a:t>mip_mode</a:t>
              </a:r>
            </a:p>
          </p:txBody>
        </p:sp>
        <p:cxnSp>
          <p:nvCxnSpPr>
            <p:cNvPr id="16" name="Straight Connector 15">
              <a:extLst>
                <a:ext uri="{FF2B5EF4-FFF2-40B4-BE49-F238E27FC236}">
                  <a16:creationId xmlns:a16="http://schemas.microsoft.com/office/drawing/2014/main" id="{0C39FA56-3441-4846-B0A7-B0946FF37CCB}"/>
                </a:ext>
              </a:extLst>
            </p:cNvPr>
            <p:cNvCxnSpPr>
              <a:cxnSpLocks/>
            </p:cNvCxnSpPr>
            <p:nvPr/>
          </p:nvCxnSpPr>
          <p:spPr>
            <a:xfrm flipV="1">
              <a:off x="1645359" y="2217445"/>
              <a:ext cx="459020" cy="415384"/>
            </a:xfrm>
            <a:prstGeom prst="line">
              <a:avLst/>
            </a:prstGeom>
            <a:ln w="190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09C265F-8634-427D-AEA4-854193E4474B}"/>
                </a:ext>
              </a:extLst>
            </p:cNvPr>
            <p:cNvSpPr txBox="1"/>
            <p:nvPr/>
          </p:nvSpPr>
          <p:spPr>
            <a:xfrm>
              <a:off x="2498300" y="2356519"/>
              <a:ext cx="756925" cy="277889"/>
            </a:xfrm>
            <a:prstGeom prst="rect">
              <a:avLst/>
            </a:prstGeom>
            <a:noFill/>
          </p:spPr>
          <p:txBody>
            <a:bodyPr wrap="none" rtlCol="0">
              <a:spAutoFit/>
            </a:bodyPr>
            <a:lstStyle/>
            <a:p>
              <a:r>
                <a:rPr lang="en-US" sz="1400" i="1" dirty="0"/>
                <a:t>isp_flag</a:t>
              </a:r>
            </a:p>
          </p:txBody>
        </p:sp>
        <p:sp>
          <p:nvSpPr>
            <p:cNvPr id="18" name="TextBox 17">
              <a:extLst>
                <a:ext uri="{FF2B5EF4-FFF2-40B4-BE49-F238E27FC236}">
                  <a16:creationId xmlns:a16="http://schemas.microsoft.com/office/drawing/2014/main" id="{7B33704C-C4B4-446A-9007-C4CCEB999828}"/>
                </a:ext>
              </a:extLst>
            </p:cNvPr>
            <p:cNvSpPr txBox="1"/>
            <p:nvPr/>
          </p:nvSpPr>
          <p:spPr>
            <a:xfrm>
              <a:off x="2146710" y="2066986"/>
              <a:ext cx="328959" cy="307777"/>
            </a:xfrm>
            <a:prstGeom prst="rect">
              <a:avLst/>
            </a:prstGeom>
            <a:noFill/>
          </p:spPr>
          <p:txBody>
            <a:bodyPr wrap="square" rtlCol="0">
              <a:spAutoFit/>
            </a:bodyPr>
            <a:lstStyle/>
            <a:p>
              <a:r>
                <a:rPr lang="en-US" sz="1400" dirty="0"/>
                <a:t>0</a:t>
              </a:r>
            </a:p>
          </p:txBody>
        </p:sp>
        <p:sp>
          <p:nvSpPr>
            <p:cNvPr id="19" name="TextBox 18">
              <a:extLst>
                <a:ext uri="{FF2B5EF4-FFF2-40B4-BE49-F238E27FC236}">
                  <a16:creationId xmlns:a16="http://schemas.microsoft.com/office/drawing/2014/main" id="{D5F8E4AF-DB4A-4642-A2B6-0D1EF0975DEE}"/>
                </a:ext>
              </a:extLst>
            </p:cNvPr>
            <p:cNvSpPr txBox="1"/>
            <p:nvPr/>
          </p:nvSpPr>
          <p:spPr>
            <a:xfrm>
              <a:off x="1724299" y="2074798"/>
              <a:ext cx="506248" cy="307777"/>
            </a:xfrm>
            <a:prstGeom prst="rect">
              <a:avLst/>
            </a:prstGeom>
            <a:noFill/>
          </p:spPr>
          <p:txBody>
            <a:bodyPr wrap="square" rtlCol="0">
              <a:spAutoFit/>
            </a:bodyPr>
            <a:lstStyle/>
            <a:p>
              <a:r>
                <a:rPr lang="en-US" sz="1400" dirty="0"/>
                <a:t>&gt;0</a:t>
              </a:r>
            </a:p>
          </p:txBody>
        </p:sp>
        <p:sp>
          <p:nvSpPr>
            <p:cNvPr id="20" name="TextBox 19">
              <a:extLst>
                <a:ext uri="{FF2B5EF4-FFF2-40B4-BE49-F238E27FC236}">
                  <a16:creationId xmlns:a16="http://schemas.microsoft.com/office/drawing/2014/main" id="{8F941D3F-832E-4B30-B87C-1AF71ED4055F}"/>
                </a:ext>
              </a:extLst>
            </p:cNvPr>
            <p:cNvSpPr txBox="1"/>
            <p:nvPr/>
          </p:nvSpPr>
          <p:spPr>
            <a:xfrm>
              <a:off x="1299003" y="1537125"/>
              <a:ext cx="506248" cy="307777"/>
            </a:xfrm>
            <a:prstGeom prst="rect">
              <a:avLst/>
            </a:prstGeom>
            <a:noFill/>
          </p:spPr>
          <p:txBody>
            <a:bodyPr wrap="square" rtlCol="0">
              <a:spAutoFit/>
            </a:bodyPr>
            <a:lstStyle/>
            <a:p>
              <a:r>
                <a:rPr lang="en-US" sz="1400" dirty="0"/>
                <a:t>1</a:t>
              </a:r>
            </a:p>
          </p:txBody>
        </p:sp>
        <p:sp>
          <p:nvSpPr>
            <p:cNvPr id="21" name="TextBox 20">
              <a:extLst>
                <a:ext uri="{FF2B5EF4-FFF2-40B4-BE49-F238E27FC236}">
                  <a16:creationId xmlns:a16="http://schemas.microsoft.com/office/drawing/2014/main" id="{450F1FC5-8342-49DE-B889-5F7920F68CE7}"/>
                </a:ext>
              </a:extLst>
            </p:cNvPr>
            <p:cNvSpPr txBox="1"/>
            <p:nvPr/>
          </p:nvSpPr>
          <p:spPr>
            <a:xfrm>
              <a:off x="1232819" y="1293171"/>
              <a:ext cx="833883" cy="307777"/>
            </a:xfrm>
            <a:prstGeom prst="rect">
              <a:avLst/>
            </a:prstGeom>
            <a:noFill/>
          </p:spPr>
          <p:txBody>
            <a:bodyPr wrap="none" rtlCol="0">
              <a:spAutoFit/>
            </a:bodyPr>
            <a:lstStyle/>
            <a:p>
              <a:pPr algn="ctr"/>
              <a:r>
                <a:rPr lang="en-US" sz="1400" i="1" dirty="0"/>
                <a:t>mip_flag</a:t>
              </a:r>
            </a:p>
          </p:txBody>
        </p:sp>
        <p:sp>
          <p:nvSpPr>
            <p:cNvPr id="22" name="TextBox 21">
              <a:extLst>
                <a:ext uri="{FF2B5EF4-FFF2-40B4-BE49-F238E27FC236}">
                  <a16:creationId xmlns:a16="http://schemas.microsoft.com/office/drawing/2014/main" id="{16308606-0174-48BD-93E3-A638FA222F66}"/>
                </a:ext>
              </a:extLst>
            </p:cNvPr>
            <p:cNvSpPr txBox="1"/>
            <p:nvPr/>
          </p:nvSpPr>
          <p:spPr>
            <a:xfrm>
              <a:off x="2159692" y="2512977"/>
              <a:ext cx="328959" cy="307777"/>
            </a:xfrm>
            <a:prstGeom prst="rect">
              <a:avLst/>
            </a:prstGeom>
            <a:noFill/>
          </p:spPr>
          <p:txBody>
            <a:bodyPr wrap="square" rtlCol="0">
              <a:spAutoFit/>
            </a:bodyPr>
            <a:lstStyle/>
            <a:p>
              <a:r>
                <a:rPr lang="en-US" sz="1400" dirty="0"/>
                <a:t>1</a:t>
              </a:r>
            </a:p>
          </p:txBody>
        </p:sp>
        <p:cxnSp>
          <p:nvCxnSpPr>
            <p:cNvPr id="23" name="Straight Connector 22">
              <a:extLst>
                <a:ext uri="{FF2B5EF4-FFF2-40B4-BE49-F238E27FC236}">
                  <a16:creationId xmlns:a16="http://schemas.microsoft.com/office/drawing/2014/main" id="{3DC67012-19BD-4239-AF09-7DAED07887B8}"/>
                </a:ext>
              </a:extLst>
            </p:cNvPr>
            <p:cNvCxnSpPr>
              <a:cxnSpLocks/>
            </p:cNvCxnSpPr>
            <p:nvPr/>
          </p:nvCxnSpPr>
          <p:spPr>
            <a:xfrm flipH="1">
              <a:off x="1362501" y="3146141"/>
              <a:ext cx="557468" cy="544641"/>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F128E914-2038-4F2B-9341-6CCFF3806988}"/>
                </a:ext>
              </a:extLst>
            </p:cNvPr>
            <p:cNvSpPr txBox="1"/>
            <p:nvPr/>
          </p:nvSpPr>
          <p:spPr>
            <a:xfrm>
              <a:off x="1186145" y="2821028"/>
              <a:ext cx="904632" cy="472411"/>
            </a:xfrm>
            <a:prstGeom prst="rect">
              <a:avLst/>
            </a:prstGeom>
            <a:noFill/>
          </p:spPr>
          <p:txBody>
            <a:bodyPr wrap="none" rtlCol="0">
              <a:spAutoFit/>
            </a:bodyPr>
            <a:lstStyle/>
            <a:p>
              <a:r>
                <a:rPr lang="en-US" sz="1400" i="1" dirty="0"/>
                <a:t>isp_mode</a:t>
              </a:r>
            </a:p>
            <a:p>
              <a:r>
                <a:rPr lang="en-US" sz="1400" i="1" dirty="0"/>
                <a:t>PL_flag</a:t>
              </a:r>
            </a:p>
          </p:txBody>
        </p:sp>
        <p:sp>
          <p:nvSpPr>
            <p:cNvPr id="25" name="TextBox 24">
              <a:extLst>
                <a:ext uri="{FF2B5EF4-FFF2-40B4-BE49-F238E27FC236}">
                  <a16:creationId xmlns:a16="http://schemas.microsoft.com/office/drawing/2014/main" id="{65C0D51E-0917-4AB4-BDC0-F07BA0B4ACFD}"/>
                </a:ext>
              </a:extLst>
            </p:cNvPr>
            <p:cNvSpPr txBox="1"/>
            <p:nvPr/>
          </p:nvSpPr>
          <p:spPr>
            <a:xfrm>
              <a:off x="991450" y="3613343"/>
              <a:ext cx="865943" cy="307777"/>
            </a:xfrm>
            <a:prstGeom prst="rect">
              <a:avLst/>
            </a:prstGeom>
            <a:noFill/>
          </p:spPr>
          <p:txBody>
            <a:bodyPr wrap="none" rtlCol="0">
              <a:spAutoFit/>
            </a:bodyPr>
            <a:lstStyle/>
            <a:p>
              <a:r>
                <a:rPr lang="en-US" sz="1400" i="1" dirty="0"/>
                <a:t>mpm_idx</a:t>
              </a:r>
            </a:p>
          </p:txBody>
        </p:sp>
        <p:sp>
          <p:nvSpPr>
            <p:cNvPr id="26" name="Rectangle 25">
              <a:extLst>
                <a:ext uri="{FF2B5EF4-FFF2-40B4-BE49-F238E27FC236}">
                  <a16:creationId xmlns:a16="http://schemas.microsoft.com/office/drawing/2014/main" id="{E065A775-CC4C-4EAB-95FB-841B9CFE57CD}"/>
                </a:ext>
              </a:extLst>
            </p:cNvPr>
            <p:cNvSpPr/>
            <p:nvPr/>
          </p:nvSpPr>
          <p:spPr>
            <a:xfrm>
              <a:off x="1941416" y="3643149"/>
              <a:ext cx="388981" cy="307777"/>
            </a:xfrm>
            <a:prstGeom prst="rect">
              <a:avLst/>
            </a:prstGeom>
          </p:spPr>
          <p:txBody>
            <a:bodyPr wrap="square">
              <a:spAutoFit/>
            </a:bodyPr>
            <a:lstStyle/>
            <a:p>
              <a:r>
                <a:rPr lang="en-US" sz="1400" i="1" dirty="0"/>
                <a:t>PL</a:t>
              </a:r>
            </a:p>
          </p:txBody>
        </p:sp>
        <p:cxnSp>
          <p:nvCxnSpPr>
            <p:cNvPr id="27" name="Straight Connector 26">
              <a:extLst>
                <a:ext uri="{FF2B5EF4-FFF2-40B4-BE49-F238E27FC236}">
                  <a16:creationId xmlns:a16="http://schemas.microsoft.com/office/drawing/2014/main" id="{992B9A07-1D2C-40D1-BF45-C7E40C5B72AD}"/>
                </a:ext>
              </a:extLst>
            </p:cNvPr>
            <p:cNvCxnSpPr>
              <a:cxnSpLocks/>
            </p:cNvCxnSpPr>
            <p:nvPr/>
          </p:nvCxnSpPr>
          <p:spPr>
            <a:xfrm flipH="1">
              <a:off x="2664176" y="3213010"/>
              <a:ext cx="348893" cy="513906"/>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2C94860D-40CE-480E-87DE-531E2B3C0B7E}"/>
                </a:ext>
              </a:extLst>
            </p:cNvPr>
            <p:cNvCxnSpPr>
              <a:cxnSpLocks/>
            </p:cNvCxnSpPr>
            <p:nvPr/>
          </p:nvCxnSpPr>
          <p:spPr>
            <a:xfrm>
              <a:off x="2988488" y="3169796"/>
              <a:ext cx="411480" cy="486524"/>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DFDDFEB-DC20-484D-AAF8-B1151E41F074}"/>
                </a:ext>
              </a:extLst>
            </p:cNvPr>
            <p:cNvSpPr/>
            <p:nvPr/>
          </p:nvSpPr>
          <p:spPr>
            <a:xfrm>
              <a:off x="2308748" y="3658206"/>
              <a:ext cx="960661" cy="307777"/>
            </a:xfrm>
            <a:prstGeom prst="rect">
              <a:avLst/>
            </a:prstGeom>
          </p:spPr>
          <p:txBody>
            <a:bodyPr wrap="square">
              <a:spAutoFit/>
            </a:bodyPr>
            <a:lstStyle/>
            <a:p>
              <a:r>
                <a:rPr lang="en-US" sz="1400" i="1" dirty="0"/>
                <a:t>remainder</a:t>
              </a:r>
            </a:p>
          </p:txBody>
        </p:sp>
        <p:sp>
          <p:nvSpPr>
            <p:cNvPr id="30" name="TextBox 29">
              <a:extLst>
                <a:ext uri="{FF2B5EF4-FFF2-40B4-BE49-F238E27FC236}">
                  <a16:creationId xmlns:a16="http://schemas.microsoft.com/office/drawing/2014/main" id="{3B3759B9-B5B0-4164-AA7A-E9CEF1D478CE}"/>
                </a:ext>
              </a:extLst>
            </p:cNvPr>
            <p:cNvSpPr txBox="1"/>
            <p:nvPr/>
          </p:nvSpPr>
          <p:spPr>
            <a:xfrm>
              <a:off x="2667210" y="3114394"/>
              <a:ext cx="214444" cy="307777"/>
            </a:xfrm>
            <a:prstGeom prst="rect">
              <a:avLst/>
            </a:prstGeom>
            <a:noFill/>
          </p:spPr>
          <p:txBody>
            <a:bodyPr wrap="square" rtlCol="0">
              <a:spAutoFit/>
            </a:bodyPr>
            <a:lstStyle/>
            <a:p>
              <a:r>
                <a:rPr lang="en-US" sz="1400" dirty="0"/>
                <a:t>0</a:t>
              </a:r>
            </a:p>
          </p:txBody>
        </p:sp>
        <p:cxnSp>
          <p:nvCxnSpPr>
            <p:cNvPr id="31" name="Straight Connector 30">
              <a:extLst>
                <a:ext uri="{FF2B5EF4-FFF2-40B4-BE49-F238E27FC236}">
                  <a16:creationId xmlns:a16="http://schemas.microsoft.com/office/drawing/2014/main" id="{99336145-1570-446F-AFA7-EA3BCA063E00}"/>
                </a:ext>
              </a:extLst>
            </p:cNvPr>
            <p:cNvCxnSpPr>
              <a:cxnSpLocks/>
            </p:cNvCxnSpPr>
            <p:nvPr/>
          </p:nvCxnSpPr>
          <p:spPr>
            <a:xfrm flipH="1">
              <a:off x="3034979" y="3680397"/>
              <a:ext cx="381814" cy="576382"/>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218A592-3FB7-4D39-8EBA-316A85A7E1BF}"/>
                </a:ext>
              </a:extLst>
            </p:cNvPr>
            <p:cNvCxnSpPr>
              <a:cxnSpLocks/>
            </p:cNvCxnSpPr>
            <p:nvPr/>
          </p:nvCxnSpPr>
          <p:spPr>
            <a:xfrm>
              <a:off x="3422464" y="3671311"/>
              <a:ext cx="457200" cy="533541"/>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39E6021E-675A-48FE-9B98-D4E5A7579B61}"/>
                </a:ext>
              </a:extLst>
            </p:cNvPr>
            <p:cNvSpPr/>
            <p:nvPr/>
          </p:nvSpPr>
          <p:spPr>
            <a:xfrm>
              <a:off x="3523579" y="4192312"/>
              <a:ext cx="352982" cy="307777"/>
            </a:xfrm>
            <a:prstGeom prst="rect">
              <a:avLst/>
            </a:prstGeom>
          </p:spPr>
          <p:txBody>
            <a:bodyPr wrap="none">
              <a:spAutoFit/>
            </a:bodyPr>
            <a:lstStyle/>
            <a:p>
              <a:r>
                <a:rPr lang="en-US" sz="1400" i="1" dirty="0"/>
                <a:t>PL</a:t>
              </a:r>
            </a:p>
          </p:txBody>
        </p:sp>
        <p:sp>
          <p:nvSpPr>
            <p:cNvPr id="34" name="TextBox 33">
              <a:extLst>
                <a:ext uri="{FF2B5EF4-FFF2-40B4-BE49-F238E27FC236}">
                  <a16:creationId xmlns:a16="http://schemas.microsoft.com/office/drawing/2014/main" id="{886B9451-4C2E-4939-9665-ECF5EC057B22}"/>
                </a:ext>
              </a:extLst>
            </p:cNvPr>
            <p:cNvSpPr txBox="1"/>
            <p:nvPr/>
          </p:nvSpPr>
          <p:spPr>
            <a:xfrm>
              <a:off x="3341191" y="3363785"/>
              <a:ext cx="724878" cy="307777"/>
            </a:xfrm>
            <a:prstGeom prst="rect">
              <a:avLst/>
            </a:prstGeom>
            <a:noFill/>
          </p:spPr>
          <p:txBody>
            <a:bodyPr wrap="none" rtlCol="0">
              <a:spAutoFit/>
            </a:bodyPr>
            <a:lstStyle/>
            <a:p>
              <a:r>
                <a:rPr lang="en-US" sz="1400" i="1" dirty="0"/>
                <a:t>PL_flag</a:t>
              </a:r>
            </a:p>
          </p:txBody>
        </p:sp>
        <p:sp>
          <p:nvSpPr>
            <p:cNvPr id="35" name="TextBox 34">
              <a:extLst>
                <a:ext uri="{FF2B5EF4-FFF2-40B4-BE49-F238E27FC236}">
                  <a16:creationId xmlns:a16="http://schemas.microsoft.com/office/drawing/2014/main" id="{5A25C99D-45F5-425D-8F5E-0B32D56C0A6C}"/>
                </a:ext>
              </a:extLst>
            </p:cNvPr>
            <p:cNvSpPr txBox="1"/>
            <p:nvPr/>
          </p:nvSpPr>
          <p:spPr>
            <a:xfrm>
              <a:off x="2324172" y="4171428"/>
              <a:ext cx="865943" cy="307777"/>
            </a:xfrm>
            <a:prstGeom prst="rect">
              <a:avLst/>
            </a:prstGeom>
            <a:noFill/>
          </p:spPr>
          <p:txBody>
            <a:bodyPr wrap="none" rtlCol="0">
              <a:spAutoFit/>
            </a:bodyPr>
            <a:lstStyle/>
            <a:p>
              <a:r>
                <a:rPr lang="en-US" sz="1400" i="1" dirty="0"/>
                <a:t>mpm_idx</a:t>
              </a:r>
            </a:p>
          </p:txBody>
        </p:sp>
        <p:sp>
          <p:nvSpPr>
            <p:cNvPr id="36" name="TextBox 35">
              <a:extLst>
                <a:ext uri="{FF2B5EF4-FFF2-40B4-BE49-F238E27FC236}">
                  <a16:creationId xmlns:a16="http://schemas.microsoft.com/office/drawing/2014/main" id="{D3E9EC48-58F6-4C7A-9C69-C343C693AA21}"/>
                </a:ext>
              </a:extLst>
            </p:cNvPr>
            <p:cNvSpPr txBox="1"/>
            <p:nvPr/>
          </p:nvSpPr>
          <p:spPr>
            <a:xfrm>
              <a:off x="3478549" y="3588113"/>
              <a:ext cx="328959" cy="307777"/>
            </a:xfrm>
            <a:prstGeom prst="rect">
              <a:avLst/>
            </a:prstGeom>
            <a:noFill/>
          </p:spPr>
          <p:txBody>
            <a:bodyPr wrap="square" rtlCol="0">
              <a:spAutoFit/>
            </a:bodyPr>
            <a:lstStyle/>
            <a:p>
              <a:r>
                <a:rPr lang="en-US" sz="1400" dirty="0"/>
                <a:t>1</a:t>
              </a:r>
            </a:p>
          </p:txBody>
        </p:sp>
        <p:cxnSp>
          <p:nvCxnSpPr>
            <p:cNvPr id="37" name="Straight Connector 36">
              <a:extLst>
                <a:ext uri="{FF2B5EF4-FFF2-40B4-BE49-F238E27FC236}">
                  <a16:creationId xmlns:a16="http://schemas.microsoft.com/office/drawing/2014/main" id="{501B3866-8EEF-45FB-9F67-01BCB2018935}"/>
                </a:ext>
              </a:extLst>
            </p:cNvPr>
            <p:cNvCxnSpPr>
              <a:cxnSpLocks/>
            </p:cNvCxnSpPr>
            <p:nvPr/>
          </p:nvCxnSpPr>
          <p:spPr>
            <a:xfrm>
              <a:off x="1943041" y="3129140"/>
              <a:ext cx="365708" cy="597776"/>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BEDCD5EA-B7F3-430A-83FC-F4FAA3D7C94F}"/>
                </a:ext>
              </a:extLst>
            </p:cNvPr>
            <p:cNvSpPr/>
            <p:nvPr/>
          </p:nvSpPr>
          <p:spPr>
            <a:xfrm>
              <a:off x="2405550" y="2887169"/>
              <a:ext cx="1818888" cy="1805578"/>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2E907B36-40FE-4DAB-9DA2-7680C1CAC043}"/>
                </a:ext>
              </a:extLst>
            </p:cNvPr>
            <p:cNvSpPr txBox="1"/>
            <p:nvPr/>
          </p:nvSpPr>
          <p:spPr>
            <a:xfrm>
              <a:off x="3386478" y="2217445"/>
              <a:ext cx="1765858" cy="461665"/>
            </a:xfrm>
            <a:prstGeom prst="rect">
              <a:avLst/>
            </a:prstGeom>
            <a:noFill/>
          </p:spPr>
          <p:txBody>
            <a:bodyPr wrap="square" rtlCol="0">
              <a:spAutoFit/>
            </a:bodyPr>
            <a:lstStyle/>
            <a:p>
              <a:pPr algn="ctr"/>
              <a:r>
                <a:rPr lang="en-US" sz="1200" dirty="0">
                  <a:solidFill>
                    <a:schemeClr val="tx1">
                      <a:lumMod val="85000"/>
                      <a:lumOff val="15000"/>
                    </a:schemeClr>
                  </a:solidFill>
                  <a:latin typeface="+mj-lt"/>
                  <a:ea typeface="+mj-ea"/>
                  <a:cs typeface="+mj-cs"/>
                </a:rPr>
                <a:t>Regular mode at very end of the syntax</a:t>
              </a:r>
            </a:p>
          </p:txBody>
        </p:sp>
        <p:cxnSp>
          <p:nvCxnSpPr>
            <p:cNvPr id="40" name="Straight Arrow Connector 39">
              <a:extLst>
                <a:ext uri="{FF2B5EF4-FFF2-40B4-BE49-F238E27FC236}">
                  <a16:creationId xmlns:a16="http://schemas.microsoft.com/office/drawing/2014/main" id="{0B064C9B-C683-4285-B6FF-AF4FFB50484D}"/>
                </a:ext>
              </a:extLst>
            </p:cNvPr>
            <p:cNvCxnSpPr>
              <a:cxnSpLocks/>
            </p:cNvCxnSpPr>
            <p:nvPr/>
          </p:nvCxnSpPr>
          <p:spPr>
            <a:xfrm flipH="1">
              <a:off x="3725822" y="2585423"/>
              <a:ext cx="456912" cy="2929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8994F3B1-BC08-4EC1-99AA-A5E3BF138330}"/>
                </a:ext>
              </a:extLst>
            </p:cNvPr>
            <p:cNvSpPr txBox="1"/>
            <p:nvPr/>
          </p:nvSpPr>
          <p:spPr>
            <a:xfrm>
              <a:off x="1694157" y="1538159"/>
              <a:ext cx="506248" cy="307777"/>
            </a:xfrm>
            <a:prstGeom prst="rect">
              <a:avLst/>
            </a:prstGeom>
            <a:noFill/>
          </p:spPr>
          <p:txBody>
            <a:bodyPr wrap="square" rtlCol="0">
              <a:spAutoFit/>
            </a:bodyPr>
            <a:lstStyle/>
            <a:p>
              <a:r>
                <a:rPr lang="en-US" sz="1400" dirty="0"/>
                <a:t>0</a:t>
              </a:r>
            </a:p>
          </p:txBody>
        </p:sp>
        <p:sp>
          <p:nvSpPr>
            <p:cNvPr id="42" name="TextBox 41">
              <a:extLst>
                <a:ext uri="{FF2B5EF4-FFF2-40B4-BE49-F238E27FC236}">
                  <a16:creationId xmlns:a16="http://schemas.microsoft.com/office/drawing/2014/main" id="{03AC6113-4EDE-4131-ADEC-313FEC330922}"/>
                </a:ext>
              </a:extLst>
            </p:cNvPr>
            <p:cNvSpPr txBox="1"/>
            <p:nvPr/>
          </p:nvSpPr>
          <p:spPr>
            <a:xfrm flipV="1">
              <a:off x="2204840" y="2574298"/>
              <a:ext cx="641579" cy="307777"/>
            </a:xfrm>
            <a:prstGeom prst="rect">
              <a:avLst/>
            </a:prstGeom>
            <a:noFill/>
          </p:spPr>
          <p:txBody>
            <a:bodyPr wrap="square" rtlCol="0">
              <a:spAutoFit/>
            </a:bodyPr>
            <a:lstStyle/>
            <a:p>
              <a:r>
                <a:rPr lang="en-US" sz="1400" dirty="0"/>
                <a:t>0</a:t>
              </a:r>
            </a:p>
          </p:txBody>
        </p:sp>
        <p:sp>
          <p:nvSpPr>
            <p:cNvPr id="43" name="TextBox 42">
              <a:extLst>
                <a:ext uri="{FF2B5EF4-FFF2-40B4-BE49-F238E27FC236}">
                  <a16:creationId xmlns:a16="http://schemas.microsoft.com/office/drawing/2014/main" id="{FEE9D08A-0C8C-4378-99C0-C6CE573B8CFB}"/>
                </a:ext>
              </a:extLst>
            </p:cNvPr>
            <p:cNvSpPr txBox="1"/>
            <p:nvPr/>
          </p:nvSpPr>
          <p:spPr>
            <a:xfrm>
              <a:off x="3121645" y="3590393"/>
              <a:ext cx="328959" cy="307777"/>
            </a:xfrm>
            <a:prstGeom prst="rect">
              <a:avLst/>
            </a:prstGeom>
            <a:noFill/>
          </p:spPr>
          <p:txBody>
            <a:bodyPr wrap="square" rtlCol="0">
              <a:spAutoFit/>
            </a:bodyPr>
            <a:lstStyle/>
            <a:p>
              <a:r>
                <a:rPr lang="en-US" sz="1400" dirty="0"/>
                <a:t>0</a:t>
              </a:r>
            </a:p>
          </p:txBody>
        </p:sp>
        <p:sp>
          <p:nvSpPr>
            <p:cNvPr id="44" name="TextBox 43">
              <a:extLst>
                <a:ext uri="{FF2B5EF4-FFF2-40B4-BE49-F238E27FC236}">
                  <a16:creationId xmlns:a16="http://schemas.microsoft.com/office/drawing/2014/main" id="{4481F1A1-7364-47DB-BE51-B343F27BC068}"/>
                </a:ext>
              </a:extLst>
            </p:cNvPr>
            <p:cNvSpPr txBox="1"/>
            <p:nvPr/>
          </p:nvSpPr>
          <p:spPr>
            <a:xfrm>
              <a:off x="3092988" y="3134818"/>
              <a:ext cx="214444" cy="307777"/>
            </a:xfrm>
            <a:prstGeom prst="rect">
              <a:avLst/>
            </a:prstGeom>
            <a:noFill/>
          </p:spPr>
          <p:txBody>
            <a:bodyPr wrap="square" rtlCol="0">
              <a:spAutoFit/>
            </a:bodyPr>
            <a:lstStyle/>
            <a:p>
              <a:r>
                <a:rPr lang="en-US" sz="1400" dirty="0"/>
                <a:t>1</a:t>
              </a:r>
            </a:p>
          </p:txBody>
        </p:sp>
      </p:grpSp>
      <p:graphicFrame>
        <p:nvGraphicFramePr>
          <p:cNvPr id="5" name="Table 4">
            <a:extLst>
              <a:ext uri="{FF2B5EF4-FFF2-40B4-BE49-F238E27FC236}">
                <a16:creationId xmlns:a16="http://schemas.microsoft.com/office/drawing/2014/main" id="{47A58703-11B6-4C70-8650-48436459E1A5}"/>
              </a:ext>
            </a:extLst>
          </p:cNvPr>
          <p:cNvGraphicFramePr>
            <a:graphicFrameLocks noGrp="1"/>
          </p:cNvGraphicFramePr>
          <p:nvPr>
            <p:extLst>
              <p:ext uri="{D42A27DB-BD31-4B8C-83A1-F6EECF244321}">
                <p14:modId xmlns:p14="http://schemas.microsoft.com/office/powerpoint/2010/main" val="1927516532"/>
              </p:ext>
            </p:extLst>
          </p:nvPr>
        </p:nvGraphicFramePr>
        <p:xfrm>
          <a:off x="5824102" y="1577886"/>
          <a:ext cx="5937250" cy="1928792"/>
        </p:xfrm>
        <a:graphic>
          <a:graphicData uri="http://schemas.openxmlformats.org/drawingml/2006/table">
            <a:tbl>
              <a:tblPr firstRow="1" firstCol="1" bandRow="1">
                <a:tableStyleId>{5C22544A-7EE6-4342-B048-85BDC9FD1C3A}</a:tableStyleId>
              </a:tblPr>
              <a:tblGrid>
                <a:gridCol w="568325">
                  <a:extLst>
                    <a:ext uri="{9D8B030D-6E8A-4147-A177-3AD203B41FA5}">
                      <a16:colId xmlns:a16="http://schemas.microsoft.com/office/drawing/2014/main" val="533833548"/>
                    </a:ext>
                  </a:extLst>
                </a:gridCol>
                <a:gridCol w="5368925">
                  <a:extLst>
                    <a:ext uri="{9D8B030D-6E8A-4147-A177-3AD203B41FA5}">
                      <a16:colId xmlns:a16="http://schemas.microsoft.com/office/drawing/2014/main" val="2454811464"/>
                    </a:ext>
                  </a:extLst>
                </a:gridCol>
              </a:tblGrid>
              <a:tr h="234452">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Flag</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Conditional check</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831924954"/>
                  </a:ext>
                </a:extLst>
              </a:tr>
              <a:tr h="46890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MIP</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if(sps_mip_enabled_flag</a:t>
                      </a:r>
                      <a:r>
                        <a:rPr lang="en-CA" sz="1100" i="1" dirty="0">
                          <a:effectLst/>
                          <a:highlight>
                            <a:srgbClr val="FFFF00"/>
                          </a:highlight>
                        </a:rPr>
                        <a:t>&amp;&amp;</a:t>
                      </a:r>
                      <a:r>
                        <a:rPr lang="en-CA" sz="1100" i="1" dirty="0">
                          <a:effectLst/>
                        </a:rPr>
                        <a:t>(Abs(Log2(width)−Log2(height))</a:t>
                      </a:r>
                      <a:r>
                        <a:rPr lang="en-CA" sz="1100" i="1" dirty="0">
                          <a:effectLst/>
                          <a:highlight>
                            <a:srgbClr val="FFFF00"/>
                          </a:highlight>
                        </a:rPr>
                        <a:t>&lt;=2</a:t>
                      </a:r>
                      <a:r>
                        <a:rPr lang="en-CA" sz="1100" i="1" dirty="0">
                          <a:effectLst/>
                        </a:rPr>
                        <a:t>)</a:t>
                      </a:r>
                      <a:r>
                        <a:rPr lang="en-CA" sz="1100" i="1" dirty="0">
                          <a:effectLst/>
                          <a:highlight>
                            <a:srgbClr val="FFFF00"/>
                          </a:highlight>
                        </a:rPr>
                        <a:t>&amp;&amp;</a:t>
                      </a:r>
                      <a:r>
                        <a:rPr lang="en-CA" sz="1100" i="1" dirty="0">
                          <a:effectLst/>
                        </a:rPr>
                        <a:t>width</a:t>
                      </a:r>
                      <a:r>
                        <a:rPr lang="en-CA" sz="1100" i="1" dirty="0">
                          <a:effectLst/>
                          <a:highlight>
                            <a:srgbClr val="FFFF00"/>
                          </a:highlight>
                        </a:rPr>
                        <a:t>&lt;=</a:t>
                      </a:r>
                      <a:r>
                        <a:rPr lang="en-CA" sz="1100" i="1" dirty="0">
                          <a:effectLst/>
                        </a:rPr>
                        <a:t> MaxTbSizeY </a:t>
                      </a:r>
                      <a:r>
                        <a:rPr lang="en-CA" sz="1100" i="1" dirty="0">
                          <a:effectLst/>
                          <a:highlight>
                            <a:srgbClr val="FFFF00"/>
                          </a:highlight>
                        </a:rPr>
                        <a:t>&amp;&amp;</a:t>
                      </a:r>
                      <a:r>
                        <a:rPr lang="en-CA" sz="1100" i="1" dirty="0">
                          <a:effectLst/>
                        </a:rPr>
                        <a:t> height</a:t>
                      </a:r>
                      <a:r>
                        <a:rPr lang="en-CA" sz="1100" i="1" dirty="0">
                          <a:effectLst/>
                          <a:highlight>
                            <a:srgbClr val="FFFF00"/>
                          </a:highlight>
                        </a:rPr>
                        <a:t>&lt;=</a:t>
                      </a:r>
                      <a:r>
                        <a:rPr lang="en-CA" sz="1100" i="1" dirty="0">
                          <a:effectLst/>
                        </a:rPr>
                        <a:t>MaxTbSizeY )</a:t>
                      </a:r>
                      <a:endParaRPr lang="en-US" sz="1100" i="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92439300"/>
                  </a:ext>
                </a:extLst>
              </a:tr>
              <a:tr h="234452">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MRL</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sps_mrl_enabled_flag </a:t>
                      </a:r>
                      <a:r>
                        <a:rPr lang="en-CA" sz="1100" i="1" dirty="0">
                          <a:effectLst/>
                          <a:highlight>
                            <a:srgbClr val="FFFF00"/>
                          </a:highlight>
                        </a:rPr>
                        <a:t>&amp;&amp;</a:t>
                      </a:r>
                      <a:r>
                        <a:rPr lang="en-CA" sz="1100" i="1" dirty="0">
                          <a:effectLst/>
                        </a:rPr>
                        <a:t> ( ( y0 % CtbSizeY ) </a:t>
                      </a:r>
                      <a:r>
                        <a:rPr lang="en-CA" sz="1100" i="1" dirty="0">
                          <a:effectLst/>
                          <a:highlight>
                            <a:srgbClr val="FFFF00"/>
                          </a:highlight>
                        </a:rPr>
                        <a:t>&gt; </a:t>
                      </a:r>
                      <a:r>
                        <a:rPr lang="en-CA" sz="1100" i="1" dirty="0">
                          <a:effectLst/>
                        </a:rPr>
                        <a:t>0)</a:t>
                      </a:r>
                      <a:endParaRPr lang="en-US" sz="1100" i="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823405654"/>
                  </a:ext>
                </a:extLst>
              </a:tr>
              <a:tr h="522078">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ISP</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if(sps_isp_enabled_flag</a:t>
                      </a:r>
                      <a:r>
                        <a:rPr lang="en-CA" sz="1100" i="1" dirty="0">
                          <a:effectLst/>
                          <a:highlight>
                            <a:srgbClr val="FFFF00"/>
                          </a:highlight>
                        </a:rPr>
                        <a:t>&amp;&amp;</a:t>
                      </a:r>
                      <a:r>
                        <a:rPr lang="en-CA" sz="1100" i="1" dirty="0">
                          <a:effectLst/>
                        </a:rPr>
                        <a:t>intra_luma_ref_idx[x0][y0] </a:t>
                      </a:r>
                      <a:r>
                        <a:rPr lang="en-CA" sz="1100" i="1" dirty="0">
                          <a:effectLst/>
                          <a:highlight>
                            <a:srgbClr val="FFFF00"/>
                          </a:highlight>
                        </a:rPr>
                        <a:t>==</a:t>
                      </a:r>
                      <a:r>
                        <a:rPr lang="en-CA" sz="1100" i="1" dirty="0">
                          <a:effectLst/>
                        </a:rPr>
                        <a:t> 0 </a:t>
                      </a:r>
                      <a:r>
                        <a:rPr lang="en-CA" sz="1100" i="1" dirty="0">
                          <a:effectLst/>
                          <a:highlight>
                            <a:srgbClr val="FFFF00"/>
                          </a:highlight>
                        </a:rPr>
                        <a:t>&amp;&amp;</a:t>
                      </a:r>
                      <a:r>
                        <a:rPr lang="en-CA" sz="1100" i="1" dirty="0">
                          <a:effectLst/>
                        </a:rPr>
                        <a:t> (width </a:t>
                      </a:r>
                      <a:r>
                        <a:rPr lang="en-CA" sz="1100" i="1" dirty="0">
                          <a:effectLst/>
                          <a:highlight>
                            <a:srgbClr val="FFFF00"/>
                          </a:highlight>
                        </a:rPr>
                        <a:t>&lt;=</a:t>
                      </a:r>
                      <a:r>
                        <a:rPr lang="en-CA" sz="1100" i="1" dirty="0">
                          <a:effectLst/>
                        </a:rPr>
                        <a:t> MaxTbSizeY </a:t>
                      </a:r>
                      <a:r>
                        <a:rPr lang="en-CA" sz="1100" i="1" dirty="0">
                          <a:effectLst/>
                          <a:highlight>
                            <a:srgbClr val="FFFF00"/>
                          </a:highlight>
                        </a:rPr>
                        <a:t>&amp;&amp;</a:t>
                      </a:r>
                      <a:r>
                        <a:rPr lang="en-CA" sz="1100" i="1" dirty="0">
                          <a:effectLst/>
                        </a:rPr>
                        <a:t>height</a:t>
                      </a:r>
                      <a:r>
                        <a:rPr lang="en-CA" sz="1100" i="1" dirty="0">
                          <a:effectLst/>
                          <a:highlight>
                            <a:srgbClr val="FFFF00"/>
                          </a:highlight>
                        </a:rPr>
                        <a:t>&lt;=</a:t>
                      </a:r>
                      <a:r>
                        <a:rPr lang="en-CA" sz="1100" i="1" dirty="0">
                          <a:effectLst/>
                        </a:rPr>
                        <a:t>MaxTbSizeY </a:t>
                      </a:r>
                      <a:r>
                        <a:rPr lang="en-CA" sz="1100" i="1" dirty="0">
                          <a:effectLst/>
                          <a:highlight>
                            <a:srgbClr val="FFFF00"/>
                          </a:highlight>
                        </a:rPr>
                        <a:t>)&amp;&amp;(</a:t>
                      </a:r>
                      <a:r>
                        <a:rPr lang="en-CA" sz="1100" i="1" dirty="0">
                          <a:effectLst/>
                        </a:rPr>
                        <a:t>width*height </a:t>
                      </a:r>
                      <a:r>
                        <a:rPr lang="en-CA" sz="1100" i="1" dirty="0">
                          <a:effectLst/>
                          <a:highlight>
                            <a:srgbClr val="FFFF00"/>
                          </a:highlight>
                        </a:rPr>
                        <a:t>&gt;</a:t>
                      </a:r>
                      <a:r>
                        <a:rPr lang="en-CA" sz="1100" i="1" dirty="0">
                          <a:effectLst/>
                        </a:rPr>
                        <a:t> MinTbSizeY * MinTbSizeY ) )</a:t>
                      </a:r>
                      <a:endParaRPr lang="en-US" sz="1100" i="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658422900"/>
                  </a:ext>
                </a:extLst>
              </a:tr>
              <a:tr h="468905">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MPM </a:t>
                      </a:r>
                      <a:endParaRPr lang="en-US" sz="11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if( intra_luma_ref_idx[x0][y0] == 0  &amp;&amp;  intra_subpartitions_mode_flag[x0][y0] = = 0)</a:t>
                      </a:r>
                      <a:endParaRPr lang="en-US" sz="1100" i="1"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04869215"/>
                  </a:ext>
                </a:extLst>
              </a:tr>
            </a:tbl>
          </a:graphicData>
        </a:graphic>
      </p:graphicFrame>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149B-33B3-4728-96F2-6377D4AE3FBE}"/>
              </a:ext>
            </a:extLst>
          </p:cNvPr>
          <p:cNvSpPr>
            <a:spLocks noGrp="1"/>
          </p:cNvSpPr>
          <p:nvPr>
            <p:ph type="title"/>
          </p:nvPr>
        </p:nvSpPr>
        <p:spPr/>
        <p:txBody>
          <a:bodyPr/>
          <a:lstStyle/>
          <a:p>
            <a:r>
              <a:rPr lang="en-US" dirty="0"/>
              <a:t>Test 1: MPM flag before MRL</a:t>
            </a:r>
          </a:p>
        </p:txBody>
      </p:sp>
      <p:sp>
        <p:nvSpPr>
          <p:cNvPr id="4" name="Footer Placeholder 3">
            <a:extLst>
              <a:ext uri="{FF2B5EF4-FFF2-40B4-BE49-F238E27FC236}">
                <a16:creationId xmlns:a16="http://schemas.microsoft.com/office/drawing/2014/main" id="{486F10D9-57B4-4053-9C62-12C558D4B9BE}"/>
              </a:ext>
            </a:extLst>
          </p:cNvPr>
          <p:cNvSpPr>
            <a:spLocks noGrp="1"/>
          </p:cNvSpPr>
          <p:nvPr>
            <p:ph type="ftr" sz="quarter" idx="3"/>
          </p:nvPr>
        </p:nvSpPr>
        <p:spPr/>
        <p:txBody>
          <a:bodyPr/>
          <a:lstStyle/>
          <a:p>
            <a:endParaRPr lang="en-US" dirty="0"/>
          </a:p>
        </p:txBody>
      </p:sp>
      <p:grpSp>
        <p:nvGrpSpPr>
          <p:cNvPr id="5" name="Group 4">
            <a:extLst>
              <a:ext uri="{FF2B5EF4-FFF2-40B4-BE49-F238E27FC236}">
                <a16:creationId xmlns:a16="http://schemas.microsoft.com/office/drawing/2014/main" id="{A3C84EC0-7C94-41CC-A993-8179378638E3}"/>
              </a:ext>
            </a:extLst>
          </p:cNvPr>
          <p:cNvGrpSpPr/>
          <p:nvPr/>
        </p:nvGrpSpPr>
        <p:grpSpPr>
          <a:xfrm>
            <a:off x="784838" y="1533510"/>
            <a:ext cx="4409732" cy="3485963"/>
            <a:chOff x="590285" y="1494599"/>
            <a:chExt cx="3932582" cy="3206917"/>
          </a:xfrm>
        </p:grpSpPr>
        <p:sp>
          <p:nvSpPr>
            <p:cNvPr id="6" name="TextBox 5">
              <a:extLst>
                <a:ext uri="{FF2B5EF4-FFF2-40B4-BE49-F238E27FC236}">
                  <a16:creationId xmlns:a16="http://schemas.microsoft.com/office/drawing/2014/main" id="{DDDF9994-F1D8-47C3-81A5-074B6564D06A}"/>
                </a:ext>
              </a:extLst>
            </p:cNvPr>
            <p:cNvSpPr txBox="1"/>
            <p:nvPr/>
          </p:nvSpPr>
          <p:spPr>
            <a:xfrm>
              <a:off x="3326930" y="3089253"/>
              <a:ext cx="717922" cy="283140"/>
            </a:xfrm>
            <a:prstGeom prst="rect">
              <a:avLst/>
            </a:prstGeom>
            <a:noFill/>
          </p:spPr>
          <p:txBody>
            <a:bodyPr wrap="none" rtlCol="0">
              <a:spAutoFit/>
            </a:bodyPr>
            <a:lstStyle/>
            <a:p>
              <a:r>
                <a:rPr lang="en-US" sz="1400" i="1" dirty="0"/>
                <a:t>isp_flag</a:t>
              </a:r>
            </a:p>
          </p:txBody>
        </p:sp>
        <p:sp>
          <p:nvSpPr>
            <p:cNvPr id="7" name="TextBox 6">
              <a:extLst>
                <a:ext uri="{FF2B5EF4-FFF2-40B4-BE49-F238E27FC236}">
                  <a16:creationId xmlns:a16="http://schemas.microsoft.com/office/drawing/2014/main" id="{A6079780-C7E2-418B-AFA9-AC5453B8F136}"/>
                </a:ext>
              </a:extLst>
            </p:cNvPr>
            <p:cNvSpPr txBox="1"/>
            <p:nvPr/>
          </p:nvSpPr>
          <p:spPr>
            <a:xfrm>
              <a:off x="1099360" y="2881618"/>
              <a:ext cx="883749" cy="283140"/>
            </a:xfrm>
            <a:prstGeom prst="rect">
              <a:avLst/>
            </a:prstGeom>
            <a:noFill/>
          </p:spPr>
          <p:txBody>
            <a:bodyPr wrap="none" rtlCol="0">
              <a:spAutoFit/>
            </a:bodyPr>
            <a:lstStyle/>
            <a:p>
              <a:r>
                <a:rPr lang="en-US" sz="1400" i="1" dirty="0">
                  <a:solidFill>
                    <a:srgbClr val="FF0000"/>
                  </a:solidFill>
                </a:rPr>
                <a:t>remainder</a:t>
              </a:r>
            </a:p>
          </p:txBody>
        </p:sp>
        <p:cxnSp>
          <p:nvCxnSpPr>
            <p:cNvPr id="8" name="Straight Connector 7">
              <a:extLst>
                <a:ext uri="{FF2B5EF4-FFF2-40B4-BE49-F238E27FC236}">
                  <a16:creationId xmlns:a16="http://schemas.microsoft.com/office/drawing/2014/main" id="{DD67B195-2A72-4210-8A2F-653F78A8340D}"/>
                </a:ext>
              </a:extLst>
            </p:cNvPr>
            <p:cNvCxnSpPr>
              <a:cxnSpLocks/>
            </p:cNvCxnSpPr>
            <p:nvPr/>
          </p:nvCxnSpPr>
          <p:spPr>
            <a:xfrm flipH="1">
              <a:off x="2263160" y="2845767"/>
              <a:ext cx="575257" cy="517153"/>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C518B8D-391E-4E00-BA14-9B171E4DF29B}"/>
                </a:ext>
              </a:extLst>
            </p:cNvPr>
            <p:cNvCxnSpPr>
              <a:cxnSpLocks/>
            </p:cNvCxnSpPr>
            <p:nvPr/>
          </p:nvCxnSpPr>
          <p:spPr>
            <a:xfrm>
              <a:off x="2857621" y="2829727"/>
              <a:ext cx="521208" cy="578272"/>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D7B1C78-85D6-44C7-A876-0BCF42B84440}"/>
                </a:ext>
              </a:extLst>
            </p:cNvPr>
            <p:cNvSpPr txBox="1"/>
            <p:nvPr/>
          </p:nvSpPr>
          <p:spPr>
            <a:xfrm>
              <a:off x="2409112" y="2071616"/>
              <a:ext cx="866595" cy="283140"/>
            </a:xfrm>
            <a:prstGeom prst="rect">
              <a:avLst/>
            </a:prstGeom>
            <a:noFill/>
          </p:spPr>
          <p:txBody>
            <a:bodyPr wrap="none" rtlCol="0">
              <a:spAutoFit/>
            </a:bodyPr>
            <a:lstStyle/>
            <a:p>
              <a:r>
                <a:rPr lang="en-US" sz="1400" i="1" dirty="0">
                  <a:solidFill>
                    <a:srgbClr val="FF0000"/>
                  </a:solidFill>
                </a:rPr>
                <a:t>mpm_flag</a:t>
              </a:r>
            </a:p>
          </p:txBody>
        </p:sp>
        <p:cxnSp>
          <p:nvCxnSpPr>
            <p:cNvPr id="11" name="Straight Connector 10">
              <a:extLst>
                <a:ext uri="{FF2B5EF4-FFF2-40B4-BE49-F238E27FC236}">
                  <a16:creationId xmlns:a16="http://schemas.microsoft.com/office/drawing/2014/main" id="{9046A849-E5AE-443B-B668-6F331249B440}"/>
                </a:ext>
              </a:extLst>
            </p:cNvPr>
            <p:cNvCxnSpPr>
              <a:cxnSpLocks/>
            </p:cNvCxnSpPr>
            <p:nvPr/>
          </p:nvCxnSpPr>
          <p:spPr>
            <a:xfrm flipH="1" flipV="1">
              <a:off x="2001241" y="1829044"/>
              <a:ext cx="481126" cy="570970"/>
            </a:xfrm>
            <a:prstGeom prst="line">
              <a:avLst/>
            </a:prstGeom>
            <a:ln w="19050">
              <a:headEnd type="triangl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2F537C3D-789C-4EFE-AE44-D213CE01E524}"/>
                </a:ext>
              </a:extLst>
            </p:cNvPr>
            <p:cNvCxnSpPr>
              <a:cxnSpLocks/>
            </p:cNvCxnSpPr>
            <p:nvPr/>
          </p:nvCxnSpPr>
          <p:spPr>
            <a:xfrm flipH="1" flipV="1">
              <a:off x="2488076" y="2397835"/>
              <a:ext cx="365760" cy="429656"/>
            </a:xfrm>
            <a:prstGeom prst="line">
              <a:avLst/>
            </a:prstGeom>
            <a:ln w="19050">
              <a:headEnd type="triangl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9C0AAD2-8611-4C97-B96F-977670DD4E2E}"/>
                </a:ext>
              </a:extLst>
            </p:cNvPr>
            <p:cNvCxnSpPr>
              <a:cxnSpLocks/>
            </p:cNvCxnSpPr>
            <p:nvPr/>
          </p:nvCxnSpPr>
          <p:spPr>
            <a:xfrm flipV="1">
              <a:off x="1295098" y="1829044"/>
              <a:ext cx="706143" cy="570970"/>
            </a:xfrm>
            <a:prstGeom prst="line">
              <a:avLst/>
            </a:prstGeom>
            <a:ln w="19050">
              <a:headEnd type="triangle" w="med" len="med"/>
              <a:tailEnd type="oval" w="med" len="med"/>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D58471F8-7563-4C8B-8210-E1CCA96488E0}"/>
                </a:ext>
              </a:extLst>
            </p:cNvPr>
            <p:cNvSpPr txBox="1"/>
            <p:nvPr/>
          </p:nvSpPr>
          <p:spPr>
            <a:xfrm>
              <a:off x="590285" y="2337252"/>
              <a:ext cx="963725" cy="307777"/>
            </a:xfrm>
            <a:prstGeom prst="rect">
              <a:avLst/>
            </a:prstGeom>
            <a:noFill/>
          </p:spPr>
          <p:txBody>
            <a:bodyPr wrap="none" rtlCol="0">
              <a:spAutoFit/>
            </a:bodyPr>
            <a:lstStyle/>
            <a:p>
              <a:r>
                <a:rPr lang="en-US" sz="1400" i="1" dirty="0"/>
                <a:t>mip_mode</a:t>
              </a:r>
            </a:p>
          </p:txBody>
        </p:sp>
        <p:cxnSp>
          <p:nvCxnSpPr>
            <p:cNvPr id="15" name="Straight Connector 14">
              <a:extLst>
                <a:ext uri="{FF2B5EF4-FFF2-40B4-BE49-F238E27FC236}">
                  <a16:creationId xmlns:a16="http://schemas.microsoft.com/office/drawing/2014/main" id="{241AB0BE-5F1F-4AAE-981D-0AF0F0B2B565}"/>
                </a:ext>
              </a:extLst>
            </p:cNvPr>
            <p:cNvCxnSpPr>
              <a:cxnSpLocks/>
            </p:cNvCxnSpPr>
            <p:nvPr/>
          </p:nvCxnSpPr>
          <p:spPr>
            <a:xfrm flipV="1">
              <a:off x="1836815" y="2418873"/>
              <a:ext cx="631066" cy="541397"/>
            </a:xfrm>
            <a:prstGeom prst="line">
              <a:avLst/>
            </a:prstGeom>
            <a:ln w="1905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B9F160DA-EB03-404A-9E69-DB7EBA99FF2D}"/>
                </a:ext>
              </a:extLst>
            </p:cNvPr>
            <p:cNvSpPr txBox="1"/>
            <p:nvPr/>
          </p:nvSpPr>
          <p:spPr>
            <a:xfrm>
              <a:off x="2861802" y="2557947"/>
              <a:ext cx="907171" cy="307777"/>
            </a:xfrm>
            <a:prstGeom prst="rect">
              <a:avLst/>
            </a:prstGeom>
            <a:noFill/>
          </p:spPr>
          <p:txBody>
            <a:bodyPr wrap="none" rtlCol="0">
              <a:spAutoFit/>
            </a:bodyPr>
            <a:lstStyle/>
            <a:p>
              <a:r>
                <a:rPr lang="en-US" sz="1400" i="1" dirty="0"/>
                <a:t>mrl_index</a:t>
              </a:r>
            </a:p>
          </p:txBody>
        </p:sp>
        <p:sp>
          <p:nvSpPr>
            <p:cNvPr id="17" name="TextBox 16">
              <a:extLst>
                <a:ext uri="{FF2B5EF4-FFF2-40B4-BE49-F238E27FC236}">
                  <a16:creationId xmlns:a16="http://schemas.microsoft.com/office/drawing/2014/main" id="{8239C2D1-080F-44E5-9BB6-F8EE17022003}"/>
                </a:ext>
              </a:extLst>
            </p:cNvPr>
            <p:cNvSpPr txBox="1"/>
            <p:nvPr/>
          </p:nvSpPr>
          <p:spPr>
            <a:xfrm>
              <a:off x="2510212" y="2268414"/>
              <a:ext cx="328959" cy="307777"/>
            </a:xfrm>
            <a:prstGeom prst="rect">
              <a:avLst/>
            </a:prstGeom>
            <a:noFill/>
          </p:spPr>
          <p:txBody>
            <a:bodyPr wrap="square" rtlCol="0">
              <a:spAutoFit/>
            </a:bodyPr>
            <a:lstStyle/>
            <a:p>
              <a:r>
                <a:rPr lang="en-US" sz="1400" dirty="0"/>
                <a:t>1</a:t>
              </a:r>
            </a:p>
          </p:txBody>
        </p:sp>
        <p:sp>
          <p:nvSpPr>
            <p:cNvPr id="18" name="TextBox 17">
              <a:extLst>
                <a:ext uri="{FF2B5EF4-FFF2-40B4-BE49-F238E27FC236}">
                  <a16:creationId xmlns:a16="http://schemas.microsoft.com/office/drawing/2014/main" id="{3252BDF0-7315-43E3-A2CD-B5EEFAAFAC5A}"/>
                </a:ext>
              </a:extLst>
            </p:cNvPr>
            <p:cNvSpPr txBox="1"/>
            <p:nvPr/>
          </p:nvSpPr>
          <p:spPr>
            <a:xfrm>
              <a:off x="2087801" y="2276226"/>
              <a:ext cx="506248" cy="283140"/>
            </a:xfrm>
            <a:prstGeom prst="rect">
              <a:avLst/>
            </a:prstGeom>
            <a:noFill/>
          </p:spPr>
          <p:txBody>
            <a:bodyPr wrap="square" rtlCol="0">
              <a:spAutoFit/>
            </a:bodyPr>
            <a:lstStyle/>
            <a:p>
              <a:r>
                <a:rPr lang="en-US" sz="1400" dirty="0">
                  <a:solidFill>
                    <a:srgbClr val="FF0000"/>
                  </a:solidFill>
                </a:rPr>
                <a:t>0</a:t>
              </a:r>
            </a:p>
          </p:txBody>
        </p:sp>
        <p:sp>
          <p:nvSpPr>
            <p:cNvPr id="19" name="TextBox 18">
              <a:extLst>
                <a:ext uri="{FF2B5EF4-FFF2-40B4-BE49-F238E27FC236}">
                  <a16:creationId xmlns:a16="http://schemas.microsoft.com/office/drawing/2014/main" id="{7AD6E8E7-F84C-44F7-BD75-3E4464CCC6B9}"/>
                </a:ext>
              </a:extLst>
            </p:cNvPr>
            <p:cNvSpPr txBox="1"/>
            <p:nvPr/>
          </p:nvSpPr>
          <p:spPr>
            <a:xfrm>
              <a:off x="1662505" y="1738553"/>
              <a:ext cx="506248" cy="307777"/>
            </a:xfrm>
            <a:prstGeom prst="rect">
              <a:avLst/>
            </a:prstGeom>
            <a:noFill/>
          </p:spPr>
          <p:txBody>
            <a:bodyPr wrap="square" rtlCol="0">
              <a:spAutoFit/>
            </a:bodyPr>
            <a:lstStyle/>
            <a:p>
              <a:r>
                <a:rPr lang="en-US" sz="1400" dirty="0"/>
                <a:t>1</a:t>
              </a:r>
            </a:p>
          </p:txBody>
        </p:sp>
        <p:sp>
          <p:nvSpPr>
            <p:cNvPr id="20" name="TextBox 19">
              <a:extLst>
                <a:ext uri="{FF2B5EF4-FFF2-40B4-BE49-F238E27FC236}">
                  <a16:creationId xmlns:a16="http://schemas.microsoft.com/office/drawing/2014/main" id="{AF6AD0BD-B70C-4586-B5D3-09BE67ED275A}"/>
                </a:ext>
              </a:extLst>
            </p:cNvPr>
            <p:cNvSpPr txBox="1"/>
            <p:nvPr/>
          </p:nvSpPr>
          <p:spPr>
            <a:xfrm>
              <a:off x="1596321" y="1494599"/>
              <a:ext cx="833883" cy="307777"/>
            </a:xfrm>
            <a:prstGeom prst="rect">
              <a:avLst/>
            </a:prstGeom>
            <a:noFill/>
          </p:spPr>
          <p:txBody>
            <a:bodyPr wrap="none" rtlCol="0">
              <a:spAutoFit/>
            </a:bodyPr>
            <a:lstStyle/>
            <a:p>
              <a:pPr algn="ctr"/>
              <a:r>
                <a:rPr lang="en-US" sz="1400" i="1" dirty="0"/>
                <a:t>mip_flag</a:t>
              </a:r>
            </a:p>
          </p:txBody>
        </p:sp>
        <p:sp>
          <p:nvSpPr>
            <p:cNvPr id="21" name="TextBox 20">
              <a:extLst>
                <a:ext uri="{FF2B5EF4-FFF2-40B4-BE49-F238E27FC236}">
                  <a16:creationId xmlns:a16="http://schemas.microsoft.com/office/drawing/2014/main" id="{9EE61036-74A6-4AF4-AA22-87624BD63692}"/>
                </a:ext>
              </a:extLst>
            </p:cNvPr>
            <p:cNvSpPr txBox="1"/>
            <p:nvPr/>
          </p:nvSpPr>
          <p:spPr>
            <a:xfrm>
              <a:off x="2430204" y="2714405"/>
              <a:ext cx="421949" cy="307777"/>
            </a:xfrm>
            <a:prstGeom prst="rect">
              <a:avLst/>
            </a:prstGeom>
            <a:noFill/>
          </p:spPr>
          <p:txBody>
            <a:bodyPr wrap="square" rtlCol="0">
              <a:spAutoFit/>
            </a:bodyPr>
            <a:lstStyle/>
            <a:p>
              <a:r>
                <a:rPr lang="en-US" sz="1400" dirty="0"/>
                <a:t>&gt;0</a:t>
              </a:r>
            </a:p>
          </p:txBody>
        </p:sp>
        <p:cxnSp>
          <p:nvCxnSpPr>
            <p:cNvPr id="22" name="Straight Connector 21">
              <a:extLst>
                <a:ext uri="{FF2B5EF4-FFF2-40B4-BE49-F238E27FC236}">
                  <a16:creationId xmlns:a16="http://schemas.microsoft.com/office/drawing/2014/main" id="{F88D36F3-8B45-4D93-BCF0-7223CEAB3F4B}"/>
                </a:ext>
              </a:extLst>
            </p:cNvPr>
            <p:cNvCxnSpPr>
              <a:cxnSpLocks/>
            </p:cNvCxnSpPr>
            <p:nvPr/>
          </p:nvCxnSpPr>
          <p:spPr>
            <a:xfrm flipH="1">
              <a:off x="2342805" y="3990095"/>
              <a:ext cx="363985" cy="381690"/>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E2D652D-6DD2-444E-9A6E-9A35B3DC5991}"/>
                </a:ext>
              </a:extLst>
            </p:cNvPr>
            <p:cNvSpPr txBox="1"/>
            <p:nvPr/>
          </p:nvSpPr>
          <p:spPr>
            <a:xfrm>
              <a:off x="1562649" y="3306785"/>
              <a:ext cx="865943" cy="307777"/>
            </a:xfrm>
            <a:prstGeom prst="rect">
              <a:avLst/>
            </a:prstGeom>
            <a:noFill/>
          </p:spPr>
          <p:txBody>
            <a:bodyPr wrap="none" rtlCol="0">
              <a:spAutoFit/>
            </a:bodyPr>
            <a:lstStyle/>
            <a:p>
              <a:r>
                <a:rPr lang="en-US" sz="1400" i="1" dirty="0"/>
                <a:t>mpm_idx</a:t>
              </a:r>
            </a:p>
          </p:txBody>
        </p:sp>
        <p:sp>
          <p:nvSpPr>
            <p:cNvPr id="24" name="Rectangle 23">
              <a:extLst>
                <a:ext uri="{FF2B5EF4-FFF2-40B4-BE49-F238E27FC236}">
                  <a16:creationId xmlns:a16="http://schemas.microsoft.com/office/drawing/2014/main" id="{B40C1E20-4CD6-4423-A1DF-42D85FCBF3FF}"/>
                </a:ext>
              </a:extLst>
            </p:cNvPr>
            <p:cNvSpPr/>
            <p:nvPr/>
          </p:nvSpPr>
          <p:spPr>
            <a:xfrm>
              <a:off x="2877749" y="4393739"/>
              <a:ext cx="388981" cy="307777"/>
            </a:xfrm>
            <a:prstGeom prst="rect">
              <a:avLst/>
            </a:prstGeom>
          </p:spPr>
          <p:txBody>
            <a:bodyPr wrap="square">
              <a:spAutoFit/>
            </a:bodyPr>
            <a:lstStyle/>
            <a:p>
              <a:r>
                <a:rPr lang="en-US" sz="1400" i="1" dirty="0"/>
                <a:t>PL</a:t>
              </a:r>
            </a:p>
          </p:txBody>
        </p:sp>
        <p:cxnSp>
          <p:nvCxnSpPr>
            <p:cNvPr id="25" name="Straight Connector 24">
              <a:extLst>
                <a:ext uri="{FF2B5EF4-FFF2-40B4-BE49-F238E27FC236}">
                  <a16:creationId xmlns:a16="http://schemas.microsoft.com/office/drawing/2014/main" id="{15BE027E-C7F3-4381-ADF7-41BE185303D6}"/>
                </a:ext>
              </a:extLst>
            </p:cNvPr>
            <p:cNvCxnSpPr>
              <a:cxnSpLocks/>
            </p:cNvCxnSpPr>
            <p:nvPr/>
          </p:nvCxnSpPr>
          <p:spPr>
            <a:xfrm flipH="1">
              <a:off x="2720763" y="3357697"/>
              <a:ext cx="608664" cy="640761"/>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D2846E1-6B88-4D57-B69C-294DB80F94DE}"/>
                </a:ext>
              </a:extLst>
            </p:cNvPr>
            <p:cNvCxnSpPr>
              <a:cxnSpLocks/>
            </p:cNvCxnSpPr>
            <p:nvPr/>
          </p:nvCxnSpPr>
          <p:spPr>
            <a:xfrm>
              <a:off x="3351990" y="3371224"/>
              <a:ext cx="411480" cy="486524"/>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21277907-0164-4D6B-B3FB-D51C88414D91}"/>
                </a:ext>
              </a:extLst>
            </p:cNvPr>
            <p:cNvSpPr txBox="1"/>
            <p:nvPr/>
          </p:nvSpPr>
          <p:spPr>
            <a:xfrm>
              <a:off x="3021285" y="3249833"/>
              <a:ext cx="214444" cy="307777"/>
            </a:xfrm>
            <a:prstGeom prst="rect">
              <a:avLst/>
            </a:prstGeom>
            <a:noFill/>
          </p:spPr>
          <p:txBody>
            <a:bodyPr wrap="square" rtlCol="0">
              <a:spAutoFit/>
            </a:bodyPr>
            <a:lstStyle/>
            <a:p>
              <a:r>
                <a:rPr lang="en-US" sz="1400" dirty="0"/>
                <a:t>1</a:t>
              </a:r>
            </a:p>
          </p:txBody>
        </p:sp>
        <p:cxnSp>
          <p:nvCxnSpPr>
            <p:cNvPr id="28" name="Straight Connector 27">
              <a:extLst>
                <a:ext uri="{FF2B5EF4-FFF2-40B4-BE49-F238E27FC236}">
                  <a16:creationId xmlns:a16="http://schemas.microsoft.com/office/drawing/2014/main" id="{10DF6B1F-CAF2-4702-8436-ADA3BA847031}"/>
                </a:ext>
              </a:extLst>
            </p:cNvPr>
            <p:cNvCxnSpPr>
              <a:cxnSpLocks/>
            </p:cNvCxnSpPr>
            <p:nvPr/>
          </p:nvCxnSpPr>
          <p:spPr>
            <a:xfrm flipH="1">
              <a:off x="3398481" y="3881825"/>
              <a:ext cx="381814" cy="576382"/>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361419CA-4A41-4EAC-9A55-AE7520B89D30}"/>
                </a:ext>
              </a:extLst>
            </p:cNvPr>
            <p:cNvCxnSpPr>
              <a:cxnSpLocks/>
            </p:cNvCxnSpPr>
            <p:nvPr/>
          </p:nvCxnSpPr>
          <p:spPr>
            <a:xfrm>
              <a:off x="3785966" y="3872739"/>
              <a:ext cx="457200" cy="533541"/>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527C48C7-0C2F-4C21-9E7D-39C7CF082FDF}"/>
                </a:ext>
              </a:extLst>
            </p:cNvPr>
            <p:cNvSpPr/>
            <p:nvPr/>
          </p:nvSpPr>
          <p:spPr>
            <a:xfrm>
              <a:off x="4169885" y="4365459"/>
              <a:ext cx="352982" cy="307777"/>
            </a:xfrm>
            <a:prstGeom prst="rect">
              <a:avLst/>
            </a:prstGeom>
          </p:spPr>
          <p:txBody>
            <a:bodyPr wrap="none">
              <a:spAutoFit/>
            </a:bodyPr>
            <a:lstStyle/>
            <a:p>
              <a:r>
                <a:rPr lang="en-US" sz="1400" i="1" dirty="0"/>
                <a:t>PL</a:t>
              </a:r>
            </a:p>
          </p:txBody>
        </p:sp>
        <p:sp>
          <p:nvSpPr>
            <p:cNvPr id="31" name="TextBox 30">
              <a:extLst>
                <a:ext uri="{FF2B5EF4-FFF2-40B4-BE49-F238E27FC236}">
                  <a16:creationId xmlns:a16="http://schemas.microsoft.com/office/drawing/2014/main" id="{14FD77EC-0893-4044-A34F-05BC2C455BC8}"/>
                </a:ext>
              </a:extLst>
            </p:cNvPr>
            <p:cNvSpPr txBox="1"/>
            <p:nvPr/>
          </p:nvSpPr>
          <p:spPr>
            <a:xfrm>
              <a:off x="3704693" y="3565213"/>
              <a:ext cx="724878" cy="307777"/>
            </a:xfrm>
            <a:prstGeom prst="rect">
              <a:avLst/>
            </a:prstGeom>
            <a:noFill/>
          </p:spPr>
          <p:txBody>
            <a:bodyPr wrap="none" rtlCol="0">
              <a:spAutoFit/>
            </a:bodyPr>
            <a:lstStyle/>
            <a:p>
              <a:r>
                <a:rPr lang="en-US" sz="1400" i="1" dirty="0"/>
                <a:t>PL_flag</a:t>
              </a:r>
            </a:p>
          </p:txBody>
        </p:sp>
        <p:sp>
          <p:nvSpPr>
            <p:cNvPr id="32" name="TextBox 31">
              <a:extLst>
                <a:ext uri="{FF2B5EF4-FFF2-40B4-BE49-F238E27FC236}">
                  <a16:creationId xmlns:a16="http://schemas.microsoft.com/office/drawing/2014/main" id="{6424228B-5A04-48AB-B855-DC253C6BE828}"/>
                </a:ext>
              </a:extLst>
            </p:cNvPr>
            <p:cNvSpPr txBox="1"/>
            <p:nvPr/>
          </p:nvSpPr>
          <p:spPr>
            <a:xfrm>
              <a:off x="1974275" y="4391864"/>
              <a:ext cx="865943" cy="307777"/>
            </a:xfrm>
            <a:prstGeom prst="rect">
              <a:avLst/>
            </a:prstGeom>
            <a:noFill/>
          </p:spPr>
          <p:txBody>
            <a:bodyPr wrap="none" rtlCol="0">
              <a:spAutoFit/>
            </a:bodyPr>
            <a:lstStyle/>
            <a:p>
              <a:r>
                <a:rPr lang="en-US" sz="1400" i="1" dirty="0"/>
                <a:t>mpm_idx</a:t>
              </a:r>
            </a:p>
          </p:txBody>
        </p:sp>
        <p:sp>
          <p:nvSpPr>
            <p:cNvPr id="33" name="TextBox 32">
              <a:extLst>
                <a:ext uri="{FF2B5EF4-FFF2-40B4-BE49-F238E27FC236}">
                  <a16:creationId xmlns:a16="http://schemas.microsoft.com/office/drawing/2014/main" id="{7063E19A-3F12-4133-A0AB-0028CE50818A}"/>
                </a:ext>
              </a:extLst>
            </p:cNvPr>
            <p:cNvSpPr txBox="1"/>
            <p:nvPr/>
          </p:nvSpPr>
          <p:spPr>
            <a:xfrm>
              <a:off x="3842051" y="3789541"/>
              <a:ext cx="328959" cy="307777"/>
            </a:xfrm>
            <a:prstGeom prst="rect">
              <a:avLst/>
            </a:prstGeom>
            <a:noFill/>
          </p:spPr>
          <p:txBody>
            <a:bodyPr wrap="square" rtlCol="0">
              <a:spAutoFit/>
            </a:bodyPr>
            <a:lstStyle/>
            <a:p>
              <a:r>
                <a:rPr lang="en-US" sz="1400" dirty="0"/>
                <a:t>1</a:t>
              </a:r>
            </a:p>
          </p:txBody>
        </p:sp>
        <p:cxnSp>
          <p:nvCxnSpPr>
            <p:cNvPr id="34" name="Straight Connector 33">
              <a:extLst>
                <a:ext uri="{FF2B5EF4-FFF2-40B4-BE49-F238E27FC236}">
                  <a16:creationId xmlns:a16="http://schemas.microsoft.com/office/drawing/2014/main" id="{60CF2BDB-ECB3-49C6-9A13-E268BA25A755}"/>
                </a:ext>
              </a:extLst>
            </p:cNvPr>
            <p:cNvCxnSpPr>
              <a:cxnSpLocks/>
            </p:cNvCxnSpPr>
            <p:nvPr/>
          </p:nvCxnSpPr>
          <p:spPr>
            <a:xfrm>
              <a:off x="2720763" y="3998458"/>
              <a:ext cx="344559" cy="403008"/>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1CC0F5EA-3275-48C8-BF71-53149D771D6B}"/>
                </a:ext>
              </a:extLst>
            </p:cNvPr>
            <p:cNvSpPr txBox="1"/>
            <p:nvPr/>
          </p:nvSpPr>
          <p:spPr>
            <a:xfrm>
              <a:off x="2057659" y="1739587"/>
              <a:ext cx="506248" cy="307777"/>
            </a:xfrm>
            <a:prstGeom prst="rect">
              <a:avLst/>
            </a:prstGeom>
            <a:noFill/>
          </p:spPr>
          <p:txBody>
            <a:bodyPr wrap="square" rtlCol="0">
              <a:spAutoFit/>
            </a:bodyPr>
            <a:lstStyle/>
            <a:p>
              <a:r>
                <a:rPr lang="en-US" sz="1400" dirty="0"/>
                <a:t>0</a:t>
              </a:r>
            </a:p>
          </p:txBody>
        </p:sp>
        <p:sp>
          <p:nvSpPr>
            <p:cNvPr id="36" name="TextBox 35">
              <a:extLst>
                <a:ext uri="{FF2B5EF4-FFF2-40B4-BE49-F238E27FC236}">
                  <a16:creationId xmlns:a16="http://schemas.microsoft.com/office/drawing/2014/main" id="{01736302-9228-4784-9284-A8DC89BC5CF8}"/>
                </a:ext>
              </a:extLst>
            </p:cNvPr>
            <p:cNvSpPr txBox="1"/>
            <p:nvPr/>
          </p:nvSpPr>
          <p:spPr>
            <a:xfrm>
              <a:off x="3485147" y="3791821"/>
              <a:ext cx="328959" cy="307777"/>
            </a:xfrm>
            <a:prstGeom prst="rect">
              <a:avLst/>
            </a:prstGeom>
            <a:noFill/>
          </p:spPr>
          <p:txBody>
            <a:bodyPr wrap="square" rtlCol="0">
              <a:spAutoFit/>
            </a:bodyPr>
            <a:lstStyle/>
            <a:p>
              <a:r>
                <a:rPr lang="en-US" sz="1400" dirty="0"/>
                <a:t>0</a:t>
              </a:r>
            </a:p>
          </p:txBody>
        </p:sp>
        <p:sp>
          <p:nvSpPr>
            <p:cNvPr id="37" name="TextBox 36">
              <a:extLst>
                <a:ext uri="{FF2B5EF4-FFF2-40B4-BE49-F238E27FC236}">
                  <a16:creationId xmlns:a16="http://schemas.microsoft.com/office/drawing/2014/main" id="{B4F0B81B-5FD0-4435-A426-B150FEE928F1}"/>
                </a:ext>
              </a:extLst>
            </p:cNvPr>
            <p:cNvSpPr txBox="1"/>
            <p:nvPr/>
          </p:nvSpPr>
          <p:spPr>
            <a:xfrm>
              <a:off x="3399928" y="3251403"/>
              <a:ext cx="214444" cy="307777"/>
            </a:xfrm>
            <a:prstGeom prst="rect">
              <a:avLst/>
            </a:prstGeom>
            <a:noFill/>
          </p:spPr>
          <p:txBody>
            <a:bodyPr wrap="square" rtlCol="0">
              <a:spAutoFit/>
            </a:bodyPr>
            <a:lstStyle/>
            <a:p>
              <a:r>
                <a:rPr lang="en-US" sz="1400" dirty="0"/>
                <a:t>0</a:t>
              </a:r>
            </a:p>
          </p:txBody>
        </p:sp>
        <p:sp>
          <p:nvSpPr>
            <p:cNvPr id="38" name="TextBox 37">
              <a:extLst>
                <a:ext uri="{FF2B5EF4-FFF2-40B4-BE49-F238E27FC236}">
                  <a16:creationId xmlns:a16="http://schemas.microsoft.com/office/drawing/2014/main" id="{6023273A-EAC3-418A-BC99-C330957E2189}"/>
                </a:ext>
              </a:extLst>
            </p:cNvPr>
            <p:cNvSpPr txBox="1"/>
            <p:nvPr/>
          </p:nvSpPr>
          <p:spPr>
            <a:xfrm>
              <a:off x="3260113" y="4391864"/>
              <a:ext cx="865943" cy="307777"/>
            </a:xfrm>
            <a:prstGeom prst="rect">
              <a:avLst/>
            </a:prstGeom>
            <a:noFill/>
          </p:spPr>
          <p:txBody>
            <a:bodyPr wrap="none" rtlCol="0">
              <a:spAutoFit/>
            </a:bodyPr>
            <a:lstStyle/>
            <a:p>
              <a:r>
                <a:rPr lang="en-US" sz="1400" i="1" dirty="0"/>
                <a:t>mpm_idx</a:t>
              </a:r>
            </a:p>
          </p:txBody>
        </p:sp>
        <p:sp>
          <p:nvSpPr>
            <p:cNvPr id="39" name="TextBox 38">
              <a:extLst>
                <a:ext uri="{FF2B5EF4-FFF2-40B4-BE49-F238E27FC236}">
                  <a16:creationId xmlns:a16="http://schemas.microsoft.com/office/drawing/2014/main" id="{62D9D107-76CA-41A0-ABE5-6EA1ED1E5434}"/>
                </a:ext>
              </a:extLst>
            </p:cNvPr>
            <p:cNvSpPr txBox="1"/>
            <p:nvPr/>
          </p:nvSpPr>
          <p:spPr>
            <a:xfrm>
              <a:off x="1844363" y="3657720"/>
              <a:ext cx="858018" cy="481337"/>
            </a:xfrm>
            <a:prstGeom prst="rect">
              <a:avLst/>
            </a:prstGeom>
            <a:noFill/>
          </p:spPr>
          <p:txBody>
            <a:bodyPr wrap="none" rtlCol="0">
              <a:spAutoFit/>
            </a:bodyPr>
            <a:lstStyle/>
            <a:p>
              <a:r>
                <a:rPr lang="en-US" sz="1400" i="1" dirty="0"/>
                <a:t>isp_mode</a:t>
              </a:r>
            </a:p>
            <a:p>
              <a:r>
                <a:rPr lang="en-US" sz="1400" i="1" dirty="0"/>
                <a:t>PL_flag</a:t>
              </a:r>
            </a:p>
          </p:txBody>
        </p:sp>
        <p:sp>
          <p:nvSpPr>
            <p:cNvPr id="40" name="TextBox 39">
              <a:extLst>
                <a:ext uri="{FF2B5EF4-FFF2-40B4-BE49-F238E27FC236}">
                  <a16:creationId xmlns:a16="http://schemas.microsoft.com/office/drawing/2014/main" id="{D8349989-275A-4EC9-885C-A277D855645F}"/>
                </a:ext>
              </a:extLst>
            </p:cNvPr>
            <p:cNvSpPr txBox="1"/>
            <p:nvPr/>
          </p:nvSpPr>
          <p:spPr>
            <a:xfrm>
              <a:off x="2884422" y="2702927"/>
              <a:ext cx="744326" cy="307777"/>
            </a:xfrm>
            <a:prstGeom prst="rect">
              <a:avLst/>
            </a:prstGeom>
            <a:noFill/>
          </p:spPr>
          <p:txBody>
            <a:bodyPr wrap="square" rtlCol="0">
              <a:spAutoFit/>
            </a:bodyPr>
            <a:lstStyle/>
            <a:p>
              <a:r>
                <a:rPr lang="en-US" sz="1400" dirty="0"/>
                <a:t>0</a:t>
              </a:r>
            </a:p>
          </p:txBody>
        </p:sp>
        <p:sp>
          <p:nvSpPr>
            <p:cNvPr id="41" name="TextBox 40">
              <a:extLst>
                <a:ext uri="{FF2B5EF4-FFF2-40B4-BE49-F238E27FC236}">
                  <a16:creationId xmlns:a16="http://schemas.microsoft.com/office/drawing/2014/main" id="{ACA179F4-EDAC-44E0-AE8D-3127E2FB3ACD}"/>
                </a:ext>
              </a:extLst>
            </p:cNvPr>
            <p:cNvSpPr txBox="1"/>
            <p:nvPr/>
          </p:nvSpPr>
          <p:spPr>
            <a:xfrm>
              <a:off x="2457022" y="3844569"/>
              <a:ext cx="214444" cy="307777"/>
            </a:xfrm>
            <a:prstGeom prst="rect">
              <a:avLst/>
            </a:prstGeom>
            <a:noFill/>
          </p:spPr>
          <p:txBody>
            <a:bodyPr wrap="square" rtlCol="0">
              <a:spAutoFit/>
            </a:bodyPr>
            <a:lstStyle/>
            <a:p>
              <a:r>
                <a:rPr lang="en-US" sz="1400" dirty="0"/>
                <a:t>0</a:t>
              </a:r>
            </a:p>
          </p:txBody>
        </p:sp>
        <p:sp>
          <p:nvSpPr>
            <p:cNvPr id="42" name="TextBox 41">
              <a:extLst>
                <a:ext uri="{FF2B5EF4-FFF2-40B4-BE49-F238E27FC236}">
                  <a16:creationId xmlns:a16="http://schemas.microsoft.com/office/drawing/2014/main" id="{193582E3-14E0-4E56-BEE5-59F76E225BA4}"/>
                </a:ext>
              </a:extLst>
            </p:cNvPr>
            <p:cNvSpPr txBox="1"/>
            <p:nvPr/>
          </p:nvSpPr>
          <p:spPr>
            <a:xfrm>
              <a:off x="2749399" y="3824737"/>
              <a:ext cx="214444" cy="307777"/>
            </a:xfrm>
            <a:prstGeom prst="rect">
              <a:avLst/>
            </a:prstGeom>
            <a:noFill/>
          </p:spPr>
          <p:txBody>
            <a:bodyPr wrap="square" rtlCol="0">
              <a:spAutoFit/>
            </a:bodyPr>
            <a:lstStyle/>
            <a:p>
              <a:r>
                <a:rPr lang="en-US" sz="1400" dirty="0"/>
                <a:t>1</a:t>
              </a:r>
            </a:p>
          </p:txBody>
        </p:sp>
      </p:grpSp>
      <p:sp>
        <p:nvSpPr>
          <p:cNvPr id="43" name="TextBox 42">
            <a:extLst>
              <a:ext uri="{FF2B5EF4-FFF2-40B4-BE49-F238E27FC236}">
                <a16:creationId xmlns:a16="http://schemas.microsoft.com/office/drawing/2014/main" id="{1FA82E28-7073-4411-A2EA-055F3CD1AB49}"/>
              </a:ext>
            </a:extLst>
          </p:cNvPr>
          <p:cNvSpPr txBox="1"/>
          <p:nvPr/>
        </p:nvSpPr>
        <p:spPr>
          <a:xfrm>
            <a:off x="5968882" y="1495211"/>
            <a:ext cx="5485893" cy="806375"/>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 Pros: No need signal ISP and MRL for Remainder mode</a:t>
            </a:r>
          </a:p>
          <a:p>
            <a:pPr algn="l">
              <a:lnSpc>
                <a:spcPct val="95000"/>
              </a:lnSpc>
              <a:spcBef>
                <a:spcPts val="1200"/>
              </a:spcBef>
            </a:pPr>
            <a:r>
              <a:rPr lang="en-US" sz="1600" dirty="0"/>
              <a:t>- Cons: Need to signal MPM flag for ISP and MRL</a:t>
            </a:r>
            <a:endParaRPr lang="en-US" sz="1600" dirty="0">
              <a:solidFill>
                <a:schemeClr val="tx1"/>
              </a:solidFill>
            </a:endParaRPr>
          </a:p>
        </p:txBody>
      </p:sp>
      <p:pic>
        <p:nvPicPr>
          <p:cNvPr id="47" name="Picture 46">
            <a:extLst>
              <a:ext uri="{FF2B5EF4-FFF2-40B4-BE49-F238E27FC236}">
                <a16:creationId xmlns:a16="http://schemas.microsoft.com/office/drawing/2014/main" id="{7DC1C865-82D9-4999-A9F7-AA59C7387DAE}"/>
              </a:ext>
            </a:extLst>
          </p:cNvPr>
          <p:cNvPicPr>
            <a:picLocks noChangeAspect="1"/>
          </p:cNvPicPr>
          <p:nvPr/>
        </p:nvPicPr>
        <p:blipFill>
          <a:blip r:embed="rId2"/>
          <a:stretch>
            <a:fillRect/>
          </a:stretch>
        </p:blipFill>
        <p:spPr>
          <a:xfrm>
            <a:off x="6396292" y="2262399"/>
            <a:ext cx="4445232" cy="4026154"/>
          </a:xfrm>
          <a:prstGeom prst="rect">
            <a:avLst/>
          </a:prstGeom>
        </p:spPr>
      </p:pic>
    </p:spTree>
    <p:extLst>
      <p:ext uri="{BB962C8B-B14F-4D97-AF65-F5344CB8AC3E}">
        <p14:creationId xmlns:p14="http://schemas.microsoft.com/office/powerpoint/2010/main" val="324576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19E70-9C9E-473C-8D54-552E70217C9A}"/>
              </a:ext>
            </a:extLst>
          </p:cNvPr>
          <p:cNvSpPr>
            <a:spLocks noGrp="1"/>
          </p:cNvSpPr>
          <p:nvPr>
            <p:ph type="title"/>
          </p:nvPr>
        </p:nvSpPr>
        <p:spPr/>
        <p:txBody>
          <a:bodyPr/>
          <a:lstStyle/>
          <a:p>
            <a:r>
              <a:rPr lang="en-US" dirty="0"/>
              <a:t>Test 2: regular MPM flag before MIP</a:t>
            </a:r>
          </a:p>
        </p:txBody>
      </p:sp>
      <p:sp>
        <p:nvSpPr>
          <p:cNvPr id="3" name="Subtitle 2">
            <a:extLst>
              <a:ext uri="{FF2B5EF4-FFF2-40B4-BE49-F238E27FC236}">
                <a16:creationId xmlns:a16="http://schemas.microsoft.com/office/drawing/2014/main" id="{953FEAB3-6F34-4982-8269-6B7E11D2069A}"/>
              </a:ext>
            </a:extLst>
          </p:cNvPr>
          <p:cNvSpPr>
            <a:spLocks noGrp="1"/>
          </p:cNvSpPr>
          <p:nvPr>
            <p:ph type="subTitle" idx="1"/>
          </p:nvPr>
        </p:nvSpPr>
        <p:spPr/>
        <p:txBody>
          <a:bodyPr/>
          <a:lstStyle/>
          <a:p>
            <a:r>
              <a:rPr lang="en-US" dirty="0"/>
              <a:t>Regular MPM mode = regular intra + prediction mode in MPM</a:t>
            </a:r>
          </a:p>
        </p:txBody>
      </p:sp>
      <p:sp>
        <p:nvSpPr>
          <p:cNvPr id="4" name="Footer Placeholder 3">
            <a:extLst>
              <a:ext uri="{FF2B5EF4-FFF2-40B4-BE49-F238E27FC236}">
                <a16:creationId xmlns:a16="http://schemas.microsoft.com/office/drawing/2014/main" id="{088ABB18-2F10-4E5B-8501-B39DE3B860FC}"/>
              </a:ext>
            </a:extLst>
          </p:cNvPr>
          <p:cNvSpPr>
            <a:spLocks noGrp="1"/>
          </p:cNvSpPr>
          <p:nvPr>
            <p:ph type="ftr" sz="quarter" idx="3"/>
          </p:nvPr>
        </p:nvSpPr>
        <p:spPr/>
        <p:txBody>
          <a:bodyPr/>
          <a:lstStyle/>
          <a:p>
            <a:endParaRPr lang="en-US" dirty="0"/>
          </a:p>
        </p:txBody>
      </p:sp>
      <p:grpSp>
        <p:nvGrpSpPr>
          <p:cNvPr id="5" name="Group 4">
            <a:extLst>
              <a:ext uri="{FF2B5EF4-FFF2-40B4-BE49-F238E27FC236}">
                <a16:creationId xmlns:a16="http://schemas.microsoft.com/office/drawing/2014/main" id="{64590D44-BEA4-4DDA-AA1F-EB7390824A07}"/>
              </a:ext>
            </a:extLst>
          </p:cNvPr>
          <p:cNvGrpSpPr/>
          <p:nvPr/>
        </p:nvGrpSpPr>
        <p:grpSpPr>
          <a:xfrm>
            <a:off x="494189" y="1954340"/>
            <a:ext cx="4389096" cy="3771427"/>
            <a:chOff x="7187497" y="1453479"/>
            <a:chExt cx="3659719" cy="2993807"/>
          </a:xfrm>
        </p:grpSpPr>
        <p:cxnSp>
          <p:nvCxnSpPr>
            <p:cNvPr id="6" name="Straight Connector 5">
              <a:extLst>
                <a:ext uri="{FF2B5EF4-FFF2-40B4-BE49-F238E27FC236}">
                  <a16:creationId xmlns:a16="http://schemas.microsoft.com/office/drawing/2014/main" id="{9AD343FB-B093-4D92-AFB7-6E890383571D}"/>
                </a:ext>
              </a:extLst>
            </p:cNvPr>
            <p:cNvCxnSpPr>
              <a:cxnSpLocks/>
            </p:cNvCxnSpPr>
            <p:nvPr/>
          </p:nvCxnSpPr>
          <p:spPr>
            <a:xfrm flipH="1">
              <a:off x="8300303" y="1811803"/>
              <a:ext cx="777821" cy="890812"/>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B5B6436-D06E-43B4-A377-0925596991BF}"/>
                </a:ext>
              </a:extLst>
            </p:cNvPr>
            <p:cNvCxnSpPr>
              <a:cxnSpLocks/>
            </p:cNvCxnSpPr>
            <p:nvPr/>
          </p:nvCxnSpPr>
          <p:spPr>
            <a:xfrm>
              <a:off x="9080956" y="1814225"/>
              <a:ext cx="953474" cy="812340"/>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45A1372-A5DB-48B1-8751-02A257E32A68}"/>
                </a:ext>
              </a:extLst>
            </p:cNvPr>
            <p:cNvCxnSpPr>
              <a:cxnSpLocks/>
            </p:cNvCxnSpPr>
            <p:nvPr/>
          </p:nvCxnSpPr>
          <p:spPr>
            <a:xfrm flipH="1">
              <a:off x="9746235" y="2631329"/>
              <a:ext cx="289570" cy="391618"/>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B6B8129-D2CB-45D7-B614-F3A1414D9D51}"/>
                </a:ext>
              </a:extLst>
            </p:cNvPr>
            <p:cNvSpPr txBox="1"/>
            <p:nvPr/>
          </p:nvSpPr>
          <p:spPr>
            <a:xfrm>
              <a:off x="7741655" y="3343939"/>
              <a:ext cx="865943" cy="307777"/>
            </a:xfrm>
            <a:prstGeom prst="rect">
              <a:avLst/>
            </a:prstGeom>
            <a:noFill/>
          </p:spPr>
          <p:txBody>
            <a:bodyPr wrap="none" rtlCol="0">
              <a:spAutoFit/>
            </a:bodyPr>
            <a:lstStyle/>
            <a:p>
              <a:r>
                <a:rPr lang="en-US" sz="1400" i="1" dirty="0"/>
                <a:t>mpm_idx</a:t>
              </a:r>
            </a:p>
          </p:txBody>
        </p:sp>
        <p:cxnSp>
          <p:nvCxnSpPr>
            <p:cNvPr id="10" name="Straight Connector 9">
              <a:extLst>
                <a:ext uri="{FF2B5EF4-FFF2-40B4-BE49-F238E27FC236}">
                  <a16:creationId xmlns:a16="http://schemas.microsoft.com/office/drawing/2014/main" id="{459004EC-12CE-4AFA-B0C3-330CEBCD0D71}"/>
                </a:ext>
              </a:extLst>
            </p:cNvPr>
            <p:cNvCxnSpPr>
              <a:cxnSpLocks/>
            </p:cNvCxnSpPr>
            <p:nvPr/>
          </p:nvCxnSpPr>
          <p:spPr>
            <a:xfrm>
              <a:off x="10037161" y="2631329"/>
              <a:ext cx="467539" cy="397037"/>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36FEE47-1536-4AF1-AE2F-E01A7577861A}"/>
                </a:ext>
              </a:extLst>
            </p:cNvPr>
            <p:cNvSpPr txBox="1"/>
            <p:nvPr/>
          </p:nvSpPr>
          <p:spPr>
            <a:xfrm>
              <a:off x="8533089" y="1453479"/>
              <a:ext cx="1108323" cy="244317"/>
            </a:xfrm>
            <a:prstGeom prst="rect">
              <a:avLst/>
            </a:prstGeom>
            <a:noFill/>
          </p:spPr>
          <p:txBody>
            <a:bodyPr wrap="none" rtlCol="0">
              <a:spAutoFit/>
            </a:bodyPr>
            <a:lstStyle/>
            <a:p>
              <a:r>
                <a:rPr lang="en-US" sz="1400" i="1" dirty="0">
                  <a:solidFill>
                    <a:srgbClr val="FF0000"/>
                  </a:solidFill>
                </a:rPr>
                <a:t>reg_mpm_flag</a:t>
              </a:r>
            </a:p>
          </p:txBody>
        </p:sp>
        <p:cxnSp>
          <p:nvCxnSpPr>
            <p:cNvPr id="12" name="Straight Connector 11">
              <a:extLst>
                <a:ext uri="{FF2B5EF4-FFF2-40B4-BE49-F238E27FC236}">
                  <a16:creationId xmlns:a16="http://schemas.microsoft.com/office/drawing/2014/main" id="{97DAA401-9745-42C6-BFED-FD082E1ED209}"/>
                </a:ext>
              </a:extLst>
            </p:cNvPr>
            <p:cNvCxnSpPr>
              <a:cxnSpLocks/>
            </p:cNvCxnSpPr>
            <p:nvPr/>
          </p:nvCxnSpPr>
          <p:spPr>
            <a:xfrm flipH="1">
              <a:off x="8896924" y="3414089"/>
              <a:ext cx="296808" cy="400682"/>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A25F7D4-716F-4C3E-8CE4-4ACEEA2D1437}"/>
                </a:ext>
              </a:extLst>
            </p:cNvPr>
            <p:cNvCxnSpPr>
              <a:cxnSpLocks/>
            </p:cNvCxnSpPr>
            <p:nvPr/>
          </p:nvCxnSpPr>
          <p:spPr>
            <a:xfrm>
              <a:off x="9201928" y="3420498"/>
              <a:ext cx="411464" cy="316350"/>
            </a:xfrm>
            <a:prstGeom prst="line">
              <a:avLst/>
            </a:prstGeom>
            <a:ln w="19050">
              <a:solidFill>
                <a:srgbClr val="FF0000"/>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2DDB4EB-EA9A-4035-BB2C-B73316387378}"/>
                </a:ext>
              </a:extLst>
            </p:cNvPr>
            <p:cNvSpPr/>
            <p:nvPr/>
          </p:nvSpPr>
          <p:spPr>
            <a:xfrm>
              <a:off x="9546252" y="3651909"/>
              <a:ext cx="826297" cy="244317"/>
            </a:xfrm>
            <a:prstGeom prst="rect">
              <a:avLst/>
            </a:prstGeom>
          </p:spPr>
          <p:txBody>
            <a:bodyPr wrap="none">
              <a:spAutoFit/>
            </a:bodyPr>
            <a:lstStyle/>
            <a:p>
              <a:r>
                <a:rPr lang="en-US" sz="1400" i="1" dirty="0">
                  <a:solidFill>
                    <a:srgbClr val="FF0000"/>
                  </a:solidFill>
                </a:rPr>
                <a:t>remainder</a:t>
              </a:r>
            </a:p>
          </p:txBody>
        </p:sp>
        <p:sp>
          <p:nvSpPr>
            <p:cNvPr id="15" name="TextBox 14">
              <a:extLst>
                <a:ext uri="{FF2B5EF4-FFF2-40B4-BE49-F238E27FC236}">
                  <a16:creationId xmlns:a16="http://schemas.microsoft.com/office/drawing/2014/main" id="{D32A004A-5D02-4BE0-86B1-DA739E09FEF6}"/>
                </a:ext>
              </a:extLst>
            </p:cNvPr>
            <p:cNvSpPr txBox="1"/>
            <p:nvPr/>
          </p:nvSpPr>
          <p:spPr>
            <a:xfrm>
              <a:off x="8611994" y="2707115"/>
              <a:ext cx="732893" cy="307777"/>
            </a:xfrm>
            <a:prstGeom prst="rect">
              <a:avLst/>
            </a:prstGeom>
            <a:noFill/>
          </p:spPr>
          <p:txBody>
            <a:bodyPr wrap="none" rtlCol="0">
              <a:spAutoFit/>
            </a:bodyPr>
            <a:lstStyle/>
            <a:p>
              <a:r>
                <a:rPr lang="en-US" sz="1400" i="1" dirty="0"/>
                <a:t>mrl_idx</a:t>
              </a:r>
            </a:p>
          </p:txBody>
        </p:sp>
        <p:cxnSp>
          <p:nvCxnSpPr>
            <p:cNvPr id="16" name="Straight Connector 15">
              <a:extLst>
                <a:ext uri="{FF2B5EF4-FFF2-40B4-BE49-F238E27FC236}">
                  <a16:creationId xmlns:a16="http://schemas.microsoft.com/office/drawing/2014/main" id="{30BE4C27-8227-4F22-9057-0AC8FCDC048A}"/>
                </a:ext>
              </a:extLst>
            </p:cNvPr>
            <p:cNvCxnSpPr>
              <a:cxnSpLocks/>
            </p:cNvCxnSpPr>
            <p:nvPr/>
          </p:nvCxnSpPr>
          <p:spPr>
            <a:xfrm flipH="1" flipV="1">
              <a:off x="8689213" y="3007506"/>
              <a:ext cx="502975" cy="417606"/>
            </a:xfrm>
            <a:prstGeom prst="line">
              <a:avLst/>
            </a:prstGeom>
            <a:ln w="19050">
              <a:headEnd type="triangl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272B3D6-11A2-4B37-8FA7-13B8B83C038A}"/>
                </a:ext>
              </a:extLst>
            </p:cNvPr>
            <p:cNvCxnSpPr>
              <a:cxnSpLocks/>
            </p:cNvCxnSpPr>
            <p:nvPr/>
          </p:nvCxnSpPr>
          <p:spPr>
            <a:xfrm flipV="1">
              <a:off x="7981673" y="2701147"/>
              <a:ext cx="321791" cy="321035"/>
            </a:xfrm>
            <a:prstGeom prst="line">
              <a:avLst/>
            </a:prstGeom>
            <a:ln w="19050">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195F7C2-277B-4ECA-AA52-F2EE4CE27F7D}"/>
                </a:ext>
              </a:extLst>
            </p:cNvPr>
            <p:cNvSpPr txBox="1"/>
            <p:nvPr/>
          </p:nvSpPr>
          <p:spPr>
            <a:xfrm>
              <a:off x="7187497" y="2967698"/>
              <a:ext cx="963725" cy="307777"/>
            </a:xfrm>
            <a:prstGeom prst="rect">
              <a:avLst/>
            </a:prstGeom>
            <a:noFill/>
          </p:spPr>
          <p:txBody>
            <a:bodyPr wrap="none" rtlCol="0">
              <a:spAutoFit/>
            </a:bodyPr>
            <a:lstStyle/>
            <a:p>
              <a:r>
                <a:rPr lang="en-US" sz="1400" i="1" dirty="0"/>
                <a:t>mip_mode</a:t>
              </a:r>
            </a:p>
          </p:txBody>
        </p:sp>
        <p:cxnSp>
          <p:nvCxnSpPr>
            <p:cNvPr id="19" name="Straight Connector 18">
              <a:extLst>
                <a:ext uri="{FF2B5EF4-FFF2-40B4-BE49-F238E27FC236}">
                  <a16:creationId xmlns:a16="http://schemas.microsoft.com/office/drawing/2014/main" id="{19B76AAC-192B-4236-A446-2B4D642EE617}"/>
                </a:ext>
              </a:extLst>
            </p:cNvPr>
            <p:cNvCxnSpPr>
              <a:cxnSpLocks/>
            </p:cNvCxnSpPr>
            <p:nvPr/>
          </p:nvCxnSpPr>
          <p:spPr>
            <a:xfrm flipV="1">
              <a:off x="8317550" y="3010672"/>
              <a:ext cx="365999" cy="400545"/>
            </a:xfrm>
            <a:prstGeom prst="line">
              <a:avLst/>
            </a:prstGeom>
            <a:ln w="190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7666B655-DB59-4F9C-A52D-FD274C762234}"/>
                </a:ext>
              </a:extLst>
            </p:cNvPr>
            <p:cNvSpPr txBox="1"/>
            <p:nvPr/>
          </p:nvSpPr>
          <p:spPr>
            <a:xfrm>
              <a:off x="8691506" y="1681744"/>
              <a:ext cx="328959" cy="307777"/>
            </a:xfrm>
            <a:prstGeom prst="rect">
              <a:avLst/>
            </a:prstGeom>
            <a:noFill/>
          </p:spPr>
          <p:txBody>
            <a:bodyPr wrap="square" rtlCol="0">
              <a:spAutoFit/>
            </a:bodyPr>
            <a:lstStyle/>
            <a:p>
              <a:r>
                <a:rPr lang="en-US" sz="1400" dirty="0"/>
                <a:t>0</a:t>
              </a:r>
            </a:p>
          </p:txBody>
        </p:sp>
        <p:sp>
          <p:nvSpPr>
            <p:cNvPr id="21" name="TextBox 20">
              <a:extLst>
                <a:ext uri="{FF2B5EF4-FFF2-40B4-BE49-F238E27FC236}">
                  <a16:creationId xmlns:a16="http://schemas.microsoft.com/office/drawing/2014/main" id="{44E31A30-BD27-46B1-AEC1-9113E638F175}"/>
                </a:ext>
              </a:extLst>
            </p:cNvPr>
            <p:cNvSpPr txBox="1"/>
            <p:nvPr/>
          </p:nvSpPr>
          <p:spPr>
            <a:xfrm>
              <a:off x="9197914" y="1670445"/>
              <a:ext cx="372218" cy="307777"/>
            </a:xfrm>
            <a:prstGeom prst="rect">
              <a:avLst/>
            </a:prstGeom>
            <a:noFill/>
          </p:spPr>
          <p:txBody>
            <a:bodyPr wrap="square" rtlCol="0">
              <a:spAutoFit/>
            </a:bodyPr>
            <a:lstStyle/>
            <a:p>
              <a:r>
                <a:rPr lang="en-US" sz="1400" dirty="0"/>
                <a:t>1</a:t>
              </a:r>
            </a:p>
          </p:txBody>
        </p:sp>
        <p:sp>
          <p:nvSpPr>
            <p:cNvPr id="22" name="TextBox 21">
              <a:extLst>
                <a:ext uri="{FF2B5EF4-FFF2-40B4-BE49-F238E27FC236}">
                  <a16:creationId xmlns:a16="http://schemas.microsoft.com/office/drawing/2014/main" id="{7BB86CE7-1803-40D4-81C9-6ADFBB95AD33}"/>
                </a:ext>
              </a:extLst>
            </p:cNvPr>
            <p:cNvSpPr txBox="1"/>
            <p:nvPr/>
          </p:nvSpPr>
          <p:spPr>
            <a:xfrm>
              <a:off x="9136721" y="3188566"/>
              <a:ext cx="916456" cy="244317"/>
            </a:xfrm>
            <a:prstGeom prst="rect">
              <a:avLst/>
            </a:prstGeom>
            <a:noFill/>
          </p:spPr>
          <p:txBody>
            <a:bodyPr wrap="square" rtlCol="0">
              <a:spAutoFit/>
            </a:bodyPr>
            <a:lstStyle/>
            <a:p>
              <a:r>
                <a:rPr lang="en-US" sz="1400" i="1" dirty="0"/>
                <a:t>   isp_flag</a:t>
              </a:r>
            </a:p>
          </p:txBody>
        </p:sp>
        <p:sp>
          <p:nvSpPr>
            <p:cNvPr id="23" name="TextBox 22">
              <a:extLst>
                <a:ext uri="{FF2B5EF4-FFF2-40B4-BE49-F238E27FC236}">
                  <a16:creationId xmlns:a16="http://schemas.microsoft.com/office/drawing/2014/main" id="{4DCB8241-0DC2-46BB-8A47-74C45B9481C4}"/>
                </a:ext>
              </a:extLst>
            </p:cNvPr>
            <p:cNvSpPr txBox="1"/>
            <p:nvPr/>
          </p:nvSpPr>
          <p:spPr>
            <a:xfrm>
              <a:off x="8398854" y="2590433"/>
              <a:ext cx="328959" cy="307777"/>
            </a:xfrm>
            <a:prstGeom prst="rect">
              <a:avLst/>
            </a:prstGeom>
            <a:noFill/>
          </p:spPr>
          <p:txBody>
            <a:bodyPr wrap="square" rtlCol="0">
              <a:spAutoFit/>
            </a:bodyPr>
            <a:lstStyle/>
            <a:p>
              <a:r>
                <a:rPr lang="en-US" sz="1400" dirty="0"/>
                <a:t>0</a:t>
              </a:r>
            </a:p>
          </p:txBody>
        </p:sp>
        <p:sp>
          <p:nvSpPr>
            <p:cNvPr id="24" name="TextBox 23">
              <a:extLst>
                <a:ext uri="{FF2B5EF4-FFF2-40B4-BE49-F238E27FC236}">
                  <a16:creationId xmlns:a16="http://schemas.microsoft.com/office/drawing/2014/main" id="{4D33CFBC-D987-49C6-8A9B-CFCFFD387A99}"/>
                </a:ext>
              </a:extLst>
            </p:cNvPr>
            <p:cNvSpPr txBox="1"/>
            <p:nvPr/>
          </p:nvSpPr>
          <p:spPr>
            <a:xfrm>
              <a:off x="8304408" y="2884932"/>
              <a:ext cx="506248" cy="307777"/>
            </a:xfrm>
            <a:prstGeom prst="rect">
              <a:avLst/>
            </a:prstGeom>
            <a:noFill/>
          </p:spPr>
          <p:txBody>
            <a:bodyPr wrap="square" rtlCol="0">
              <a:spAutoFit/>
            </a:bodyPr>
            <a:lstStyle/>
            <a:p>
              <a:r>
                <a:rPr lang="en-US" sz="1400" dirty="0"/>
                <a:t>&gt;0</a:t>
              </a:r>
            </a:p>
          </p:txBody>
        </p:sp>
        <p:sp>
          <p:nvSpPr>
            <p:cNvPr id="25" name="TextBox 24">
              <a:extLst>
                <a:ext uri="{FF2B5EF4-FFF2-40B4-BE49-F238E27FC236}">
                  <a16:creationId xmlns:a16="http://schemas.microsoft.com/office/drawing/2014/main" id="{0E2174BC-2472-4D2E-AE9B-C35B08F9560F}"/>
                </a:ext>
              </a:extLst>
            </p:cNvPr>
            <p:cNvSpPr txBox="1"/>
            <p:nvPr/>
          </p:nvSpPr>
          <p:spPr>
            <a:xfrm>
              <a:off x="7958685" y="2598529"/>
              <a:ext cx="506248" cy="307777"/>
            </a:xfrm>
            <a:prstGeom prst="rect">
              <a:avLst/>
            </a:prstGeom>
            <a:noFill/>
          </p:spPr>
          <p:txBody>
            <a:bodyPr wrap="square" rtlCol="0">
              <a:spAutoFit/>
            </a:bodyPr>
            <a:lstStyle/>
            <a:p>
              <a:r>
                <a:rPr lang="en-US" sz="1400" dirty="0"/>
                <a:t>1</a:t>
              </a:r>
            </a:p>
          </p:txBody>
        </p:sp>
        <p:sp>
          <p:nvSpPr>
            <p:cNvPr id="26" name="TextBox 25">
              <a:extLst>
                <a:ext uri="{FF2B5EF4-FFF2-40B4-BE49-F238E27FC236}">
                  <a16:creationId xmlns:a16="http://schemas.microsoft.com/office/drawing/2014/main" id="{A7A38289-82E4-4BE0-8A67-09CC5C26E196}"/>
                </a:ext>
              </a:extLst>
            </p:cNvPr>
            <p:cNvSpPr txBox="1"/>
            <p:nvPr/>
          </p:nvSpPr>
          <p:spPr>
            <a:xfrm>
              <a:off x="9741319" y="2534527"/>
              <a:ext cx="372218" cy="307777"/>
            </a:xfrm>
            <a:prstGeom prst="rect">
              <a:avLst/>
            </a:prstGeom>
            <a:noFill/>
          </p:spPr>
          <p:txBody>
            <a:bodyPr wrap="square" rtlCol="0">
              <a:spAutoFit/>
            </a:bodyPr>
            <a:lstStyle/>
            <a:p>
              <a:r>
                <a:rPr lang="en-US" sz="1400" dirty="0"/>
                <a:t>0</a:t>
              </a:r>
            </a:p>
          </p:txBody>
        </p:sp>
        <p:sp>
          <p:nvSpPr>
            <p:cNvPr id="27" name="TextBox 26">
              <a:extLst>
                <a:ext uri="{FF2B5EF4-FFF2-40B4-BE49-F238E27FC236}">
                  <a16:creationId xmlns:a16="http://schemas.microsoft.com/office/drawing/2014/main" id="{94915A97-A3E7-4AA9-8C07-3D159BB47406}"/>
                </a:ext>
              </a:extLst>
            </p:cNvPr>
            <p:cNvSpPr txBox="1"/>
            <p:nvPr/>
          </p:nvSpPr>
          <p:spPr>
            <a:xfrm>
              <a:off x="7637108" y="2400577"/>
              <a:ext cx="833883" cy="307777"/>
            </a:xfrm>
            <a:prstGeom prst="rect">
              <a:avLst/>
            </a:prstGeom>
            <a:noFill/>
          </p:spPr>
          <p:txBody>
            <a:bodyPr wrap="none" rtlCol="0">
              <a:spAutoFit/>
            </a:bodyPr>
            <a:lstStyle/>
            <a:p>
              <a:r>
                <a:rPr lang="en-US" sz="1400" i="1" dirty="0"/>
                <a:t>mip_flag</a:t>
              </a:r>
            </a:p>
          </p:txBody>
        </p:sp>
        <p:sp>
          <p:nvSpPr>
            <p:cNvPr id="28" name="TextBox 27">
              <a:extLst>
                <a:ext uri="{FF2B5EF4-FFF2-40B4-BE49-F238E27FC236}">
                  <a16:creationId xmlns:a16="http://schemas.microsoft.com/office/drawing/2014/main" id="{20D0CC72-22D6-4052-89B3-9B2284CF5384}"/>
                </a:ext>
              </a:extLst>
            </p:cNvPr>
            <p:cNvSpPr txBox="1"/>
            <p:nvPr/>
          </p:nvSpPr>
          <p:spPr>
            <a:xfrm>
              <a:off x="8887254" y="3327822"/>
              <a:ext cx="328959" cy="307777"/>
            </a:xfrm>
            <a:prstGeom prst="rect">
              <a:avLst/>
            </a:prstGeom>
            <a:noFill/>
          </p:spPr>
          <p:txBody>
            <a:bodyPr wrap="square" rtlCol="0">
              <a:spAutoFit/>
            </a:bodyPr>
            <a:lstStyle/>
            <a:p>
              <a:r>
                <a:rPr lang="en-US" sz="1400" dirty="0"/>
                <a:t>1</a:t>
              </a:r>
            </a:p>
          </p:txBody>
        </p:sp>
        <p:sp>
          <p:nvSpPr>
            <p:cNvPr id="29" name="TextBox 28">
              <a:extLst>
                <a:ext uri="{FF2B5EF4-FFF2-40B4-BE49-F238E27FC236}">
                  <a16:creationId xmlns:a16="http://schemas.microsoft.com/office/drawing/2014/main" id="{B308EFC7-501B-439A-BD81-07C5BE5A2C2E}"/>
                </a:ext>
              </a:extLst>
            </p:cNvPr>
            <p:cNvSpPr txBox="1"/>
            <p:nvPr/>
          </p:nvSpPr>
          <p:spPr>
            <a:xfrm>
              <a:off x="9402690" y="2942056"/>
              <a:ext cx="865943" cy="307777"/>
            </a:xfrm>
            <a:prstGeom prst="rect">
              <a:avLst/>
            </a:prstGeom>
            <a:noFill/>
          </p:spPr>
          <p:txBody>
            <a:bodyPr wrap="none" rtlCol="0">
              <a:spAutoFit/>
            </a:bodyPr>
            <a:lstStyle/>
            <a:p>
              <a:r>
                <a:rPr lang="en-US" sz="1400" i="1" dirty="0"/>
                <a:t>mpm_idx</a:t>
              </a:r>
            </a:p>
          </p:txBody>
        </p:sp>
        <p:sp>
          <p:nvSpPr>
            <p:cNvPr id="30" name="TextBox 29">
              <a:extLst>
                <a:ext uri="{FF2B5EF4-FFF2-40B4-BE49-F238E27FC236}">
                  <a16:creationId xmlns:a16="http://schemas.microsoft.com/office/drawing/2014/main" id="{D83FFE77-8C53-40CE-B931-2B35E20EBC4C}"/>
                </a:ext>
              </a:extLst>
            </p:cNvPr>
            <p:cNvSpPr txBox="1"/>
            <p:nvPr/>
          </p:nvSpPr>
          <p:spPr>
            <a:xfrm>
              <a:off x="10122338" y="2334085"/>
              <a:ext cx="724878" cy="307777"/>
            </a:xfrm>
            <a:prstGeom prst="rect">
              <a:avLst/>
            </a:prstGeom>
            <a:noFill/>
          </p:spPr>
          <p:txBody>
            <a:bodyPr wrap="none" rtlCol="0">
              <a:spAutoFit/>
            </a:bodyPr>
            <a:lstStyle/>
            <a:p>
              <a:r>
                <a:rPr lang="en-US" sz="1400" i="1" dirty="0"/>
                <a:t>PL_flag</a:t>
              </a:r>
            </a:p>
          </p:txBody>
        </p:sp>
        <p:sp>
          <p:nvSpPr>
            <p:cNvPr id="31" name="TextBox 30">
              <a:extLst>
                <a:ext uri="{FF2B5EF4-FFF2-40B4-BE49-F238E27FC236}">
                  <a16:creationId xmlns:a16="http://schemas.microsoft.com/office/drawing/2014/main" id="{61BE6E76-E57C-4B4F-B06A-739882D4D0C9}"/>
                </a:ext>
              </a:extLst>
            </p:cNvPr>
            <p:cNvSpPr txBox="1"/>
            <p:nvPr/>
          </p:nvSpPr>
          <p:spPr>
            <a:xfrm>
              <a:off x="10394966" y="2950843"/>
              <a:ext cx="352982" cy="307777"/>
            </a:xfrm>
            <a:prstGeom prst="rect">
              <a:avLst/>
            </a:prstGeom>
            <a:noFill/>
          </p:spPr>
          <p:txBody>
            <a:bodyPr wrap="none" rtlCol="0">
              <a:spAutoFit/>
            </a:bodyPr>
            <a:lstStyle/>
            <a:p>
              <a:r>
                <a:rPr lang="en-US" sz="1400" i="1" dirty="0"/>
                <a:t>PL</a:t>
              </a:r>
            </a:p>
          </p:txBody>
        </p:sp>
        <p:sp>
          <p:nvSpPr>
            <p:cNvPr id="32" name="TextBox 31">
              <a:extLst>
                <a:ext uri="{FF2B5EF4-FFF2-40B4-BE49-F238E27FC236}">
                  <a16:creationId xmlns:a16="http://schemas.microsoft.com/office/drawing/2014/main" id="{E8E4247C-48F3-43F5-926E-DF6B6DD533CB}"/>
                </a:ext>
              </a:extLst>
            </p:cNvPr>
            <p:cNvSpPr txBox="1"/>
            <p:nvPr/>
          </p:nvSpPr>
          <p:spPr>
            <a:xfrm>
              <a:off x="10097787" y="2518582"/>
              <a:ext cx="372218" cy="307777"/>
            </a:xfrm>
            <a:prstGeom prst="rect">
              <a:avLst/>
            </a:prstGeom>
            <a:noFill/>
          </p:spPr>
          <p:txBody>
            <a:bodyPr wrap="square" rtlCol="0">
              <a:spAutoFit/>
            </a:bodyPr>
            <a:lstStyle/>
            <a:p>
              <a:r>
                <a:rPr lang="en-US" sz="1400" dirty="0"/>
                <a:t>1</a:t>
              </a:r>
            </a:p>
          </p:txBody>
        </p:sp>
        <p:cxnSp>
          <p:nvCxnSpPr>
            <p:cNvPr id="33" name="Straight Connector 32">
              <a:extLst>
                <a:ext uri="{FF2B5EF4-FFF2-40B4-BE49-F238E27FC236}">
                  <a16:creationId xmlns:a16="http://schemas.microsoft.com/office/drawing/2014/main" id="{F9C82A6A-04EC-4B06-A4B8-F7B357AD3AC8}"/>
                </a:ext>
              </a:extLst>
            </p:cNvPr>
            <p:cNvCxnSpPr>
              <a:cxnSpLocks/>
            </p:cNvCxnSpPr>
            <p:nvPr/>
          </p:nvCxnSpPr>
          <p:spPr>
            <a:xfrm flipH="1" flipV="1">
              <a:off x="8311918" y="2709685"/>
              <a:ext cx="373016" cy="306560"/>
            </a:xfrm>
            <a:prstGeom prst="line">
              <a:avLst/>
            </a:prstGeom>
            <a:ln w="190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718A8614-E909-4AB0-B4DC-07CC6B0B888B}"/>
                </a:ext>
              </a:extLst>
            </p:cNvPr>
            <p:cNvSpPr txBox="1"/>
            <p:nvPr/>
          </p:nvSpPr>
          <p:spPr>
            <a:xfrm>
              <a:off x="8741127" y="2869757"/>
              <a:ext cx="328959" cy="307777"/>
            </a:xfrm>
            <a:prstGeom prst="rect">
              <a:avLst/>
            </a:prstGeom>
            <a:noFill/>
          </p:spPr>
          <p:txBody>
            <a:bodyPr wrap="square" rtlCol="0">
              <a:spAutoFit/>
            </a:bodyPr>
            <a:lstStyle/>
            <a:p>
              <a:r>
                <a:rPr lang="en-US" sz="1400" dirty="0"/>
                <a:t>0</a:t>
              </a:r>
            </a:p>
          </p:txBody>
        </p:sp>
        <p:sp>
          <p:nvSpPr>
            <p:cNvPr id="35" name="TextBox 34">
              <a:extLst>
                <a:ext uri="{FF2B5EF4-FFF2-40B4-BE49-F238E27FC236}">
                  <a16:creationId xmlns:a16="http://schemas.microsoft.com/office/drawing/2014/main" id="{6CF9AA12-3FCB-4BF7-84EE-B6F0C8303382}"/>
                </a:ext>
              </a:extLst>
            </p:cNvPr>
            <p:cNvSpPr txBox="1"/>
            <p:nvPr/>
          </p:nvSpPr>
          <p:spPr>
            <a:xfrm>
              <a:off x="9286237" y="3328912"/>
              <a:ext cx="293322" cy="307777"/>
            </a:xfrm>
            <a:prstGeom prst="rect">
              <a:avLst/>
            </a:prstGeom>
            <a:noFill/>
          </p:spPr>
          <p:txBody>
            <a:bodyPr wrap="square" rtlCol="0">
              <a:spAutoFit/>
            </a:bodyPr>
            <a:lstStyle/>
            <a:p>
              <a:r>
                <a:rPr lang="en-US" sz="1400" dirty="0"/>
                <a:t>0</a:t>
              </a:r>
            </a:p>
          </p:txBody>
        </p:sp>
        <p:sp>
          <p:nvSpPr>
            <p:cNvPr id="36" name="Rectangle 35">
              <a:extLst>
                <a:ext uri="{FF2B5EF4-FFF2-40B4-BE49-F238E27FC236}">
                  <a16:creationId xmlns:a16="http://schemas.microsoft.com/office/drawing/2014/main" id="{C22DCCAE-FA53-43BA-9864-E0A139FFB17F}"/>
                </a:ext>
              </a:extLst>
            </p:cNvPr>
            <p:cNvSpPr/>
            <p:nvPr/>
          </p:nvSpPr>
          <p:spPr>
            <a:xfrm>
              <a:off x="9257688" y="4108979"/>
              <a:ext cx="478731" cy="307777"/>
            </a:xfrm>
            <a:prstGeom prst="rect">
              <a:avLst/>
            </a:prstGeom>
          </p:spPr>
          <p:txBody>
            <a:bodyPr wrap="square">
              <a:spAutoFit/>
            </a:bodyPr>
            <a:lstStyle/>
            <a:p>
              <a:r>
                <a:rPr lang="en-US" sz="1400" i="1" dirty="0"/>
                <a:t>PL</a:t>
              </a:r>
            </a:p>
          </p:txBody>
        </p:sp>
        <p:sp>
          <p:nvSpPr>
            <p:cNvPr id="37" name="TextBox 36">
              <a:extLst>
                <a:ext uri="{FF2B5EF4-FFF2-40B4-BE49-F238E27FC236}">
                  <a16:creationId xmlns:a16="http://schemas.microsoft.com/office/drawing/2014/main" id="{4E49F024-633F-42CF-A9B4-B288C4DDADFB}"/>
                </a:ext>
              </a:extLst>
            </p:cNvPr>
            <p:cNvSpPr txBox="1"/>
            <p:nvPr/>
          </p:nvSpPr>
          <p:spPr>
            <a:xfrm>
              <a:off x="8121495" y="4139509"/>
              <a:ext cx="865943" cy="307777"/>
            </a:xfrm>
            <a:prstGeom prst="rect">
              <a:avLst/>
            </a:prstGeom>
            <a:noFill/>
          </p:spPr>
          <p:txBody>
            <a:bodyPr wrap="none" rtlCol="0">
              <a:spAutoFit/>
            </a:bodyPr>
            <a:lstStyle/>
            <a:p>
              <a:r>
                <a:rPr lang="en-US" sz="1400" i="1" dirty="0"/>
                <a:t>mpm_idx</a:t>
              </a:r>
            </a:p>
          </p:txBody>
        </p:sp>
        <p:cxnSp>
          <p:nvCxnSpPr>
            <p:cNvPr id="38" name="Straight Connector 37">
              <a:extLst>
                <a:ext uri="{FF2B5EF4-FFF2-40B4-BE49-F238E27FC236}">
                  <a16:creationId xmlns:a16="http://schemas.microsoft.com/office/drawing/2014/main" id="{9169301C-2041-4A08-BE6F-FB3CCC6F4EE5}"/>
                </a:ext>
              </a:extLst>
            </p:cNvPr>
            <p:cNvCxnSpPr>
              <a:cxnSpLocks/>
            </p:cNvCxnSpPr>
            <p:nvPr/>
          </p:nvCxnSpPr>
          <p:spPr>
            <a:xfrm>
              <a:off x="8906316" y="3820918"/>
              <a:ext cx="478731" cy="331428"/>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97AA8BB-679E-44D3-BE57-936CAD464BC9}"/>
                </a:ext>
              </a:extLst>
            </p:cNvPr>
            <p:cNvSpPr txBox="1"/>
            <p:nvPr/>
          </p:nvSpPr>
          <p:spPr>
            <a:xfrm>
              <a:off x="8675685" y="3746464"/>
              <a:ext cx="214444" cy="307777"/>
            </a:xfrm>
            <a:prstGeom prst="rect">
              <a:avLst/>
            </a:prstGeom>
            <a:noFill/>
          </p:spPr>
          <p:txBody>
            <a:bodyPr wrap="square" rtlCol="0">
              <a:spAutoFit/>
            </a:bodyPr>
            <a:lstStyle/>
            <a:p>
              <a:r>
                <a:rPr lang="en-US" sz="1400" dirty="0"/>
                <a:t>0</a:t>
              </a:r>
            </a:p>
          </p:txBody>
        </p:sp>
        <p:sp>
          <p:nvSpPr>
            <p:cNvPr id="40" name="TextBox 39">
              <a:extLst>
                <a:ext uri="{FF2B5EF4-FFF2-40B4-BE49-F238E27FC236}">
                  <a16:creationId xmlns:a16="http://schemas.microsoft.com/office/drawing/2014/main" id="{1E60206E-D160-465D-B93B-1A128988379A}"/>
                </a:ext>
              </a:extLst>
            </p:cNvPr>
            <p:cNvSpPr txBox="1"/>
            <p:nvPr/>
          </p:nvSpPr>
          <p:spPr>
            <a:xfrm>
              <a:off x="9340304" y="3666051"/>
              <a:ext cx="214444" cy="307777"/>
            </a:xfrm>
            <a:prstGeom prst="rect">
              <a:avLst/>
            </a:prstGeom>
            <a:noFill/>
          </p:spPr>
          <p:txBody>
            <a:bodyPr wrap="square" rtlCol="0">
              <a:spAutoFit/>
            </a:bodyPr>
            <a:lstStyle/>
            <a:p>
              <a:r>
                <a:rPr lang="en-US" sz="1400" dirty="0"/>
                <a:t>1</a:t>
              </a:r>
            </a:p>
          </p:txBody>
        </p:sp>
        <p:sp>
          <p:nvSpPr>
            <p:cNvPr id="41" name="TextBox 40">
              <a:extLst>
                <a:ext uri="{FF2B5EF4-FFF2-40B4-BE49-F238E27FC236}">
                  <a16:creationId xmlns:a16="http://schemas.microsoft.com/office/drawing/2014/main" id="{8209D157-C4C6-4562-A88A-00F16BE83CD9}"/>
                </a:ext>
              </a:extLst>
            </p:cNvPr>
            <p:cNvSpPr txBox="1"/>
            <p:nvPr/>
          </p:nvSpPr>
          <p:spPr>
            <a:xfrm>
              <a:off x="8047868" y="3551726"/>
              <a:ext cx="802238" cy="415339"/>
            </a:xfrm>
            <a:prstGeom prst="rect">
              <a:avLst/>
            </a:prstGeom>
            <a:noFill/>
          </p:spPr>
          <p:txBody>
            <a:bodyPr wrap="none" rtlCol="0">
              <a:spAutoFit/>
            </a:bodyPr>
            <a:lstStyle/>
            <a:p>
              <a:r>
                <a:rPr lang="en-US" sz="1400" i="1" dirty="0"/>
                <a:t>isp_mode</a:t>
              </a:r>
            </a:p>
            <a:p>
              <a:r>
                <a:rPr lang="en-US" sz="1400" i="1" dirty="0"/>
                <a:t>PL_flag</a:t>
              </a:r>
            </a:p>
          </p:txBody>
        </p:sp>
        <p:cxnSp>
          <p:nvCxnSpPr>
            <p:cNvPr id="42" name="Straight Connector 41">
              <a:extLst>
                <a:ext uri="{FF2B5EF4-FFF2-40B4-BE49-F238E27FC236}">
                  <a16:creationId xmlns:a16="http://schemas.microsoft.com/office/drawing/2014/main" id="{E250ECA4-062E-40BF-A31E-E52162CD446E}"/>
                </a:ext>
              </a:extLst>
            </p:cNvPr>
            <p:cNvCxnSpPr>
              <a:cxnSpLocks/>
            </p:cNvCxnSpPr>
            <p:nvPr/>
          </p:nvCxnSpPr>
          <p:spPr>
            <a:xfrm flipH="1">
              <a:off x="8614294" y="3800302"/>
              <a:ext cx="296808" cy="400682"/>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43" name="TextBox 42">
            <a:extLst>
              <a:ext uri="{FF2B5EF4-FFF2-40B4-BE49-F238E27FC236}">
                <a16:creationId xmlns:a16="http://schemas.microsoft.com/office/drawing/2014/main" id="{C29E715A-1852-4150-B157-1880C072B035}"/>
              </a:ext>
            </a:extLst>
          </p:cNvPr>
          <p:cNvSpPr txBox="1"/>
          <p:nvPr/>
        </p:nvSpPr>
        <p:spPr>
          <a:xfrm>
            <a:off x="5605859" y="1891843"/>
            <a:ext cx="6378617" cy="806375"/>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 Pros: No need signal ISP, MRL, MIP for regular MPM blocks</a:t>
            </a:r>
          </a:p>
          <a:p>
            <a:pPr algn="l">
              <a:lnSpc>
                <a:spcPct val="95000"/>
              </a:lnSpc>
              <a:spcBef>
                <a:spcPts val="1200"/>
              </a:spcBef>
            </a:pPr>
            <a:r>
              <a:rPr lang="en-US" sz="1600" dirty="0"/>
              <a:t>- Cons: Need to signal regular MPM flag for MIP, ISP, MRL blocks.</a:t>
            </a:r>
            <a:endParaRPr lang="en-US" sz="1600" dirty="0">
              <a:solidFill>
                <a:schemeClr val="tx1"/>
              </a:solidFill>
            </a:endParaRPr>
          </a:p>
        </p:txBody>
      </p:sp>
      <p:pic>
        <p:nvPicPr>
          <p:cNvPr id="45" name="Picture 44">
            <a:extLst>
              <a:ext uri="{FF2B5EF4-FFF2-40B4-BE49-F238E27FC236}">
                <a16:creationId xmlns:a16="http://schemas.microsoft.com/office/drawing/2014/main" id="{9332094E-F258-4601-BACB-273B84A3B505}"/>
              </a:ext>
            </a:extLst>
          </p:cNvPr>
          <p:cNvPicPr>
            <a:picLocks noChangeAspect="1"/>
          </p:cNvPicPr>
          <p:nvPr/>
        </p:nvPicPr>
        <p:blipFill>
          <a:blip r:embed="rId2"/>
          <a:stretch>
            <a:fillRect/>
          </a:stretch>
        </p:blipFill>
        <p:spPr>
          <a:xfrm>
            <a:off x="6358885" y="2644391"/>
            <a:ext cx="4318218" cy="3889354"/>
          </a:xfrm>
          <a:prstGeom prst="rect">
            <a:avLst/>
          </a:prstGeom>
        </p:spPr>
      </p:pic>
    </p:spTree>
    <p:extLst>
      <p:ext uri="{BB962C8B-B14F-4D97-AF65-F5344CB8AC3E}">
        <p14:creationId xmlns:p14="http://schemas.microsoft.com/office/powerpoint/2010/main" val="4068268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2F509-3791-4894-83D7-21E406B4A3E6}"/>
              </a:ext>
            </a:extLst>
          </p:cNvPr>
          <p:cNvSpPr>
            <a:spLocks noGrp="1"/>
          </p:cNvSpPr>
          <p:nvPr>
            <p:ph type="title"/>
          </p:nvPr>
        </p:nvSpPr>
        <p:spPr>
          <a:xfrm>
            <a:off x="494189" y="308787"/>
            <a:ext cx="11210239" cy="429028"/>
          </a:xfrm>
        </p:spPr>
        <p:txBody>
          <a:bodyPr/>
          <a:lstStyle/>
          <a:p>
            <a:r>
              <a:rPr lang="en-US" dirty="0"/>
              <a:t>Test 3: regular intra flag</a:t>
            </a:r>
          </a:p>
        </p:txBody>
      </p:sp>
      <p:sp>
        <p:nvSpPr>
          <p:cNvPr id="4" name="Footer Placeholder 3">
            <a:extLst>
              <a:ext uri="{FF2B5EF4-FFF2-40B4-BE49-F238E27FC236}">
                <a16:creationId xmlns:a16="http://schemas.microsoft.com/office/drawing/2014/main" id="{888356A6-AFC8-409B-B5EC-DB8C3EE1FF1C}"/>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2882129F-97DB-40FC-9913-FD8BCF90F856}"/>
              </a:ext>
            </a:extLst>
          </p:cNvPr>
          <p:cNvPicPr>
            <a:picLocks noChangeAspect="1"/>
          </p:cNvPicPr>
          <p:nvPr/>
        </p:nvPicPr>
        <p:blipFill>
          <a:blip r:embed="rId2"/>
          <a:stretch>
            <a:fillRect/>
          </a:stretch>
        </p:blipFill>
        <p:spPr>
          <a:xfrm>
            <a:off x="6261388" y="2246846"/>
            <a:ext cx="4849422" cy="4290506"/>
          </a:xfrm>
          <a:prstGeom prst="rect">
            <a:avLst/>
          </a:prstGeom>
        </p:spPr>
      </p:pic>
      <p:grpSp>
        <p:nvGrpSpPr>
          <p:cNvPr id="46" name="Group 45">
            <a:extLst>
              <a:ext uri="{FF2B5EF4-FFF2-40B4-BE49-F238E27FC236}">
                <a16:creationId xmlns:a16="http://schemas.microsoft.com/office/drawing/2014/main" id="{586ADDEE-70A2-49B8-AFED-93AED0E6B818}"/>
              </a:ext>
            </a:extLst>
          </p:cNvPr>
          <p:cNvGrpSpPr/>
          <p:nvPr/>
        </p:nvGrpSpPr>
        <p:grpSpPr>
          <a:xfrm>
            <a:off x="556333" y="1004604"/>
            <a:ext cx="4519182" cy="3195155"/>
            <a:chOff x="556333" y="1004604"/>
            <a:chExt cx="4519182" cy="3195155"/>
          </a:xfrm>
        </p:grpSpPr>
        <p:grpSp>
          <p:nvGrpSpPr>
            <p:cNvPr id="6" name="Group 5">
              <a:extLst>
                <a:ext uri="{FF2B5EF4-FFF2-40B4-BE49-F238E27FC236}">
                  <a16:creationId xmlns:a16="http://schemas.microsoft.com/office/drawing/2014/main" id="{5DB105DC-52CB-4937-A6D4-169A44358731}"/>
                </a:ext>
              </a:extLst>
            </p:cNvPr>
            <p:cNvGrpSpPr/>
            <p:nvPr/>
          </p:nvGrpSpPr>
          <p:grpSpPr>
            <a:xfrm>
              <a:off x="556333" y="1004604"/>
              <a:ext cx="4519182" cy="3195155"/>
              <a:chOff x="7187497" y="1514991"/>
              <a:chExt cx="4038450" cy="2525303"/>
            </a:xfrm>
          </p:grpSpPr>
          <p:cxnSp>
            <p:nvCxnSpPr>
              <p:cNvPr id="7" name="Straight Connector 6">
                <a:extLst>
                  <a:ext uri="{FF2B5EF4-FFF2-40B4-BE49-F238E27FC236}">
                    <a16:creationId xmlns:a16="http://schemas.microsoft.com/office/drawing/2014/main" id="{21C1129E-DC6F-4AC3-AF4F-9A3D1DF45D95}"/>
                  </a:ext>
                </a:extLst>
              </p:cNvPr>
              <p:cNvCxnSpPr>
                <a:cxnSpLocks/>
              </p:cNvCxnSpPr>
              <p:nvPr/>
            </p:nvCxnSpPr>
            <p:spPr>
              <a:xfrm flipH="1">
                <a:off x="8300303" y="1811803"/>
                <a:ext cx="777821" cy="890812"/>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9D2C131-1678-4D2E-9073-F50008062F7D}"/>
                  </a:ext>
                </a:extLst>
              </p:cNvPr>
              <p:cNvCxnSpPr>
                <a:cxnSpLocks/>
              </p:cNvCxnSpPr>
              <p:nvPr/>
            </p:nvCxnSpPr>
            <p:spPr>
              <a:xfrm>
                <a:off x="9080956" y="1814225"/>
                <a:ext cx="953474" cy="812340"/>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F1042E4-F2EF-483E-A22E-B2180404F109}"/>
                  </a:ext>
                </a:extLst>
              </p:cNvPr>
              <p:cNvCxnSpPr>
                <a:cxnSpLocks/>
              </p:cNvCxnSpPr>
              <p:nvPr/>
            </p:nvCxnSpPr>
            <p:spPr>
              <a:xfrm flipH="1">
                <a:off x="9746235" y="2631329"/>
                <a:ext cx="289570" cy="391618"/>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E887D8-9C85-4E8E-8B27-3DEE0CEA17BF}"/>
                  </a:ext>
                </a:extLst>
              </p:cNvPr>
              <p:cNvSpPr txBox="1"/>
              <p:nvPr/>
            </p:nvSpPr>
            <p:spPr>
              <a:xfrm>
                <a:off x="7741655" y="3343939"/>
                <a:ext cx="865943" cy="307777"/>
              </a:xfrm>
              <a:prstGeom prst="rect">
                <a:avLst/>
              </a:prstGeom>
              <a:noFill/>
            </p:spPr>
            <p:txBody>
              <a:bodyPr wrap="none" rtlCol="0">
                <a:spAutoFit/>
              </a:bodyPr>
              <a:lstStyle/>
              <a:p>
                <a:r>
                  <a:rPr lang="en-US" sz="1400" i="1" dirty="0"/>
                  <a:t>mpm_idx</a:t>
                </a:r>
              </a:p>
            </p:txBody>
          </p:sp>
          <p:sp>
            <p:nvSpPr>
              <p:cNvPr id="11" name="TextBox 10">
                <a:extLst>
                  <a:ext uri="{FF2B5EF4-FFF2-40B4-BE49-F238E27FC236}">
                    <a16:creationId xmlns:a16="http://schemas.microsoft.com/office/drawing/2014/main" id="{CB65C289-7C78-4F98-AC41-DB00B37D3E8E}"/>
                  </a:ext>
                </a:extLst>
              </p:cNvPr>
              <p:cNvSpPr txBox="1"/>
              <p:nvPr/>
            </p:nvSpPr>
            <p:spPr>
              <a:xfrm>
                <a:off x="8367913" y="3732517"/>
                <a:ext cx="865943" cy="307777"/>
              </a:xfrm>
              <a:prstGeom prst="rect">
                <a:avLst/>
              </a:prstGeom>
              <a:noFill/>
            </p:spPr>
            <p:txBody>
              <a:bodyPr wrap="none" rtlCol="0">
                <a:spAutoFit/>
              </a:bodyPr>
              <a:lstStyle/>
              <a:p>
                <a:r>
                  <a:rPr lang="en-US" sz="1400" i="1" dirty="0"/>
                  <a:t>mpm_idx</a:t>
                </a:r>
              </a:p>
            </p:txBody>
          </p:sp>
          <p:cxnSp>
            <p:nvCxnSpPr>
              <p:cNvPr id="12" name="Straight Connector 11">
                <a:extLst>
                  <a:ext uri="{FF2B5EF4-FFF2-40B4-BE49-F238E27FC236}">
                    <a16:creationId xmlns:a16="http://schemas.microsoft.com/office/drawing/2014/main" id="{BCC068EB-D4C1-480A-BDD3-7E7257213F96}"/>
                  </a:ext>
                </a:extLst>
              </p:cNvPr>
              <p:cNvCxnSpPr>
                <a:cxnSpLocks/>
              </p:cNvCxnSpPr>
              <p:nvPr/>
            </p:nvCxnSpPr>
            <p:spPr>
              <a:xfrm>
                <a:off x="10037161" y="2631329"/>
                <a:ext cx="467539" cy="397037"/>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0D5CA29-A2B0-4C09-ABAB-A2B6DAD36569}"/>
                  </a:ext>
                </a:extLst>
              </p:cNvPr>
              <p:cNvSpPr txBox="1"/>
              <p:nvPr/>
            </p:nvSpPr>
            <p:spPr>
              <a:xfrm>
                <a:off x="8533089" y="1514991"/>
                <a:ext cx="1144840" cy="243252"/>
              </a:xfrm>
              <a:prstGeom prst="rect">
                <a:avLst/>
              </a:prstGeom>
              <a:noFill/>
            </p:spPr>
            <p:txBody>
              <a:bodyPr wrap="none" rtlCol="0">
                <a:spAutoFit/>
              </a:bodyPr>
              <a:lstStyle/>
              <a:p>
                <a:r>
                  <a:rPr lang="en-US" sz="1400" i="1" dirty="0">
                    <a:solidFill>
                      <a:srgbClr val="FF0000"/>
                    </a:solidFill>
                  </a:rPr>
                  <a:t>reg_intra_flag</a:t>
                </a:r>
              </a:p>
            </p:txBody>
          </p:sp>
          <p:cxnSp>
            <p:nvCxnSpPr>
              <p:cNvPr id="14" name="Straight Connector 13">
                <a:extLst>
                  <a:ext uri="{FF2B5EF4-FFF2-40B4-BE49-F238E27FC236}">
                    <a16:creationId xmlns:a16="http://schemas.microsoft.com/office/drawing/2014/main" id="{00811611-F76B-45B4-B2DB-ECBEE865FB32}"/>
                  </a:ext>
                </a:extLst>
              </p:cNvPr>
              <p:cNvCxnSpPr>
                <a:cxnSpLocks/>
              </p:cNvCxnSpPr>
              <p:nvPr/>
            </p:nvCxnSpPr>
            <p:spPr>
              <a:xfrm flipH="1">
                <a:off x="8896924" y="3414089"/>
                <a:ext cx="296808" cy="400682"/>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717A437-21C4-45AF-A6C8-3669BFB6CA26}"/>
                  </a:ext>
                </a:extLst>
              </p:cNvPr>
              <p:cNvCxnSpPr>
                <a:cxnSpLocks/>
              </p:cNvCxnSpPr>
              <p:nvPr/>
            </p:nvCxnSpPr>
            <p:spPr>
              <a:xfrm>
                <a:off x="9201928" y="3420498"/>
                <a:ext cx="411464" cy="316350"/>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242214CD-7E8D-467B-848E-CDE0F9A87417}"/>
                  </a:ext>
                </a:extLst>
              </p:cNvPr>
              <p:cNvSpPr/>
              <p:nvPr/>
            </p:nvSpPr>
            <p:spPr>
              <a:xfrm>
                <a:off x="9546252" y="3651909"/>
                <a:ext cx="352982" cy="307777"/>
              </a:xfrm>
              <a:prstGeom prst="rect">
                <a:avLst/>
              </a:prstGeom>
            </p:spPr>
            <p:txBody>
              <a:bodyPr wrap="none">
                <a:spAutoFit/>
              </a:bodyPr>
              <a:lstStyle/>
              <a:p>
                <a:r>
                  <a:rPr lang="en-US" sz="1400" i="1" dirty="0"/>
                  <a:t>PL</a:t>
                </a:r>
              </a:p>
            </p:txBody>
          </p:sp>
          <p:sp>
            <p:nvSpPr>
              <p:cNvPr id="17" name="Rectangle 16">
                <a:extLst>
                  <a:ext uri="{FF2B5EF4-FFF2-40B4-BE49-F238E27FC236}">
                    <a16:creationId xmlns:a16="http://schemas.microsoft.com/office/drawing/2014/main" id="{08466A6D-0829-4F78-9EB0-27A4B2537C6B}"/>
                  </a:ext>
                </a:extLst>
              </p:cNvPr>
              <p:cNvSpPr/>
              <p:nvPr/>
            </p:nvSpPr>
            <p:spPr>
              <a:xfrm>
                <a:off x="9333973" y="2952789"/>
                <a:ext cx="1266692" cy="307777"/>
              </a:xfrm>
              <a:prstGeom prst="rect">
                <a:avLst/>
              </a:prstGeom>
            </p:spPr>
            <p:txBody>
              <a:bodyPr wrap="square">
                <a:spAutoFit/>
              </a:bodyPr>
              <a:lstStyle/>
              <a:p>
                <a:r>
                  <a:rPr lang="en-US" sz="1400" i="1" dirty="0"/>
                  <a:t>remainder</a:t>
                </a:r>
              </a:p>
            </p:txBody>
          </p:sp>
          <p:sp>
            <p:nvSpPr>
              <p:cNvPr id="18" name="TextBox 17">
                <a:extLst>
                  <a:ext uri="{FF2B5EF4-FFF2-40B4-BE49-F238E27FC236}">
                    <a16:creationId xmlns:a16="http://schemas.microsoft.com/office/drawing/2014/main" id="{8912C060-1759-4A28-BF57-EF588C964A85}"/>
                  </a:ext>
                </a:extLst>
              </p:cNvPr>
              <p:cNvSpPr txBox="1"/>
              <p:nvPr/>
            </p:nvSpPr>
            <p:spPr>
              <a:xfrm>
                <a:off x="8611994" y="2707115"/>
                <a:ext cx="732893" cy="307777"/>
              </a:xfrm>
              <a:prstGeom prst="rect">
                <a:avLst/>
              </a:prstGeom>
              <a:noFill/>
            </p:spPr>
            <p:txBody>
              <a:bodyPr wrap="none" rtlCol="0">
                <a:spAutoFit/>
              </a:bodyPr>
              <a:lstStyle/>
              <a:p>
                <a:r>
                  <a:rPr lang="en-US" sz="1400" i="1" dirty="0"/>
                  <a:t>mrl_idx</a:t>
                </a:r>
              </a:p>
            </p:txBody>
          </p:sp>
          <p:cxnSp>
            <p:nvCxnSpPr>
              <p:cNvPr id="19" name="Straight Connector 18">
                <a:extLst>
                  <a:ext uri="{FF2B5EF4-FFF2-40B4-BE49-F238E27FC236}">
                    <a16:creationId xmlns:a16="http://schemas.microsoft.com/office/drawing/2014/main" id="{4CB60125-00A0-458C-BF37-7E37E1CAC0D1}"/>
                  </a:ext>
                </a:extLst>
              </p:cNvPr>
              <p:cNvCxnSpPr>
                <a:cxnSpLocks/>
              </p:cNvCxnSpPr>
              <p:nvPr/>
            </p:nvCxnSpPr>
            <p:spPr>
              <a:xfrm flipH="1" flipV="1">
                <a:off x="8689213" y="3007506"/>
                <a:ext cx="502975" cy="417606"/>
              </a:xfrm>
              <a:prstGeom prst="line">
                <a:avLst/>
              </a:prstGeom>
              <a:ln w="19050">
                <a:headEnd type="triangl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73F704D-09BD-48CE-8FD5-03B1866A30CF}"/>
                  </a:ext>
                </a:extLst>
              </p:cNvPr>
              <p:cNvCxnSpPr>
                <a:cxnSpLocks/>
              </p:cNvCxnSpPr>
              <p:nvPr/>
            </p:nvCxnSpPr>
            <p:spPr>
              <a:xfrm flipV="1">
                <a:off x="7981673" y="2701147"/>
                <a:ext cx="321791" cy="321035"/>
              </a:xfrm>
              <a:prstGeom prst="line">
                <a:avLst/>
              </a:prstGeom>
              <a:ln w="19050">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8335B07-BF02-4D95-8EFB-D8F99A94A4F5}"/>
                  </a:ext>
                </a:extLst>
              </p:cNvPr>
              <p:cNvSpPr txBox="1"/>
              <p:nvPr/>
            </p:nvSpPr>
            <p:spPr>
              <a:xfrm>
                <a:off x="7187497" y="2967698"/>
                <a:ext cx="963725" cy="307777"/>
              </a:xfrm>
              <a:prstGeom prst="rect">
                <a:avLst/>
              </a:prstGeom>
              <a:noFill/>
            </p:spPr>
            <p:txBody>
              <a:bodyPr wrap="none" rtlCol="0">
                <a:spAutoFit/>
              </a:bodyPr>
              <a:lstStyle/>
              <a:p>
                <a:r>
                  <a:rPr lang="en-US" sz="1400" i="1" dirty="0"/>
                  <a:t>mip_mode</a:t>
                </a:r>
              </a:p>
            </p:txBody>
          </p:sp>
          <p:cxnSp>
            <p:nvCxnSpPr>
              <p:cNvPr id="22" name="Straight Connector 21">
                <a:extLst>
                  <a:ext uri="{FF2B5EF4-FFF2-40B4-BE49-F238E27FC236}">
                    <a16:creationId xmlns:a16="http://schemas.microsoft.com/office/drawing/2014/main" id="{8EE2B91A-468F-43BB-9A1C-A83C35E58387}"/>
                  </a:ext>
                </a:extLst>
              </p:cNvPr>
              <p:cNvCxnSpPr>
                <a:cxnSpLocks/>
              </p:cNvCxnSpPr>
              <p:nvPr/>
            </p:nvCxnSpPr>
            <p:spPr>
              <a:xfrm flipV="1">
                <a:off x="8317550" y="3010672"/>
                <a:ext cx="365999" cy="400545"/>
              </a:xfrm>
              <a:prstGeom prst="line">
                <a:avLst/>
              </a:prstGeom>
              <a:ln w="190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79A75896-E775-402A-8CB3-2A94015F99E2}"/>
                  </a:ext>
                </a:extLst>
              </p:cNvPr>
              <p:cNvSpPr txBox="1"/>
              <p:nvPr/>
            </p:nvSpPr>
            <p:spPr>
              <a:xfrm>
                <a:off x="8597236" y="1728879"/>
                <a:ext cx="328959" cy="307777"/>
              </a:xfrm>
              <a:prstGeom prst="rect">
                <a:avLst/>
              </a:prstGeom>
              <a:noFill/>
            </p:spPr>
            <p:txBody>
              <a:bodyPr wrap="square" rtlCol="0">
                <a:spAutoFit/>
              </a:bodyPr>
              <a:lstStyle/>
              <a:p>
                <a:r>
                  <a:rPr lang="en-US" sz="1400" dirty="0"/>
                  <a:t>0</a:t>
                </a:r>
              </a:p>
            </p:txBody>
          </p:sp>
          <p:sp>
            <p:nvSpPr>
              <p:cNvPr id="24" name="TextBox 23">
                <a:extLst>
                  <a:ext uri="{FF2B5EF4-FFF2-40B4-BE49-F238E27FC236}">
                    <a16:creationId xmlns:a16="http://schemas.microsoft.com/office/drawing/2014/main" id="{94760895-4AAA-42FD-B7DD-721CA475F258}"/>
                  </a:ext>
                </a:extLst>
              </p:cNvPr>
              <p:cNvSpPr txBox="1"/>
              <p:nvPr/>
            </p:nvSpPr>
            <p:spPr>
              <a:xfrm>
                <a:off x="9207341" y="1708153"/>
                <a:ext cx="372218" cy="307777"/>
              </a:xfrm>
              <a:prstGeom prst="rect">
                <a:avLst/>
              </a:prstGeom>
              <a:noFill/>
            </p:spPr>
            <p:txBody>
              <a:bodyPr wrap="square" rtlCol="0">
                <a:spAutoFit/>
              </a:bodyPr>
              <a:lstStyle/>
              <a:p>
                <a:r>
                  <a:rPr lang="en-US" sz="1400" dirty="0"/>
                  <a:t>1</a:t>
                </a:r>
              </a:p>
            </p:txBody>
          </p:sp>
          <p:sp>
            <p:nvSpPr>
              <p:cNvPr id="25" name="TextBox 24">
                <a:extLst>
                  <a:ext uri="{FF2B5EF4-FFF2-40B4-BE49-F238E27FC236}">
                    <a16:creationId xmlns:a16="http://schemas.microsoft.com/office/drawing/2014/main" id="{CEFA0DAF-366C-4160-A936-A7EBB62C3565}"/>
                  </a:ext>
                </a:extLst>
              </p:cNvPr>
              <p:cNvSpPr txBox="1"/>
              <p:nvPr/>
            </p:nvSpPr>
            <p:spPr>
              <a:xfrm>
                <a:off x="8469147" y="3303529"/>
                <a:ext cx="744264" cy="243252"/>
              </a:xfrm>
              <a:prstGeom prst="rect">
                <a:avLst/>
              </a:prstGeom>
              <a:noFill/>
            </p:spPr>
            <p:txBody>
              <a:bodyPr wrap="square" rtlCol="0">
                <a:spAutoFit/>
              </a:bodyPr>
              <a:lstStyle/>
              <a:p>
                <a:r>
                  <a:rPr lang="en-US" sz="1400" i="1" dirty="0"/>
                  <a:t>PL_flag</a:t>
                </a:r>
                <a:endParaRPr lang="en-US" sz="1400" i="1" dirty="0">
                  <a:solidFill>
                    <a:srgbClr val="FF0000"/>
                  </a:solidFill>
                </a:endParaRPr>
              </a:p>
            </p:txBody>
          </p:sp>
          <p:sp>
            <p:nvSpPr>
              <p:cNvPr id="26" name="TextBox 25">
                <a:extLst>
                  <a:ext uri="{FF2B5EF4-FFF2-40B4-BE49-F238E27FC236}">
                    <a16:creationId xmlns:a16="http://schemas.microsoft.com/office/drawing/2014/main" id="{BD4396E7-ABBF-42CB-B7C4-10EDA311E970}"/>
                  </a:ext>
                </a:extLst>
              </p:cNvPr>
              <p:cNvSpPr txBox="1"/>
              <p:nvPr/>
            </p:nvSpPr>
            <p:spPr>
              <a:xfrm>
                <a:off x="8398854" y="2590433"/>
                <a:ext cx="328959" cy="307777"/>
              </a:xfrm>
              <a:prstGeom prst="rect">
                <a:avLst/>
              </a:prstGeom>
              <a:noFill/>
            </p:spPr>
            <p:txBody>
              <a:bodyPr wrap="square" rtlCol="0">
                <a:spAutoFit/>
              </a:bodyPr>
              <a:lstStyle/>
              <a:p>
                <a:r>
                  <a:rPr lang="en-US" sz="1400" dirty="0"/>
                  <a:t>0</a:t>
                </a:r>
              </a:p>
            </p:txBody>
          </p:sp>
          <p:sp>
            <p:nvSpPr>
              <p:cNvPr id="27" name="TextBox 26">
                <a:extLst>
                  <a:ext uri="{FF2B5EF4-FFF2-40B4-BE49-F238E27FC236}">
                    <a16:creationId xmlns:a16="http://schemas.microsoft.com/office/drawing/2014/main" id="{7248CBAA-5B11-4C0C-86B1-A21E07EF1CA8}"/>
                  </a:ext>
                </a:extLst>
              </p:cNvPr>
              <p:cNvSpPr txBox="1"/>
              <p:nvPr/>
            </p:nvSpPr>
            <p:spPr>
              <a:xfrm>
                <a:off x="8304408" y="2913213"/>
                <a:ext cx="506248" cy="307777"/>
              </a:xfrm>
              <a:prstGeom prst="rect">
                <a:avLst/>
              </a:prstGeom>
              <a:noFill/>
            </p:spPr>
            <p:txBody>
              <a:bodyPr wrap="square" rtlCol="0">
                <a:spAutoFit/>
              </a:bodyPr>
              <a:lstStyle/>
              <a:p>
                <a:r>
                  <a:rPr lang="en-US" sz="1400" dirty="0"/>
                  <a:t>&gt;0</a:t>
                </a:r>
              </a:p>
            </p:txBody>
          </p:sp>
          <p:sp>
            <p:nvSpPr>
              <p:cNvPr id="28" name="TextBox 27">
                <a:extLst>
                  <a:ext uri="{FF2B5EF4-FFF2-40B4-BE49-F238E27FC236}">
                    <a16:creationId xmlns:a16="http://schemas.microsoft.com/office/drawing/2014/main" id="{E58EE480-601F-4B5F-8A82-6E860294BB22}"/>
                  </a:ext>
                </a:extLst>
              </p:cNvPr>
              <p:cNvSpPr txBox="1"/>
              <p:nvPr/>
            </p:nvSpPr>
            <p:spPr>
              <a:xfrm>
                <a:off x="7958685" y="2598529"/>
                <a:ext cx="506248" cy="307777"/>
              </a:xfrm>
              <a:prstGeom prst="rect">
                <a:avLst/>
              </a:prstGeom>
              <a:noFill/>
            </p:spPr>
            <p:txBody>
              <a:bodyPr wrap="square" rtlCol="0">
                <a:spAutoFit/>
              </a:bodyPr>
              <a:lstStyle/>
              <a:p>
                <a:r>
                  <a:rPr lang="en-US" sz="1400" dirty="0"/>
                  <a:t>1</a:t>
                </a:r>
              </a:p>
            </p:txBody>
          </p:sp>
          <p:sp>
            <p:nvSpPr>
              <p:cNvPr id="29" name="TextBox 28">
                <a:extLst>
                  <a:ext uri="{FF2B5EF4-FFF2-40B4-BE49-F238E27FC236}">
                    <a16:creationId xmlns:a16="http://schemas.microsoft.com/office/drawing/2014/main" id="{9A0454F4-A01C-4A29-BCC4-8C3D0E993D4B}"/>
                  </a:ext>
                </a:extLst>
              </p:cNvPr>
              <p:cNvSpPr txBox="1"/>
              <p:nvPr/>
            </p:nvSpPr>
            <p:spPr>
              <a:xfrm>
                <a:off x="9741319" y="2534527"/>
                <a:ext cx="372218" cy="307777"/>
              </a:xfrm>
              <a:prstGeom prst="rect">
                <a:avLst/>
              </a:prstGeom>
              <a:noFill/>
            </p:spPr>
            <p:txBody>
              <a:bodyPr wrap="square" rtlCol="0">
                <a:spAutoFit/>
              </a:bodyPr>
              <a:lstStyle/>
              <a:p>
                <a:r>
                  <a:rPr lang="en-US" sz="1400" dirty="0"/>
                  <a:t>0</a:t>
                </a:r>
              </a:p>
            </p:txBody>
          </p:sp>
          <p:sp>
            <p:nvSpPr>
              <p:cNvPr id="30" name="TextBox 29">
                <a:extLst>
                  <a:ext uri="{FF2B5EF4-FFF2-40B4-BE49-F238E27FC236}">
                    <a16:creationId xmlns:a16="http://schemas.microsoft.com/office/drawing/2014/main" id="{CE1EC8CD-F038-4AFF-A0A0-FDEBD0B63C97}"/>
                  </a:ext>
                </a:extLst>
              </p:cNvPr>
              <p:cNvSpPr txBox="1"/>
              <p:nvPr/>
            </p:nvSpPr>
            <p:spPr>
              <a:xfrm>
                <a:off x="7637108" y="2400577"/>
                <a:ext cx="833883" cy="307777"/>
              </a:xfrm>
              <a:prstGeom prst="rect">
                <a:avLst/>
              </a:prstGeom>
              <a:noFill/>
            </p:spPr>
            <p:txBody>
              <a:bodyPr wrap="none" rtlCol="0">
                <a:spAutoFit/>
              </a:bodyPr>
              <a:lstStyle/>
              <a:p>
                <a:r>
                  <a:rPr lang="en-US" sz="1400" i="1" dirty="0"/>
                  <a:t>mip_flag</a:t>
                </a:r>
              </a:p>
            </p:txBody>
          </p:sp>
          <p:sp>
            <p:nvSpPr>
              <p:cNvPr id="31" name="TextBox 30">
                <a:extLst>
                  <a:ext uri="{FF2B5EF4-FFF2-40B4-BE49-F238E27FC236}">
                    <a16:creationId xmlns:a16="http://schemas.microsoft.com/office/drawing/2014/main" id="{7753851C-0029-4CEB-9569-9250E0BBDBDD}"/>
                  </a:ext>
                </a:extLst>
              </p:cNvPr>
              <p:cNvSpPr txBox="1"/>
              <p:nvPr/>
            </p:nvSpPr>
            <p:spPr>
              <a:xfrm>
                <a:off x="8904640" y="3427771"/>
                <a:ext cx="328959" cy="307777"/>
              </a:xfrm>
              <a:prstGeom prst="rect">
                <a:avLst/>
              </a:prstGeom>
              <a:noFill/>
            </p:spPr>
            <p:txBody>
              <a:bodyPr wrap="square" rtlCol="0">
                <a:spAutoFit/>
              </a:bodyPr>
              <a:lstStyle/>
              <a:p>
                <a:r>
                  <a:rPr lang="en-US" sz="1400" dirty="0"/>
                  <a:t>0</a:t>
                </a:r>
              </a:p>
            </p:txBody>
          </p:sp>
          <p:cxnSp>
            <p:nvCxnSpPr>
              <p:cNvPr id="32" name="Straight Connector 31">
                <a:extLst>
                  <a:ext uri="{FF2B5EF4-FFF2-40B4-BE49-F238E27FC236}">
                    <a16:creationId xmlns:a16="http://schemas.microsoft.com/office/drawing/2014/main" id="{639D2C81-6652-4C66-97FE-C15D35760ECC}"/>
                  </a:ext>
                </a:extLst>
              </p:cNvPr>
              <p:cNvCxnSpPr>
                <a:cxnSpLocks/>
              </p:cNvCxnSpPr>
              <p:nvPr/>
            </p:nvCxnSpPr>
            <p:spPr>
              <a:xfrm flipH="1">
                <a:off x="10223988" y="3022182"/>
                <a:ext cx="270332" cy="371966"/>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497AE93-6CF4-4A67-BE4E-5C907B57465B}"/>
                  </a:ext>
                </a:extLst>
              </p:cNvPr>
              <p:cNvCxnSpPr>
                <a:cxnSpLocks/>
              </p:cNvCxnSpPr>
              <p:nvPr/>
            </p:nvCxnSpPr>
            <p:spPr>
              <a:xfrm>
                <a:off x="10494320" y="3031526"/>
                <a:ext cx="461295" cy="382000"/>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1F6DF5D0-763A-43A7-AD27-C8519C0D99A6}"/>
                  </a:ext>
                </a:extLst>
              </p:cNvPr>
              <p:cNvSpPr txBox="1"/>
              <p:nvPr/>
            </p:nvSpPr>
            <p:spPr>
              <a:xfrm>
                <a:off x="10462439" y="2761074"/>
                <a:ext cx="724878" cy="307777"/>
              </a:xfrm>
              <a:prstGeom prst="rect">
                <a:avLst/>
              </a:prstGeom>
              <a:noFill/>
            </p:spPr>
            <p:txBody>
              <a:bodyPr wrap="none" rtlCol="0">
                <a:spAutoFit/>
              </a:bodyPr>
              <a:lstStyle/>
              <a:p>
                <a:r>
                  <a:rPr lang="en-US" sz="1400" i="1" dirty="0"/>
                  <a:t>PL_flag</a:t>
                </a:r>
              </a:p>
            </p:txBody>
          </p:sp>
          <p:sp>
            <p:nvSpPr>
              <p:cNvPr id="35" name="TextBox 34">
                <a:extLst>
                  <a:ext uri="{FF2B5EF4-FFF2-40B4-BE49-F238E27FC236}">
                    <a16:creationId xmlns:a16="http://schemas.microsoft.com/office/drawing/2014/main" id="{FE5A4F14-9EA3-46E3-AA65-C2F67F31D1CF}"/>
                  </a:ext>
                </a:extLst>
              </p:cNvPr>
              <p:cNvSpPr txBox="1"/>
              <p:nvPr/>
            </p:nvSpPr>
            <p:spPr>
              <a:xfrm>
                <a:off x="9962330" y="3327536"/>
                <a:ext cx="865943" cy="307777"/>
              </a:xfrm>
              <a:prstGeom prst="rect">
                <a:avLst/>
              </a:prstGeom>
              <a:noFill/>
            </p:spPr>
            <p:txBody>
              <a:bodyPr wrap="none" rtlCol="0">
                <a:spAutoFit/>
              </a:bodyPr>
              <a:lstStyle/>
              <a:p>
                <a:r>
                  <a:rPr lang="en-US" sz="1400" i="1" dirty="0"/>
                  <a:t>mpm_idx</a:t>
                </a:r>
              </a:p>
            </p:txBody>
          </p:sp>
          <p:sp>
            <p:nvSpPr>
              <p:cNvPr id="36" name="TextBox 35">
                <a:extLst>
                  <a:ext uri="{FF2B5EF4-FFF2-40B4-BE49-F238E27FC236}">
                    <a16:creationId xmlns:a16="http://schemas.microsoft.com/office/drawing/2014/main" id="{A682749D-66C6-4DFE-9271-3EB6B3E12A52}"/>
                  </a:ext>
                </a:extLst>
              </p:cNvPr>
              <p:cNvSpPr txBox="1"/>
              <p:nvPr/>
            </p:nvSpPr>
            <p:spPr>
              <a:xfrm>
                <a:off x="10122338" y="2334085"/>
                <a:ext cx="934871" cy="307777"/>
              </a:xfrm>
              <a:prstGeom prst="rect">
                <a:avLst/>
              </a:prstGeom>
              <a:noFill/>
            </p:spPr>
            <p:txBody>
              <a:bodyPr wrap="none" rtlCol="0">
                <a:spAutoFit/>
              </a:bodyPr>
              <a:lstStyle/>
              <a:p>
                <a:r>
                  <a:rPr lang="en-US" sz="1400" i="1" dirty="0"/>
                  <a:t>mpm_flag</a:t>
                </a:r>
              </a:p>
            </p:txBody>
          </p:sp>
          <p:sp>
            <p:nvSpPr>
              <p:cNvPr id="37" name="TextBox 36">
                <a:extLst>
                  <a:ext uri="{FF2B5EF4-FFF2-40B4-BE49-F238E27FC236}">
                    <a16:creationId xmlns:a16="http://schemas.microsoft.com/office/drawing/2014/main" id="{C50B8BCA-2A81-48D6-992E-180374674DD0}"/>
                  </a:ext>
                </a:extLst>
              </p:cNvPr>
              <p:cNvSpPr txBox="1"/>
              <p:nvPr/>
            </p:nvSpPr>
            <p:spPr>
              <a:xfrm>
                <a:off x="10872965" y="3290586"/>
                <a:ext cx="352982" cy="307777"/>
              </a:xfrm>
              <a:prstGeom prst="rect">
                <a:avLst/>
              </a:prstGeom>
              <a:noFill/>
            </p:spPr>
            <p:txBody>
              <a:bodyPr wrap="none" rtlCol="0">
                <a:spAutoFit/>
              </a:bodyPr>
              <a:lstStyle/>
              <a:p>
                <a:r>
                  <a:rPr lang="en-US" sz="1400" i="1" dirty="0"/>
                  <a:t>PL</a:t>
                </a:r>
              </a:p>
            </p:txBody>
          </p:sp>
          <p:sp>
            <p:nvSpPr>
              <p:cNvPr id="38" name="TextBox 37">
                <a:extLst>
                  <a:ext uri="{FF2B5EF4-FFF2-40B4-BE49-F238E27FC236}">
                    <a16:creationId xmlns:a16="http://schemas.microsoft.com/office/drawing/2014/main" id="{5930CC21-C138-4DCB-8801-368D02886051}"/>
                  </a:ext>
                </a:extLst>
              </p:cNvPr>
              <p:cNvSpPr txBox="1"/>
              <p:nvPr/>
            </p:nvSpPr>
            <p:spPr>
              <a:xfrm>
                <a:off x="10204124" y="2908532"/>
                <a:ext cx="276038" cy="307777"/>
              </a:xfrm>
              <a:prstGeom prst="rect">
                <a:avLst/>
              </a:prstGeom>
              <a:noFill/>
            </p:spPr>
            <p:txBody>
              <a:bodyPr wrap="none" rtlCol="0">
                <a:spAutoFit/>
              </a:bodyPr>
              <a:lstStyle/>
              <a:p>
                <a:r>
                  <a:rPr lang="en-US" sz="1400" i="1" dirty="0"/>
                  <a:t>0</a:t>
                </a:r>
              </a:p>
            </p:txBody>
          </p:sp>
          <p:sp>
            <p:nvSpPr>
              <p:cNvPr id="39" name="TextBox 38">
                <a:extLst>
                  <a:ext uri="{FF2B5EF4-FFF2-40B4-BE49-F238E27FC236}">
                    <a16:creationId xmlns:a16="http://schemas.microsoft.com/office/drawing/2014/main" id="{23077C6C-F0B9-422F-A287-1D96E790D0D1}"/>
                  </a:ext>
                </a:extLst>
              </p:cNvPr>
              <p:cNvSpPr txBox="1"/>
              <p:nvPr/>
            </p:nvSpPr>
            <p:spPr>
              <a:xfrm>
                <a:off x="10041225" y="2480874"/>
                <a:ext cx="372218" cy="307777"/>
              </a:xfrm>
              <a:prstGeom prst="rect">
                <a:avLst/>
              </a:prstGeom>
              <a:noFill/>
            </p:spPr>
            <p:txBody>
              <a:bodyPr wrap="square" rtlCol="0">
                <a:spAutoFit/>
              </a:bodyPr>
              <a:lstStyle/>
              <a:p>
                <a:r>
                  <a:rPr lang="en-US" sz="1400" dirty="0"/>
                  <a:t>1</a:t>
                </a:r>
              </a:p>
            </p:txBody>
          </p:sp>
          <p:sp>
            <p:nvSpPr>
              <p:cNvPr id="40" name="TextBox 39">
                <a:extLst>
                  <a:ext uri="{FF2B5EF4-FFF2-40B4-BE49-F238E27FC236}">
                    <a16:creationId xmlns:a16="http://schemas.microsoft.com/office/drawing/2014/main" id="{2631CB47-7A89-4324-AE16-35AB0B6EFB19}"/>
                  </a:ext>
                </a:extLst>
              </p:cNvPr>
              <p:cNvSpPr txBox="1"/>
              <p:nvPr/>
            </p:nvSpPr>
            <p:spPr>
              <a:xfrm>
                <a:off x="10518786" y="2894798"/>
                <a:ext cx="372218" cy="307777"/>
              </a:xfrm>
              <a:prstGeom prst="rect">
                <a:avLst/>
              </a:prstGeom>
              <a:noFill/>
            </p:spPr>
            <p:txBody>
              <a:bodyPr wrap="square" rtlCol="0">
                <a:spAutoFit/>
              </a:bodyPr>
              <a:lstStyle/>
              <a:p>
                <a:r>
                  <a:rPr lang="en-US" sz="1400" dirty="0"/>
                  <a:t>1</a:t>
                </a:r>
              </a:p>
            </p:txBody>
          </p:sp>
          <p:cxnSp>
            <p:nvCxnSpPr>
              <p:cNvPr id="41" name="Straight Connector 40">
                <a:extLst>
                  <a:ext uri="{FF2B5EF4-FFF2-40B4-BE49-F238E27FC236}">
                    <a16:creationId xmlns:a16="http://schemas.microsoft.com/office/drawing/2014/main" id="{11593ECD-EA2C-4872-BB70-50488B1E5ABD}"/>
                  </a:ext>
                </a:extLst>
              </p:cNvPr>
              <p:cNvCxnSpPr>
                <a:cxnSpLocks/>
              </p:cNvCxnSpPr>
              <p:nvPr/>
            </p:nvCxnSpPr>
            <p:spPr>
              <a:xfrm flipH="1" flipV="1">
                <a:off x="8311918" y="2709685"/>
                <a:ext cx="373016" cy="306560"/>
              </a:xfrm>
              <a:prstGeom prst="line">
                <a:avLst/>
              </a:prstGeom>
              <a:ln w="1905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6BF853D-9080-43FD-93C1-1CDBFEC6FB74}"/>
                  </a:ext>
                </a:extLst>
              </p:cNvPr>
              <p:cNvSpPr txBox="1"/>
              <p:nvPr/>
            </p:nvSpPr>
            <p:spPr>
              <a:xfrm>
                <a:off x="8741127" y="2869757"/>
                <a:ext cx="328959" cy="307777"/>
              </a:xfrm>
              <a:prstGeom prst="rect">
                <a:avLst/>
              </a:prstGeom>
              <a:noFill/>
            </p:spPr>
            <p:txBody>
              <a:bodyPr wrap="square" rtlCol="0">
                <a:spAutoFit/>
              </a:bodyPr>
              <a:lstStyle/>
              <a:p>
                <a:r>
                  <a:rPr lang="en-US" sz="1400" dirty="0"/>
                  <a:t>0</a:t>
                </a:r>
              </a:p>
            </p:txBody>
          </p:sp>
          <p:sp>
            <p:nvSpPr>
              <p:cNvPr id="43" name="TextBox 42">
                <a:extLst>
                  <a:ext uri="{FF2B5EF4-FFF2-40B4-BE49-F238E27FC236}">
                    <a16:creationId xmlns:a16="http://schemas.microsoft.com/office/drawing/2014/main" id="{D92AA9E2-43F8-4E6B-9343-54A4A04BDED6}"/>
                  </a:ext>
                </a:extLst>
              </p:cNvPr>
              <p:cNvSpPr txBox="1"/>
              <p:nvPr/>
            </p:nvSpPr>
            <p:spPr>
              <a:xfrm>
                <a:off x="9303623" y="3428863"/>
                <a:ext cx="293322" cy="307777"/>
              </a:xfrm>
              <a:prstGeom prst="rect">
                <a:avLst/>
              </a:prstGeom>
              <a:noFill/>
            </p:spPr>
            <p:txBody>
              <a:bodyPr wrap="square" rtlCol="0">
                <a:spAutoFit/>
              </a:bodyPr>
              <a:lstStyle/>
              <a:p>
                <a:r>
                  <a:rPr lang="en-US" sz="1400" dirty="0"/>
                  <a:t>1</a:t>
                </a:r>
              </a:p>
            </p:txBody>
          </p:sp>
        </p:grpSp>
        <p:sp>
          <p:nvSpPr>
            <p:cNvPr id="44" name="TextBox 43">
              <a:extLst>
                <a:ext uri="{FF2B5EF4-FFF2-40B4-BE49-F238E27FC236}">
                  <a16:creationId xmlns:a16="http://schemas.microsoft.com/office/drawing/2014/main" id="{271FB434-45F9-46EC-9E22-4DA1B7A29F34}"/>
                </a:ext>
              </a:extLst>
            </p:cNvPr>
            <p:cNvSpPr txBox="1"/>
            <p:nvPr/>
          </p:nvSpPr>
          <p:spPr>
            <a:xfrm>
              <a:off x="2752097" y="3153518"/>
              <a:ext cx="1046157" cy="306565"/>
            </a:xfrm>
            <a:prstGeom prst="rect">
              <a:avLst/>
            </a:prstGeom>
            <a:noFill/>
          </p:spPr>
          <p:txBody>
            <a:bodyPr wrap="square" rtlCol="0">
              <a:spAutoFit/>
            </a:bodyPr>
            <a:lstStyle/>
            <a:p>
              <a:r>
                <a:rPr lang="en-US" sz="1400" i="1" dirty="0">
                  <a:solidFill>
                    <a:srgbClr val="FF0000"/>
                  </a:solidFill>
                </a:rPr>
                <a:t>isp_mode</a:t>
              </a:r>
            </a:p>
          </p:txBody>
        </p:sp>
      </p:grpSp>
      <p:sp>
        <p:nvSpPr>
          <p:cNvPr id="45" name="TextBox 44">
            <a:extLst>
              <a:ext uri="{FF2B5EF4-FFF2-40B4-BE49-F238E27FC236}">
                <a16:creationId xmlns:a16="http://schemas.microsoft.com/office/drawing/2014/main" id="{B99BEEC3-498B-477F-9EF9-15F00CFC6542}"/>
              </a:ext>
            </a:extLst>
          </p:cNvPr>
          <p:cNvSpPr txBox="1"/>
          <p:nvPr/>
        </p:nvSpPr>
        <p:spPr>
          <a:xfrm>
            <a:off x="6077292" y="1004604"/>
            <a:ext cx="6378617" cy="1194173"/>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chemeClr val="tx1"/>
                </a:solidFill>
              </a:rPr>
              <a:t>+ Pros: No need signal ISP, MRL, MIP for regular blocks</a:t>
            </a:r>
          </a:p>
          <a:p>
            <a:pPr marL="285750" indent="-285750" algn="l">
              <a:lnSpc>
                <a:spcPct val="95000"/>
              </a:lnSpc>
              <a:spcBef>
                <a:spcPts val="1200"/>
              </a:spcBef>
              <a:buFont typeface="Wingdings" panose="05000000000000000000" pitchFamily="2" charset="2"/>
              <a:buChar char="à"/>
            </a:pPr>
            <a:r>
              <a:rPr lang="en-US" sz="1600" dirty="0">
                <a:sym typeface="Wingdings" panose="05000000000000000000" pitchFamily="2" charset="2"/>
              </a:rPr>
              <a:t>Many redundant checks are removed</a:t>
            </a:r>
          </a:p>
          <a:p>
            <a:pPr marL="285750" indent="-285750" algn="l">
              <a:lnSpc>
                <a:spcPct val="95000"/>
              </a:lnSpc>
              <a:spcBef>
                <a:spcPts val="1200"/>
              </a:spcBef>
              <a:buFont typeface="Wingdings" panose="05000000000000000000" pitchFamily="2" charset="2"/>
              <a:buChar char="à"/>
            </a:pPr>
            <a:r>
              <a:rPr lang="en-US" sz="1600" dirty="0">
                <a:sym typeface="Wingdings" panose="05000000000000000000" pitchFamily="2" charset="2"/>
              </a:rPr>
              <a:t>Clean and logical design </a:t>
            </a:r>
            <a:endParaRPr lang="en-US" sz="1600" dirty="0">
              <a:solidFill>
                <a:schemeClr val="tx1"/>
              </a:solidFill>
            </a:endParaRPr>
          </a:p>
        </p:txBody>
      </p:sp>
      <p:sp>
        <p:nvSpPr>
          <p:cNvPr id="47" name="TextBox 46">
            <a:extLst>
              <a:ext uri="{FF2B5EF4-FFF2-40B4-BE49-F238E27FC236}">
                <a16:creationId xmlns:a16="http://schemas.microsoft.com/office/drawing/2014/main" id="{5801293D-42B1-4133-8DD4-9AF9069EBD7C}"/>
              </a:ext>
            </a:extLst>
          </p:cNvPr>
          <p:cNvSpPr txBox="1"/>
          <p:nvPr/>
        </p:nvSpPr>
        <p:spPr>
          <a:xfrm>
            <a:off x="433461" y="4794151"/>
            <a:ext cx="5524819" cy="1412694"/>
          </a:xfrm>
          <a:prstGeom prst="rect">
            <a:avLst/>
          </a:prstGeom>
          <a:noFill/>
          <a:ln>
            <a:noFill/>
          </a:ln>
        </p:spPr>
        <p:txBody>
          <a:bodyPr wrap="square" lIns="137160" tIns="91440" rIns="0" bIns="91440" rtlCol="0">
            <a:spAutoFit/>
          </a:bodyPr>
          <a:lstStyle/>
          <a:p>
            <a:pPr marL="342900" indent="-342900">
              <a:lnSpc>
                <a:spcPct val="83000"/>
              </a:lnSpc>
              <a:spcBef>
                <a:spcPts val="1800"/>
              </a:spcBef>
              <a:buClr>
                <a:srgbClr val="3253DC"/>
              </a:buClr>
              <a:buFont typeface="Arial" panose="020B0604020202020204" pitchFamily="34" charset="0"/>
              <a:buChar char="•"/>
            </a:pPr>
            <a:r>
              <a:rPr lang="en-US" sz="2000" dirty="0"/>
              <a:t>4 contexts to encode reg_intra_flag:</a:t>
            </a:r>
          </a:p>
          <a:p>
            <a:pPr>
              <a:lnSpc>
                <a:spcPct val="83000"/>
              </a:lnSpc>
              <a:spcBef>
                <a:spcPts val="1800"/>
              </a:spcBef>
              <a:buClr>
                <a:srgbClr val="3253DC"/>
              </a:buClr>
            </a:pPr>
            <a:r>
              <a:rPr lang="en-US" sz="2000" dirty="0"/>
              <a:t>	</a:t>
            </a:r>
            <a:r>
              <a:rPr lang="en-US" sz="1600" i="1" dirty="0"/>
              <a:t>ctxIdx = min(3, (Log2(w) + Log2(height) – 4) / 2 )</a:t>
            </a:r>
            <a:endParaRPr lang="en-US" sz="1600" dirty="0"/>
          </a:p>
          <a:p>
            <a:pPr marL="342900" indent="-342900">
              <a:lnSpc>
                <a:spcPct val="83000"/>
              </a:lnSpc>
              <a:spcBef>
                <a:spcPts val="1800"/>
              </a:spcBef>
              <a:buClr>
                <a:srgbClr val="3253DC"/>
              </a:buClr>
              <a:buFont typeface="Arial" panose="020B0604020202020204" pitchFamily="34" charset="0"/>
              <a:buChar char="•"/>
            </a:pPr>
            <a:r>
              <a:rPr lang="en-US" sz="2000" dirty="0"/>
              <a:t>ISP flag is removed</a:t>
            </a:r>
          </a:p>
        </p:txBody>
      </p:sp>
    </p:spTree>
    <p:extLst>
      <p:ext uri="{BB962C8B-B14F-4D97-AF65-F5344CB8AC3E}">
        <p14:creationId xmlns:p14="http://schemas.microsoft.com/office/powerpoint/2010/main" val="2675129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2F509-3791-4894-83D7-21E406B4A3E6}"/>
              </a:ext>
            </a:extLst>
          </p:cNvPr>
          <p:cNvSpPr>
            <a:spLocks noGrp="1"/>
          </p:cNvSpPr>
          <p:nvPr>
            <p:ph type="title"/>
          </p:nvPr>
        </p:nvSpPr>
        <p:spPr>
          <a:xfrm>
            <a:off x="494189" y="308787"/>
            <a:ext cx="11210239" cy="429028"/>
          </a:xfrm>
        </p:spPr>
        <p:txBody>
          <a:bodyPr/>
          <a:lstStyle/>
          <a:p>
            <a:r>
              <a:rPr lang="en-US" dirty="0"/>
              <a:t>Test 4: Regular intra flag + MPM mode signalling change</a:t>
            </a:r>
          </a:p>
        </p:txBody>
      </p:sp>
      <p:sp>
        <p:nvSpPr>
          <p:cNvPr id="4" name="Footer Placeholder 3">
            <a:extLst>
              <a:ext uri="{FF2B5EF4-FFF2-40B4-BE49-F238E27FC236}">
                <a16:creationId xmlns:a16="http://schemas.microsoft.com/office/drawing/2014/main" id="{888356A6-AFC8-409B-B5EC-DB8C3EE1FF1C}"/>
              </a:ext>
            </a:extLst>
          </p:cNvPr>
          <p:cNvSpPr>
            <a:spLocks noGrp="1"/>
          </p:cNvSpPr>
          <p:nvPr>
            <p:ph type="ftr" sz="quarter" idx="3"/>
          </p:nvPr>
        </p:nvSpPr>
        <p:spPr/>
        <p:txBody>
          <a:bodyPr/>
          <a:lstStyle/>
          <a:p>
            <a:endParaRPr lang="en-US" dirty="0"/>
          </a:p>
        </p:txBody>
      </p:sp>
      <p:sp>
        <p:nvSpPr>
          <p:cNvPr id="49" name="TextBox 48">
            <a:extLst>
              <a:ext uri="{FF2B5EF4-FFF2-40B4-BE49-F238E27FC236}">
                <a16:creationId xmlns:a16="http://schemas.microsoft.com/office/drawing/2014/main" id="{5A29D05F-3EE1-4BE8-B8E3-B728A7B643EB}"/>
              </a:ext>
            </a:extLst>
          </p:cNvPr>
          <p:cNvSpPr txBox="1"/>
          <p:nvPr/>
        </p:nvSpPr>
        <p:spPr>
          <a:xfrm>
            <a:off x="260410" y="1197991"/>
            <a:ext cx="5835590" cy="3229154"/>
          </a:xfrm>
          <a:prstGeom prst="rect">
            <a:avLst/>
          </a:prstGeom>
          <a:noFill/>
          <a:ln>
            <a:noFill/>
          </a:ln>
        </p:spPr>
        <p:txBody>
          <a:bodyPr wrap="square" lIns="137160" tIns="91440" rIns="0" bIns="91440" rtlCol="0">
            <a:spAutoFit/>
          </a:bodyPr>
          <a:lstStyle/>
          <a:p>
            <a:pPr marL="342900" indent="-342900">
              <a:lnSpc>
                <a:spcPct val="83000"/>
              </a:lnSpc>
              <a:spcBef>
                <a:spcPts val="1800"/>
              </a:spcBef>
              <a:buClr>
                <a:srgbClr val="3253DC"/>
              </a:buClr>
              <a:buFont typeface="Arial" panose="020B0604020202020204" pitchFamily="34" charset="0"/>
              <a:buChar char="•"/>
            </a:pPr>
            <a:r>
              <a:rPr lang="en-US" sz="2000" dirty="0"/>
              <a:t>Regular intra flag as in Test 3 with 2 contexts:</a:t>
            </a:r>
          </a:p>
          <a:p>
            <a:pPr>
              <a:lnSpc>
                <a:spcPct val="83000"/>
              </a:lnSpc>
              <a:spcBef>
                <a:spcPts val="1800"/>
              </a:spcBef>
              <a:buClr>
                <a:srgbClr val="3253DC"/>
              </a:buClr>
            </a:pPr>
            <a:r>
              <a:rPr lang="en-US" sz="2000" dirty="0"/>
              <a:t>	</a:t>
            </a:r>
            <a:r>
              <a:rPr lang="en-US" sz="1600" i="1" dirty="0"/>
              <a:t>ctxIdx = (Log2(w) + Log2(height) – 4) / 5</a:t>
            </a:r>
            <a:endParaRPr lang="en-US" sz="1600" dirty="0"/>
          </a:p>
          <a:p>
            <a:pPr marL="342900" indent="-342900">
              <a:lnSpc>
                <a:spcPct val="83000"/>
              </a:lnSpc>
              <a:spcBef>
                <a:spcPts val="1800"/>
              </a:spcBef>
              <a:buClr>
                <a:srgbClr val="3253DC"/>
              </a:buClr>
              <a:buFont typeface="Arial" panose="020B0604020202020204" pitchFamily="34" charset="0"/>
              <a:buChar char="•"/>
            </a:pPr>
            <a:r>
              <a:rPr lang="en-US" sz="2000" dirty="0"/>
              <a:t>MPM mode signalling modification</a:t>
            </a:r>
          </a:p>
          <a:p>
            <a:pPr marL="800100" lvl="1" indent="-342900">
              <a:lnSpc>
                <a:spcPct val="83000"/>
              </a:lnSpc>
              <a:spcBef>
                <a:spcPts val="1800"/>
              </a:spcBef>
              <a:buClr>
                <a:srgbClr val="3253DC"/>
              </a:buClr>
              <a:buFont typeface="Arial" panose="020B0604020202020204" pitchFamily="34" charset="0"/>
              <a:buChar char="•"/>
            </a:pPr>
            <a:r>
              <a:rPr lang="en-US" sz="2000" dirty="0"/>
              <a:t>Planar and first bin of MPM index are encoded using 2 contexts:</a:t>
            </a:r>
          </a:p>
          <a:p>
            <a:pPr lvl="2">
              <a:lnSpc>
                <a:spcPct val="83000"/>
              </a:lnSpc>
              <a:spcBef>
                <a:spcPts val="1800"/>
              </a:spcBef>
              <a:buClr>
                <a:srgbClr val="3253DC"/>
              </a:buClr>
            </a:pPr>
            <a:r>
              <a:rPr lang="en-US" sz="1600" i="1" dirty="0"/>
              <a:t>ctxIdx = top is Planar </a:t>
            </a:r>
            <a:r>
              <a:rPr lang="en-US" sz="1600" dirty="0"/>
              <a:t>||</a:t>
            </a:r>
            <a:r>
              <a:rPr lang="en-US" sz="1600" i="1" dirty="0"/>
              <a:t> left is Planar</a:t>
            </a:r>
          </a:p>
          <a:p>
            <a:pPr lvl="2">
              <a:lnSpc>
                <a:spcPct val="83000"/>
              </a:lnSpc>
              <a:spcBef>
                <a:spcPts val="1800"/>
              </a:spcBef>
              <a:buClr>
                <a:srgbClr val="3253DC"/>
              </a:buClr>
            </a:pPr>
            <a:r>
              <a:rPr lang="en-US" sz="1600" i="1" dirty="0"/>
              <a:t>Planar check unifies with Planar check in MPM list derivation: not Intra </a:t>
            </a:r>
            <a:r>
              <a:rPr lang="en-US" sz="1600" dirty="0"/>
              <a:t>||</a:t>
            </a:r>
            <a:r>
              <a:rPr lang="en-US" sz="1600" i="1" dirty="0"/>
              <a:t> </a:t>
            </a:r>
            <a:r>
              <a:rPr lang="en-US" sz="1600" dirty="0"/>
              <a:t>(</a:t>
            </a:r>
            <a:r>
              <a:rPr lang="en-US" sz="1600" i="1" dirty="0"/>
              <a:t>is Intra and Planar</a:t>
            </a:r>
            <a:r>
              <a:rPr lang="en-US" sz="1600" dirty="0"/>
              <a:t>)</a:t>
            </a:r>
            <a:r>
              <a:rPr lang="en-US" sz="1600" i="1" dirty="0"/>
              <a:t> </a:t>
            </a:r>
            <a:r>
              <a:rPr lang="en-US" sz="1600" dirty="0"/>
              <a:t>||</a:t>
            </a:r>
            <a:r>
              <a:rPr lang="en-US" sz="1600" i="1" dirty="0"/>
              <a:t>is MIP</a:t>
            </a:r>
          </a:p>
        </p:txBody>
      </p:sp>
      <p:pic>
        <p:nvPicPr>
          <p:cNvPr id="50" name="Picture 49">
            <a:extLst>
              <a:ext uri="{FF2B5EF4-FFF2-40B4-BE49-F238E27FC236}">
                <a16:creationId xmlns:a16="http://schemas.microsoft.com/office/drawing/2014/main" id="{5D89C13E-C717-47BC-99C5-61D4AF52BAF1}"/>
              </a:ext>
            </a:extLst>
          </p:cNvPr>
          <p:cNvPicPr/>
          <p:nvPr/>
        </p:nvPicPr>
        <p:blipFill>
          <a:blip r:embed="rId2">
            <a:extLst>
              <a:ext uri="{28A0092B-C50C-407E-A947-70E740481C1C}">
                <a14:useLocalDpi xmlns:a14="http://schemas.microsoft.com/office/drawing/2010/main" val="0"/>
              </a:ext>
            </a:extLst>
          </a:blip>
          <a:srcRect l="12743" t="12039"/>
          <a:stretch>
            <a:fillRect/>
          </a:stretch>
        </p:blipFill>
        <p:spPr bwMode="auto">
          <a:xfrm>
            <a:off x="2022606" y="4770045"/>
            <a:ext cx="1707515" cy="1371600"/>
          </a:xfrm>
          <a:prstGeom prst="rect">
            <a:avLst/>
          </a:prstGeom>
          <a:noFill/>
          <a:ln>
            <a:noFill/>
          </a:ln>
        </p:spPr>
      </p:pic>
      <p:pic>
        <p:nvPicPr>
          <p:cNvPr id="3" name="Picture 2">
            <a:extLst>
              <a:ext uri="{FF2B5EF4-FFF2-40B4-BE49-F238E27FC236}">
                <a16:creationId xmlns:a16="http://schemas.microsoft.com/office/drawing/2014/main" id="{37F59323-69A9-49ED-8F33-36F3152769B1}"/>
              </a:ext>
            </a:extLst>
          </p:cNvPr>
          <p:cNvPicPr>
            <a:picLocks noChangeAspect="1"/>
          </p:cNvPicPr>
          <p:nvPr/>
        </p:nvPicPr>
        <p:blipFill>
          <a:blip r:embed="rId3"/>
          <a:stretch>
            <a:fillRect/>
          </a:stretch>
        </p:blipFill>
        <p:spPr>
          <a:xfrm>
            <a:off x="6118760" y="1731145"/>
            <a:ext cx="5144949" cy="4581949"/>
          </a:xfrm>
          <a:prstGeom prst="rect">
            <a:avLst/>
          </a:prstGeom>
        </p:spPr>
      </p:pic>
    </p:spTree>
    <p:extLst>
      <p:ext uri="{BB962C8B-B14F-4D97-AF65-F5344CB8AC3E}">
        <p14:creationId xmlns:p14="http://schemas.microsoft.com/office/powerpoint/2010/main" val="4220986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2B9B3-C2D8-4C76-8DA2-043F45661561}"/>
              </a:ext>
            </a:extLst>
          </p:cNvPr>
          <p:cNvSpPr>
            <a:spLocks noGrp="1"/>
          </p:cNvSpPr>
          <p:nvPr>
            <p:ph type="title"/>
          </p:nvPr>
        </p:nvSpPr>
        <p:spPr>
          <a:xfrm>
            <a:off x="658604" y="1294667"/>
            <a:ext cx="11210239" cy="429028"/>
          </a:xfrm>
        </p:spPr>
        <p:txBody>
          <a:bodyPr/>
          <a:lstStyle/>
          <a:p>
            <a:r>
              <a:rPr lang="en-US" dirty="0"/>
              <a:t>Test 5: </a:t>
            </a:r>
            <a:br>
              <a:rPr lang="en-US" dirty="0"/>
            </a:br>
            <a:r>
              <a:rPr lang="en-US" sz="2600" dirty="0"/>
              <a:t>Combination of Test 4 and JVET-O0925</a:t>
            </a:r>
          </a:p>
        </p:txBody>
      </p:sp>
      <p:sp>
        <p:nvSpPr>
          <p:cNvPr id="4" name="Footer Placeholder 3">
            <a:extLst>
              <a:ext uri="{FF2B5EF4-FFF2-40B4-BE49-F238E27FC236}">
                <a16:creationId xmlns:a16="http://schemas.microsoft.com/office/drawing/2014/main" id="{32E08C1F-FA16-4C29-9C99-D6C3085642C4}"/>
              </a:ext>
            </a:extLst>
          </p:cNvPr>
          <p:cNvSpPr>
            <a:spLocks noGrp="1"/>
          </p:cNvSpPr>
          <p:nvPr>
            <p:ph type="ftr" sz="quarter" idx="3"/>
          </p:nvPr>
        </p:nvSpPr>
        <p:spPr/>
        <p:txBody>
          <a:bodyPr/>
          <a:lstStyle/>
          <a:p>
            <a:endParaRPr lang="en-US" dirty="0"/>
          </a:p>
        </p:txBody>
      </p:sp>
      <p:pic>
        <p:nvPicPr>
          <p:cNvPr id="3" name="Picture 2">
            <a:extLst>
              <a:ext uri="{FF2B5EF4-FFF2-40B4-BE49-F238E27FC236}">
                <a16:creationId xmlns:a16="http://schemas.microsoft.com/office/drawing/2014/main" id="{CADFF3EC-D2B2-484F-AE49-9E7B20A8D0BC}"/>
              </a:ext>
            </a:extLst>
          </p:cNvPr>
          <p:cNvPicPr>
            <a:picLocks noChangeAspect="1"/>
          </p:cNvPicPr>
          <p:nvPr/>
        </p:nvPicPr>
        <p:blipFill>
          <a:blip r:embed="rId2"/>
          <a:stretch>
            <a:fillRect/>
          </a:stretch>
        </p:blipFill>
        <p:spPr>
          <a:xfrm>
            <a:off x="2956264" y="1680096"/>
            <a:ext cx="5492808" cy="4848760"/>
          </a:xfrm>
          <a:prstGeom prst="rect">
            <a:avLst/>
          </a:prstGeom>
        </p:spPr>
      </p:pic>
    </p:spTree>
    <p:extLst>
      <p:ext uri="{BB962C8B-B14F-4D97-AF65-F5344CB8AC3E}">
        <p14:creationId xmlns:p14="http://schemas.microsoft.com/office/powerpoint/2010/main" val="199272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3D450-9C4F-4879-A9D5-D675A973E9C2}"/>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3B6C8FD7-9098-49F4-B398-CD019311BD58}"/>
              </a:ext>
            </a:extLst>
          </p:cNvPr>
          <p:cNvSpPr>
            <a:spLocks noGrp="1"/>
          </p:cNvSpPr>
          <p:nvPr>
            <p:ph type="subTitle" idx="1"/>
          </p:nvPr>
        </p:nvSpPr>
        <p:spPr>
          <a:xfrm>
            <a:off x="479793" y="1132232"/>
            <a:ext cx="11202619" cy="4824685"/>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Several signalling designs for intra mode coding.</a:t>
            </a:r>
          </a:p>
          <a:p>
            <a:pPr marL="342900" indent="-342900">
              <a:buFont typeface="Arial" panose="020B0604020202020204" pitchFamily="34" charset="0"/>
              <a:buChar char="•"/>
            </a:pPr>
            <a:r>
              <a:rPr lang="en-US" dirty="0"/>
              <a:t>Performance can be improved further by CABAC retraining</a:t>
            </a:r>
          </a:p>
          <a:p>
            <a:pPr marL="342900" indent="-342900">
              <a:buFont typeface="Arial" panose="020B0604020202020204" pitchFamily="34" charset="0"/>
              <a:buChar char="•"/>
            </a:pPr>
            <a:r>
              <a:rPr lang="en-CA" dirty="0"/>
              <a:t>Regular intra flag at the beginning of the syntax:</a:t>
            </a:r>
          </a:p>
          <a:p>
            <a:r>
              <a:rPr lang="en-CA" dirty="0"/>
              <a:t>      Clean design</a:t>
            </a:r>
          </a:p>
          <a:p>
            <a:r>
              <a:rPr lang="en-CA" dirty="0"/>
              <a:t>      Remove redundant checking</a:t>
            </a:r>
          </a:p>
          <a:p>
            <a:r>
              <a:rPr lang="en-CA" dirty="0">
                <a:sym typeface="Wingdings" panose="05000000000000000000" pitchFamily="2" charset="2"/>
              </a:rPr>
              <a:t>       It is recommended to adopt regular intra flag to the next version of VTM.</a:t>
            </a:r>
            <a:endParaRPr lang="en-CA" dirty="0"/>
          </a:p>
        </p:txBody>
      </p:sp>
      <p:sp>
        <p:nvSpPr>
          <p:cNvPr id="4" name="Footer Placeholder 3">
            <a:extLst>
              <a:ext uri="{FF2B5EF4-FFF2-40B4-BE49-F238E27FC236}">
                <a16:creationId xmlns:a16="http://schemas.microsoft.com/office/drawing/2014/main" id="{62DE8822-8B44-4731-AF45-B47C0AE4DE96}"/>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131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552</TotalTime>
  <Words>615</Words>
  <Application>Microsoft Office PowerPoint</Application>
  <PresentationFormat>Widescreen</PresentationFormat>
  <Paragraphs>153</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Century Gothic</vt:lpstr>
      <vt:lpstr>Microsoft Sans Serif</vt:lpstr>
      <vt:lpstr>Times New Roman</vt:lpstr>
      <vt:lpstr>Wingdings</vt:lpstr>
      <vt:lpstr>Qualcomm</vt:lpstr>
      <vt:lpstr>Non-CE3: On signalling of intra coded blocks</vt:lpstr>
      <vt:lpstr>Introduction to VTM5.0 intra mode signaling</vt:lpstr>
      <vt:lpstr>Test 1: MPM flag before MRL</vt:lpstr>
      <vt:lpstr>Test 2: regular MPM flag before MIP</vt:lpstr>
      <vt:lpstr>Test 3: regular intra flag</vt:lpstr>
      <vt:lpstr>Test 4: Regular intra flag + MPM mode signalling change</vt:lpstr>
      <vt:lpstr>Test 5:  Combination of Test 4 and JVET-O0925</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64</cp:revision>
  <dcterms:created xsi:type="dcterms:W3CDTF">2018-11-06T17:03:09Z</dcterms:created>
  <dcterms:modified xsi:type="dcterms:W3CDTF">2019-07-05T11:34:19Z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