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notesMasterIdLst>
    <p:notesMasterId r:id="rId10"/>
  </p:notesMasterIdLst>
  <p:handoutMasterIdLst>
    <p:handoutMasterId r:id="rId11"/>
  </p:handoutMasterIdLst>
  <p:sldIdLst>
    <p:sldId id="275" r:id="rId2"/>
    <p:sldId id="298" r:id="rId3"/>
    <p:sldId id="329" r:id="rId4"/>
    <p:sldId id="330" r:id="rId5"/>
    <p:sldId id="286" r:id="rId6"/>
    <p:sldId id="331" r:id="rId7"/>
    <p:sldId id="282" r:id="rId8"/>
    <p:sldId id="263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FF00"/>
    <a:srgbClr val="ED7D31"/>
    <a:srgbClr val="5957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6" autoAdjust="0"/>
    <p:restoredTop sz="93649" autoAdjust="0"/>
  </p:normalViewPr>
  <p:slideViewPr>
    <p:cSldViewPr snapToGrid="0" showGuides="1">
      <p:cViewPr varScale="1">
        <p:scale>
          <a:sx n="122" d="100"/>
          <a:sy n="122" d="100"/>
        </p:scale>
        <p:origin x="50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1" d="100"/>
          <a:sy n="61" d="100"/>
        </p:scale>
        <p:origin x="2742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D305C-0912-4AFC-B744-1964D2152B95}" type="datetimeFigureOut">
              <a:rPr kumimoji="1" lang="ja-JP" altLang="en-US" smtClean="0"/>
              <a:t>2019/7/3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D65F7-7209-4D33-8B3F-A1DC4DA453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81349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D1929A-C832-4C51-892B-48BBA387B732}" type="datetimeFigureOut">
              <a:rPr kumimoji="1" lang="ja-JP" altLang="en-US" smtClean="0"/>
              <a:t>2019/7/3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7A8D0B-D510-4154-AB0C-777825F091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134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A8D0B-D510-4154-AB0C-777825F0917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236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9144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E50E1676-3347-4869-B301-C04AA53CC149}" type="datetime1">
              <a:rPr lang="ja-JP" altLang="en-US" smtClean="0"/>
              <a:t>2019/7/3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761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9144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HGPｺﾞｼｯｸE" panose="020B0900000000000000" pitchFamily="50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2411999" y="5058000"/>
            <a:ext cx="432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2412000" y="5436000"/>
            <a:ext cx="432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2411999" y="5994000"/>
            <a:ext cx="432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BBEF4838-D778-40D1-B4C6-A6511A0617A2}" type="datetime1">
              <a:rPr lang="ja-JP" altLang="en-US" smtClean="0"/>
              <a:t>2019/7/3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2406" y="720000"/>
            <a:ext cx="1419188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22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000" y="845159"/>
            <a:ext cx="8640000" cy="5753592"/>
          </a:xfrm>
        </p:spPr>
        <p:txBody>
          <a:bodyPr/>
          <a:lstStyle>
            <a:lvl1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  <a:lvl2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2pPr>
            <a:lvl3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3pPr>
            <a:lvl4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4pPr>
            <a:lvl5pPr>
              <a:defRPr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5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DE2CA967-D95E-44D5-98DA-F98559CE7473}" type="datetime1">
              <a:rPr lang="ja-JP" altLang="en-US" smtClean="0"/>
              <a:t>2019/7/3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Autofit/>
          </a:bodyPr>
          <a:lstStyle>
            <a:lvl1pPr>
              <a:defRPr lang="ja-JP" altLang="en-US" sz="2400">
                <a:solidFill>
                  <a:srgbClr val="59574C"/>
                </a:solidFill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80481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A34389-91EE-419F-9751-940F12B526C0}" type="datetime1">
              <a:rPr lang="ja-JP" altLang="en-US" smtClean="0"/>
              <a:t>2019/7/3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255600" y="291600"/>
            <a:ext cx="7441552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252000" y="197326"/>
            <a:ext cx="864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4252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1746" y="2034461"/>
            <a:ext cx="4960508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3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18" y="628313"/>
            <a:ext cx="8333333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125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2000" y="6603444"/>
            <a:ext cx="20574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05F4308D-0D87-455D-9BDA-8FAB4E33C5D4}" type="datetime1">
              <a:rPr lang="ja-JP" altLang="en-US" smtClean="0"/>
              <a:t>2019/7/3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81090" y="6605377"/>
            <a:ext cx="1887607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4740" y="6598751"/>
            <a:ext cx="54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defRPr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en-US" altLang="ja-JP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4638600" y="6624011"/>
            <a:ext cx="30861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354429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3" r:id="rId2"/>
    <p:sldLayoutId id="2147483669" r:id="rId3"/>
    <p:sldLayoutId id="2147483673" r:id="rId4"/>
    <p:sldLayoutId id="2147483682" r:id="rId5"/>
    <p:sldLayoutId id="2147483659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(日本語用のフォントを使用)"/>
          <a:ea typeface="HGPｺﾞｼｯｸM" panose="020B06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0" y="2890699"/>
            <a:ext cx="9144000" cy="1008000"/>
          </a:xfrm>
        </p:spPr>
        <p:txBody>
          <a:bodyPr>
            <a:normAutofit/>
          </a:bodyPr>
          <a:lstStyle/>
          <a:p>
            <a:r>
              <a:rPr lang="en-CA" altLang="ja-JP" b="1" dirty="0"/>
              <a:t>Non-CE6: Simplification with </a:t>
            </a:r>
            <a:br>
              <a:rPr lang="en-CA" altLang="ja-JP" b="1" dirty="0"/>
            </a:br>
            <a:r>
              <a:rPr lang="en-CA" altLang="ja-JP" b="1" dirty="0"/>
              <a:t>new LFNST transform basis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JVET-O0620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Tianyang</a:t>
            </a:r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 Zhou</a:t>
            </a:r>
          </a:p>
          <a:p>
            <a:r>
              <a:rPr lang="en-US" altLang="ja-JP" sz="2400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Tomonori Hashimoto Tomohiro </a:t>
            </a:r>
            <a:r>
              <a:rPr lang="en-US" altLang="ja-JP" sz="2400" dirty="0" err="1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Ikai</a:t>
            </a:r>
            <a:endParaRPr lang="en-US" altLang="ja-JP" sz="24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1892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The Low-Frequency Non-Separable Transform(LFNST) has been adopted in VVC-5.</a:t>
            </a:r>
          </a:p>
          <a:p>
            <a:endParaRPr lang="en-US" altLang="ja-JP" dirty="0"/>
          </a:p>
          <a:p>
            <a:r>
              <a:rPr kumimoji="1" lang="en-US" altLang="ja-JP" dirty="0"/>
              <a:t>In the current design, there are eight </a:t>
            </a:r>
            <a:r>
              <a:rPr kumimoji="1" lang="en-US" altLang="ja-JP" dirty="0">
                <a:solidFill>
                  <a:srgbClr val="00B0F0"/>
                </a:solidFill>
              </a:rPr>
              <a:t>16x16</a:t>
            </a:r>
            <a:r>
              <a:rPr kumimoji="1" lang="en-US" altLang="ja-JP" dirty="0"/>
              <a:t> matrices and </a:t>
            </a:r>
            <a:r>
              <a:rPr lang="en-US" altLang="ja-JP" dirty="0"/>
              <a:t>eight </a:t>
            </a:r>
            <a:r>
              <a:rPr lang="en-US" altLang="ja-JP" dirty="0">
                <a:solidFill>
                  <a:srgbClr val="00B0F0"/>
                </a:solidFill>
              </a:rPr>
              <a:t>16x48</a:t>
            </a:r>
            <a:r>
              <a:rPr lang="en-US" altLang="ja-JP" dirty="0"/>
              <a:t> matrices. T</a:t>
            </a:r>
            <a:r>
              <a:rPr kumimoji="1" lang="en-US" altLang="ja-JP" dirty="0"/>
              <a:t>he size of LFNST matrices is 8KByte (</a:t>
            </a:r>
            <a:r>
              <a:rPr kumimoji="1" lang="en-US" altLang="ja-JP" dirty="0">
                <a:solidFill>
                  <a:srgbClr val="00B0F0"/>
                </a:solidFill>
              </a:rPr>
              <a:t>16x16</a:t>
            </a:r>
            <a:r>
              <a:rPr kumimoji="1" lang="en-US" altLang="ja-JP" dirty="0"/>
              <a:t>x8 + </a:t>
            </a:r>
            <a:r>
              <a:rPr kumimoji="1" lang="en-US" altLang="ja-JP" dirty="0">
                <a:solidFill>
                  <a:srgbClr val="00B0F0"/>
                </a:solidFill>
              </a:rPr>
              <a:t>16x48</a:t>
            </a:r>
            <a:r>
              <a:rPr kumimoji="1" lang="en-US" altLang="ja-JP" dirty="0"/>
              <a:t>x8 = 8192) in total.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This contribution proposes the reduction of  LFNST matrices and LFNST computation by replacing </a:t>
            </a:r>
            <a:r>
              <a:rPr kumimoji="1" lang="en-US" altLang="ja-JP" dirty="0">
                <a:solidFill>
                  <a:srgbClr val="00B0F0"/>
                </a:solidFill>
              </a:rPr>
              <a:t>16x48</a:t>
            </a:r>
            <a:r>
              <a:rPr kumimoji="1" lang="en-US" altLang="ja-JP" dirty="0"/>
              <a:t> matrices with new </a:t>
            </a:r>
            <a:r>
              <a:rPr kumimoji="1" lang="en-US" altLang="ja-JP" dirty="0">
                <a:solidFill>
                  <a:srgbClr val="00B0F0"/>
                </a:solidFill>
              </a:rPr>
              <a:t>16x36</a:t>
            </a:r>
            <a:r>
              <a:rPr kumimoji="1" lang="en-US" altLang="ja-JP" dirty="0"/>
              <a:t> matrices. </a:t>
            </a:r>
            <a:r>
              <a:rPr lang="en-US" altLang="ja-JP" dirty="0"/>
              <a:t>The proposed method</a:t>
            </a:r>
            <a:r>
              <a:rPr kumimoji="1" lang="en-US" altLang="ja-JP" dirty="0"/>
              <a:t> achieves about </a:t>
            </a:r>
            <a:r>
              <a:rPr kumimoji="1" lang="en-US" altLang="ja-JP" dirty="0">
                <a:solidFill>
                  <a:srgbClr val="00B0F0"/>
                </a:solidFill>
              </a:rPr>
              <a:t>19</a:t>
            </a:r>
            <a:r>
              <a:rPr lang="ja-JP" altLang="en-US" dirty="0">
                <a:solidFill>
                  <a:srgbClr val="00B0F0"/>
                </a:solidFill>
              </a:rPr>
              <a:t> </a:t>
            </a:r>
            <a:r>
              <a:rPr kumimoji="1" lang="en-US" altLang="ja-JP" dirty="0">
                <a:solidFill>
                  <a:srgbClr val="00B0F0"/>
                </a:solidFill>
              </a:rPr>
              <a:t>%</a:t>
            </a:r>
            <a:r>
              <a:rPr kumimoji="1" lang="en-US" altLang="ja-JP" dirty="0"/>
              <a:t> table size reduction.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2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Introduction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4076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LFNST current design in VVC-5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kumimoji="1" lang="en-US" altLang="ja-JP" dirty="0"/>
              <a:t>Proposal</a:t>
            </a:r>
          </a:p>
          <a:p>
            <a:pPr lvl="1"/>
            <a:r>
              <a:rPr lang="en-US" altLang="ja-JP" dirty="0"/>
              <a:t>The proposal saves </a:t>
            </a:r>
            <a:r>
              <a:rPr lang="en-US" altLang="ja-JP" dirty="0">
                <a:solidFill>
                  <a:srgbClr val="00B0F0"/>
                </a:solidFill>
              </a:rPr>
              <a:t>18.75 </a:t>
            </a:r>
            <a:r>
              <a:rPr lang="en-US" altLang="ja-JP" dirty="0"/>
              <a:t>%(6656 / 8192 = 0.8125)</a:t>
            </a:r>
          </a:p>
          <a:p>
            <a:pPr marL="457200" lvl="1" indent="0">
              <a:buNone/>
            </a:pPr>
            <a:r>
              <a:rPr lang="en-US" altLang="ja-JP" dirty="0"/>
              <a:t>   table size for LFNST matrices. </a:t>
            </a: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3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Proposed method</a:t>
            </a:r>
            <a:endParaRPr kumimoji="1" lang="ja-JP" altLang="en-US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975A72B5-0DAC-4C7A-8669-7BD98E514D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79945"/>
              </p:ext>
            </p:extLst>
          </p:nvPr>
        </p:nvGraphicFramePr>
        <p:xfrm>
          <a:off x="924776" y="1556657"/>
          <a:ext cx="60960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5830243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704082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05382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Size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Transform basis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712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16x16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8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2048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00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16x</a:t>
                      </a:r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48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8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6144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86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8192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546948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B3BECBC9-6EF2-41A9-B52F-39847FF909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786729"/>
              </p:ext>
            </p:extLst>
          </p:nvPr>
        </p:nvGraphicFramePr>
        <p:xfrm>
          <a:off x="924776" y="4671534"/>
          <a:ext cx="609600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5830243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4704082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8053823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Size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 Transform basis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Sum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7129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16x16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8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2048</a:t>
                      </a:r>
                      <a:endParaRPr kumimoji="1" lang="ja-JP" alt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7002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chemeClr val="tx1"/>
                          </a:solidFill>
                        </a:rPr>
                        <a:t>16x</a:t>
                      </a:r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36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8</a:t>
                      </a:r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4608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5860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>
                          <a:solidFill>
                            <a:srgbClr val="00B0F0"/>
                          </a:solidFill>
                        </a:rPr>
                        <a:t>6656</a:t>
                      </a:r>
                      <a:endParaRPr kumimoji="1" lang="ja-JP" altLang="en-US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65469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1601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173228" y="845159"/>
            <a:ext cx="8870462" cy="5753592"/>
          </a:xfrm>
        </p:spPr>
        <p:txBody>
          <a:bodyPr>
            <a:normAutofit/>
          </a:bodyPr>
          <a:lstStyle/>
          <a:p>
            <a:r>
              <a:rPr lang="en-US" altLang="ja-JP" sz="2000" dirty="0"/>
              <a:t>Current design of LFNST(</a:t>
            </a:r>
            <a:r>
              <a:rPr lang="en-CA" altLang="ja-JP" sz="1800" b="1" dirty="0">
                <a:solidFill>
                  <a:srgbClr val="00B0F0"/>
                </a:solidFill>
              </a:rPr>
              <a:t>48 coefficients pattern</a:t>
            </a:r>
            <a:r>
              <a:rPr lang="en-US" altLang="ja-JP" sz="2000" dirty="0"/>
              <a:t>) in VVC-5</a:t>
            </a:r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kumimoji="1"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We propose to use </a:t>
            </a:r>
            <a:r>
              <a:rPr lang="en-US" altLang="ja-JP" sz="2000" dirty="0">
                <a:solidFill>
                  <a:srgbClr val="00B0F0"/>
                </a:solidFill>
              </a:rPr>
              <a:t>16x36</a:t>
            </a:r>
            <a:r>
              <a:rPr lang="en-US" altLang="ja-JP" sz="2000" dirty="0"/>
              <a:t> matrices. The corresponding position of 36 coefficients are decided depending on </a:t>
            </a:r>
            <a:r>
              <a:rPr lang="en-US" altLang="ja-JP" sz="2000" dirty="0" err="1">
                <a:solidFill>
                  <a:srgbClr val="00B0F0"/>
                </a:solidFill>
              </a:rPr>
              <a:t>lfnstIdx</a:t>
            </a:r>
            <a:r>
              <a:rPr lang="en-US" altLang="ja-JP" sz="2000" dirty="0"/>
              <a:t>.</a:t>
            </a:r>
          </a:p>
          <a:p>
            <a:endParaRPr kumimoji="1" lang="ja-JP" altLang="en-US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4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252000" y="342482"/>
            <a:ext cx="7441552" cy="267076"/>
          </a:xfrm>
        </p:spPr>
        <p:txBody>
          <a:bodyPr/>
          <a:lstStyle/>
          <a:p>
            <a:r>
              <a:rPr lang="en-US" altLang="ja-JP" dirty="0"/>
              <a:t>Proposed method</a:t>
            </a:r>
            <a:endParaRPr kumimoji="1" lang="ja-JP" altLang="en-US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61D3052A-265D-49DE-86CC-92870510093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216" y="1377472"/>
            <a:ext cx="1440000" cy="144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636B11E-DF76-4640-ACEE-129F6DF11DC1}"/>
              </a:ext>
            </a:extLst>
          </p:cNvPr>
          <p:cNvGrpSpPr/>
          <p:nvPr/>
        </p:nvGrpSpPr>
        <p:grpSpPr>
          <a:xfrm>
            <a:off x="1404577" y="4991044"/>
            <a:ext cx="1447812" cy="1440000"/>
            <a:chOff x="1446223" y="1821281"/>
            <a:chExt cx="1455643" cy="1442527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85EEBA1F-909C-4657-BA8F-6E8A16AE56EF}"/>
                </a:ext>
              </a:extLst>
            </p:cNvPr>
            <p:cNvGrpSpPr/>
            <p:nvPr/>
          </p:nvGrpSpPr>
          <p:grpSpPr>
            <a:xfrm>
              <a:off x="1461866" y="1821281"/>
              <a:ext cx="1440000" cy="1440000"/>
              <a:chOff x="5288692" y="3855308"/>
              <a:chExt cx="1440000" cy="1440000"/>
            </a:xfrm>
          </p:grpSpPr>
          <p:sp>
            <p:nvSpPr>
              <p:cNvPr id="19" name="正方形/長方形 18">
                <a:extLst>
                  <a:ext uri="{FF2B5EF4-FFF2-40B4-BE49-F238E27FC236}">
                    <a16:creationId xmlns:a16="http://schemas.microsoft.com/office/drawing/2014/main" id="{132E8855-5382-451D-A2BE-6D3757C1C9C0}"/>
                  </a:ext>
                </a:extLst>
              </p:cNvPr>
              <p:cNvSpPr/>
              <p:nvPr/>
            </p:nvSpPr>
            <p:spPr>
              <a:xfrm>
                <a:off x="5288692" y="3855308"/>
                <a:ext cx="1440000" cy="1440000"/>
              </a:xfrm>
              <a:prstGeom prst="rect">
                <a:avLst/>
              </a:prstGeom>
              <a:noFill/>
              <a:ln w="38100">
                <a:solidFill>
                  <a:srgbClr val="59574C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sz="1600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cxnSp>
            <p:nvCxnSpPr>
              <p:cNvPr id="20" name="直線コネクタ 19">
                <a:extLst>
                  <a:ext uri="{FF2B5EF4-FFF2-40B4-BE49-F238E27FC236}">
                    <a16:creationId xmlns:a16="http://schemas.microsoft.com/office/drawing/2014/main" id="{41B0AAAC-C54A-4994-80D4-ADBA38F6B21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4218047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線コネクタ 20">
                <a:extLst>
                  <a:ext uri="{FF2B5EF4-FFF2-40B4-BE49-F238E27FC236}">
                    <a16:creationId xmlns:a16="http://schemas.microsoft.com/office/drawing/2014/main" id="{492E5E71-DCEB-4E85-9526-9B43592732BF}"/>
                  </a:ext>
                </a:extLst>
              </p:cNvPr>
              <p:cNvCxnSpPr>
                <a:cxnSpLocks/>
                <a:stCxn id="19" idx="1"/>
                <a:endCxn id="19" idx="3"/>
              </p:cNvCxnSpPr>
              <p:nvPr/>
            </p:nvCxnSpPr>
            <p:spPr>
              <a:xfrm>
                <a:off x="5288692" y="4575308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線コネクタ 21">
                <a:extLst>
                  <a:ext uri="{FF2B5EF4-FFF2-40B4-BE49-F238E27FC236}">
                    <a16:creationId xmlns:a16="http://schemas.microsoft.com/office/drawing/2014/main" id="{D8A19D4C-2B10-46BE-8865-847EFE8765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4926917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コネクタ 22">
                <a:extLst>
                  <a:ext uri="{FF2B5EF4-FFF2-40B4-BE49-F238E27FC236}">
                    <a16:creationId xmlns:a16="http://schemas.microsoft.com/office/drawing/2014/main" id="{FC69D347-28EC-448F-87BD-5B1623C05736}"/>
                  </a:ext>
                </a:extLst>
              </p:cNvPr>
              <p:cNvCxnSpPr>
                <a:cxnSpLocks/>
                <a:stCxn id="19" idx="0"/>
              </p:cNvCxnSpPr>
              <p:nvPr/>
            </p:nvCxnSpPr>
            <p:spPr>
              <a:xfrm>
                <a:off x="6008692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線コネクタ 23">
                <a:extLst>
                  <a:ext uri="{FF2B5EF4-FFF2-40B4-BE49-F238E27FC236}">
                    <a16:creationId xmlns:a16="http://schemas.microsoft.com/office/drawing/2014/main" id="{E518FA15-0CEF-467F-ADD2-5FD8404553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66832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線コネクタ 24">
                <a:extLst>
                  <a:ext uri="{FF2B5EF4-FFF2-40B4-BE49-F238E27FC236}">
                    <a16:creationId xmlns:a16="http://schemas.microsoft.com/office/drawing/2014/main" id="{ACAC08FA-680F-4EA3-993D-0D8BDD9B6C5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50552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>
                <a:extLst>
                  <a:ext uri="{FF2B5EF4-FFF2-40B4-BE49-F238E27FC236}">
                    <a16:creationId xmlns:a16="http://schemas.microsoft.com/office/drawing/2014/main" id="{3DBD59C1-1D6F-4011-B465-A35560165FB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69849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線コネクタ 26">
                <a:extLst>
                  <a:ext uri="{FF2B5EF4-FFF2-40B4-BE49-F238E27FC236}">
                    <a16:creationId xmlns:a16="http://schemas.microsoft.com/office/drawing/2014/main" id="{8D3EC0BF-5CAD-4EDD-8EBE-9D706E2696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31255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線コネクタ 27">
                <a:extLst>
                  <a:ext uri="{FF2B5EF4-FFF2-40B4-BE49-F238E27FC236}">
                    <a16:creationId xmlns:a16="http://schemas.microsoft.com/office/drawing/2014/main" id="{28C2A14F-67F7-491E-B238-88E90EFDAA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89395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CC4F21A1-D225-4656-81F3-E8D41CB0FD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50800" y="3855308"/>
                <a:ext cx="0" cy="144000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線コネクタ 29">
                <a:extLst>
                  <a:ext uri="{FF2B5EF4-FFF2-40B4-BE49-F238E27FC236}">
                    <a16:creationId xmlns:a16="http://schemas.microsoft.com/office/drawing/2014/main" id="{77A9C929-9C90-4420-8F2F-4639BB0533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4040610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1BF65329-89D0-48A3-BB2B-8997679FC3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4394605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>
                <a:extLst>
                  <a:ext uri="{FF2B5EF4-FFF2-40B4-BE49-F238E27FC236}">
                    <a16:creationId xmlns:a16="http://schemas.microsoft.com/office/drawing/2014/main" id="{6F7DA681-4A5A-4CF1-ACA8-7F127D63E3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4753834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線コネクタ 32">
                <a:extLst>
                  <a:ext uri="{FF2B5EF4-FFF2-40B4-BE49-F238E27FC236}">
                    <a16:creationId xmlns:a16="http://schemas.microsoft.com/office/drawing/2014/main" id="{B37E3CAF-7FAD-424C-9D07-10D54FA050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88692" y="5119593"/>
                <a:ext cx="1440000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正方形/長方形 10">
              <a:extLst>
                <a:ext uri="{FF2B5EF4-FFF2-40B4-BE49-F238E27FC236}">
                  <a16:creationId xmlns:a16="http://schemas.microsoft.com/office/drawing/2014/main" id="{49F7BE0D-DB26-4CAE-9AEF-B89DCDED1B53}"/>
                </a:ext>
              </a:extLst>
            </p:cNvPr>
            <p:cNvSpPr/>
            <p:nvPr/>
          </p:nvSpPr>
          <p:spPr>
            <a:xfrm>
              <a:off x="1459655" y="1838369"/>
              <a:ext cx="1439816" cy="172275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2" name="正方形/長方形 11">
              <a:extLst>
                <a:ext uri="{FF2B5EF4-FFF2-40B4-BE49-F238E27FC236}">
                  <a16:creationId xmlns:a16="http://schemas.microsoft.com/office/drawing/2014/main" id="{44C1722D-DB3F-40DB-AA0A-0248DE3520EF}"/>
                </a:ext>
              </a:extLst>
            </p:cNvPr>
            <p:cNvSpPr/>
            <p:nvPr/>
          </p:nvSpPr>
          <p:spPr>
            <a:xfrm>
              <a:off x="1459020" y="2006310"/>
              <a:ext cx="1084251" cy="187721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3" name="正方形/長方形 12">
              <a:extLst>
                <a:ext uri="{FF2B5EF4-FFF2-40B4-BE49-F238E27FC236}">
                  <a16:creationId xmlns:a16="http://schemas.microsoft.com/office/drawing/2014/main" id="{EE0881B4-1369-4B34-85A1-19EBCD030DC0}"/>
                </a:ext>
              </a:extLst>
            </p:cNvPr>
            <p:cNvSpPr/>
            <p:nvPr/>
          </p:nvSpPr>
          <p:spPr>
            <a:xfrm>
              <a:off x="1454077" y="2194945"/>
              <a:ext cx="1082426" cy="183025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4" name="正方形/長方形 13">
              <a:extLst>
                <a:ext uri="{FF2B5EF4-FFF2-40B4-BE49-F238E27FC236}">
                  <a16:creationId xmlns:a16="http://schemas.microsoft.com/office/drawing/2014/main" id="{69C2B284-BF46-41DF-9C86-3A02CB7E8B72}"/>
                </a:ext>
              </a:extLst>
            </p:cNvPr>
            <p:cNvSpPr/>
            <p:nvPr/>
          </p:nvSpPr>
          <p:spPr>
            <a:xfrm>
              <a:off x="1446223" y="2378882"/>
              <a:ext cx="1096793" cy="183472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8BAE142B-A6DE-43ED-97C6-9395B1E7108A}"/>
                </a:ext>
              </a:extLst>
            </p:cNvPr>
            <p:cNvSpPr/>
            <p:nvPr/>
          </p:nvSpPr>
          <p:spPr>
            <a:xfrm>
              <a:off x="1454081" y="2556371"/>
              <a:ext cx="728137" cy="179439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8CBB3DE0-DC9A-4C59-A017-0CF608EE4BA4}"/>
                </a:ext>
              </a:extLst>
            </p:cNvPr>
            <p:cNvSpPr/>
            <p:nvPr/>
          </p:nvSpPr>
          <p:spPr>
            <a:xfrm>
              <a:off x="1454080" y="2734897"/>
              <a:ext cx="727680" cy="165613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BB78D53B-C62F-4530-99C2-74A5AB935B5D}"/>
                </a:ext>
              </a:extLst>
            </p:cNvPr>
            <p:cNvSpPr/>
            <p:nvPr/>
          </p:nvSpPr>
          <p:spPr>
            <a:xfrm>
              <a:off x="1458250" y="2893803"/>
              <a:ext cx="181509" cy="176523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5BCD3FB8-7202-4996-8AFB-6B533C3BA37B}"/>
                </a:ext>
              </a:extLst>
            </p:cNvPr>
            <p:cNvSpPr/>
            <p:nvPr/>
          </p:nvSpPr>
          <p:spPr>
            <a:xfrm>
              <a:off x="1456996" y="3070326"/>
              <a:ext cx="189293" cy="193482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6D78266-C533-4CB1-975E-EBD7509251C8}"/>
              </a:ext>
            </a:extLst>
          </p:cNvPr>
          <p:cNvGrpSpPr/>
          <p:nvPr/>
        </p:nvGrpSpPr>
        <p:grpSpPr>
          <a:xfrm>
            <a:off x="5916105" y="5004710"/>
            <a:ext cx="1447846" cy="1440272"/>
            <a:chOff x="1458895" y="3530698"/>
            <a:chExt cx="1447846" cy="1440272"/>
          </a:xfrm>
        </p:grpSpPr>
        <p:grpSp>
          <p:nvGrpSpPr>
            <p:cNvPr id="54" name="グループ化 53">
              <a:extLst>
                <a:ext uri="{FF2B5EF4-FFF2-40B4-BE49-F238E27FC236}">
                  <a16:creationId xmlns:a16="http://schemas.microsoft.com/office/drawing/2014/main" id="{03495C17-B09D-4338-B504-A907C69923D1}"/>
                </a:ext>
              </a:extLst>
            </p:cNvPr>
            <p:cNvGrpSpPr/>
            <p:nvPr/>
          </p:nvGrpSpPr>
          <p:grpSpPr>
            <a:xfrm>
              <a:off x="1461866" y="3530698"/>
              <a:ext cx="1444875" cy="1440272"/>
              <a:chOff x="1368108" y="4093732"/>
              <a:chExt cx="1444875" cy="1440272"/>
            </a:xfrm>
          </p:grpSpPr>
          <p:grpSp>
            <p:nvGrpSpPr>
              <p:cNvPr id="60" name="グループ化 59">
                <a:extLst>
                  <a:ext uri="{FF2B5EF4-FFF2-40B4-BE49-F238E27FC236}">
                    <a16:creationId xmlns:a16="http://schemas.microsoft.com/office/drawing/2014/main" id="{1402F6E1-8D6F-477C-8566-1800103641E6}"/>
                  </a:ext>
                </a:extLst>
              </p:cNvPr>
              <p:cNvGrpSpPr/>
              <p:nvPr/>
            </p:nvGrpSpPr>
            <p:grpSpPr>
              <a:xfrm>
                <a:off x="1372983" y="4093732"/>
                <a:ext cx="1440000" cy="1440272"/>
                <a:chOff x="5288692" y="3855036"/>
                <a:chExt cx="1440000" cy="1440272"/>
              </a:xfrm>
            </p:grpSpPr>
            <p:sp>
              <p:nvSpPr>
                <p:cNvPr id="63" name="正方形/長方形 62">
                  <a:extLst>
                    <a:ext uri="{FF2B5EF4-FFF2-40B4-BE49-F238E27FC236}">
                      <a16:creationId xmlns:a16="http://schemas.microsoft.com/office/drawing/2014/main" id="{4A148299-12E4-4F3D-8432-16C371F73F5C}"/>
                    </a:ext>
                  </a:extLst>
                </p:cNvPr>
                <p:cNvSpPr/>
                <p:nvPr/>
              </p:nvSpPr>
              <p:spPr>
                <a:xfrm>
                  <a:off x="5288692" y="3855308"/>
                  <a:ext cx="1440000" cy="1440000"/>
                </a:xfrm>
                <a:prstGeom prst="rect">
                  <a:avLst/>
                </a:prstGeom>
                <a:noFill/>
                <a:ln w="38100">
                  <a:solidFill>
                    <a:srgbClr val="59574C"/>
                  </a:solidFill>
                  <a:prstDash val="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kumimoji="1" lang="ja-JP" altLang="en-US" sz="1600" dirty="0">
                    <a:solidFill>
                      <a:srgbClr val="59574C"/>
                    </a:solidFill>
                    <a:latin typeface="HGPｺﾞｼｯｸM" panose="020B0600000000000000" pitchFamily="50" charset="-128"/>
                    <a:ea typeface="HGPｺﾞｼｯｸM" panose="020B0600000000000000" pitchFamily="50" charset="-128"/>
                  </a:endParaRPr>
                </a:p>
              </p:txBody>
            </p:sp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A3D25AD5-1555-4EEA-AE02-2F0D191F9A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21804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8A42A96E-0159-4C40-8D07-5B303CE3FE0E}"/>
                    </a:ext>
                  </a:extLst>
                </p:cNvPr>
                <p:cNvCxnSpPr>
                  <a:cxnSpLocks/>
                  <a:stCxn id="63" idx="1"/>
                  <a:endCxn id="63" idx="3"/>
                </p:cNvCxnSpPr>
                <p:nvPr/>
              </p:nvCxnSpPr>
              <p:spPr>
                <a:xfrm>
                  <a:off x="5288692" y="4575308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7F0F8885-B442-4C90-BF76-E4DDF13D53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926917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251CAC96-86F5-419D-9315-25B0D1E1AE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11958" y="3855036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線コネクタ 67">
                  <a:extLst>
                    <a:ext uri="{FF2B5EF4-FFF2-40B4-BE49-F238E27FC236}">
                      <a16:creationId xmlns:a16="http://schemas.microsoft.com/office/drawing/2014/main" id="{B500B1A2-BB3E-4570-9F0A-1AD6556849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6683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線コネクタ 68">
                  <a:extLst>
                    <a:ext uri="{FF2B5EF4-FFF2-40B4-BE49-F238E27FC236}">
                      <a16:creationId xmlns:a16="http://schemas.microsoft.com/office/drawing/2014/main" id="{75A60E66-4D48-40AE-8B31-183939F112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650552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線コネクタ 69">
                  <a:extLst>
                    <a:ext uri="{FF2B5EF4-FFF2-40B4-BE49-F238E27FC236}">
                      <a16:creationId xmlns:a16="http://schemas.microsoft.com/office/drawing/2014/main" id="{FAEA09F2-366C-4BEE-9D06-EC6DD9261DB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69849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線コネクタ 70">
                  <a:extLst>
                    <a:ext uri="{FF2B5EF4-FFF2-40B4-BE49-F238E27FC236}">
                      <a16:creationId xmlns:a16="http://schemas.microsoft.com/office/drawing/2014/main" id="{0A0573E4-84B3-47C3-B9EA-EF129E13E2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83125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線コネクタ 71">
                  <a:extLst>
                    <a:ext uri="{FF2B5EF4-FFF2-40B4-BE49-F238E27FC236}">
                      <a16:creationId xmlns:a16="http://schemas.microsoft.com/office/drawing/2014/main" id="{12593097-E0D1-4D85-ACCF-985DFA5D41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89395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線コネクタ 72">
                  <a:extLst>
                    <a:ext uri="{FF2B5EF4-FFF2-40B4-BE49-F238E27FC236}">
                      <a16:creationId xmlns:a16="http://schemas.microsoft.com/office/drawing/2014/main" id="{BB6417BF-C336-40E2-B7F3-06C1DB2856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50800" y="3855308"/>
                  <a:ext cx="0" cy="1440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B495C274-6821-4DC9-95BC-4CBF1D2301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040610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D2D51CEB-2AEA-416B-A4A3-484BC9BF57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394605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9590C2CD-EE04-4348-8663-1978D001E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4753834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1C6B2C9E-ED8A-47FA-B35F-8F438F994C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288692" y="5119593"/>
                  <a:ext cx="1440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正方形/長方形 60">
                <a:extLst>
                  <a:ext uri="{FF2B5EF4-FFF2-40B4-BE49-F238E27FC236}">
                    <a16:creationId xmlns:a16="http://schemas.microsoft.com/office/drawing/2014/main" id="{60984734-B1D8-4F90-90B3-4D6914401264}"/>
                  </a:ext>
                </a:extLst>
              </p:cNvPr>
              <p:cNvSpPr/>
              <p:nvPr/>
            </p:nvSpPr>
            <p:spPr>
              <a:xfrm>
                <a:off x="1368108" y="4455815"/>
                <a:ext cx="1081403" cy="187208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 dirty="0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  <p:sp>
            <p:nvSpPr>
              <p:cNvPr id="62" name="正方形/長方形 61">
                <a:extLst>
                  <a:ext uri="{FF2B5EF4-FFF2-40B4-BE49-F238E27FC236}">
                    <a16:creationId xmlns:a16="http://schemas.microsoft.com/office/drawing/2014/main" id="{DF80B7CF-AF54-40FD-8CFF-57BDF73E3B10}"/>
                  </a:ext>
                </a:extLst>
              </p:cNvPr>
              <p:cNvSpPr/>
              <p:nvPr/>
            </p:nvSpPr>
            <p:spPr>
              <a:xfrm>
                <a:off x="1368112" y="4813732"/>
                <a:ext cx="728137" cy="185257"/>
              </a:xfrm>
              <a:prstGeom prst="rect">
                <a:avLst/>
              </a:prstGeom>
              <a:solidFill>
                <a:srgbClr val="0000FF">
                  <a:alpha val="29000"/>
                </a:srgb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kumimoji="1" lang="ja-JP" altLang="en-US">
                  <a:solidFill>
                    <a:srgbClr val="59574C"/>
                  </a:solidFill>
                  <a:latin typeface="HGPｺﾞｼｯｸM" panose="020B0600000000000000" pitchFamily="50" charset="-128"/>
                  <a:ea typeface="HGPｺﾞｼｯｸM" panose="020B0600000000000000" pitchFamily="50" charset="-128"/>
                </a:endParaRPr>
              </a:p>
            </p:txBody>
          </p:sp>
        </p:grpSp>
        <p:sp>
          <p:nvSpPr>
            <p:cNvPr id="55" name="正方形/長方形 54">
              <a:extLst>
                <a:ext uri="{FF2B5EF4-FFF2-40B4-BE49-F238E27FC236}">
                  <a16:creationId xmlns:a16="http://schemas.microsoft.com/office/drawing/2014/main" id="{7C4BE839-0F07-4039-95CC-A5F58E604950}"/>
                </a:ext>
              </a:extLst>
            </p:cNvPr>
            <p:cNvSpPr/>
            <p:nvPr/>
          </p:nvSpPr>
          <p:spPr>
            <a:xfrm>
              <a:off x="1458895" y="3535030"/>
              <a:ext cx="1081403" cy="187208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56" name="正方形/長方形 55">
              <a:extLst>
                <a:ext uri="{FF2B5EF4-FFF2-40B4-BE49-F238E27FC236}">
                  <a16:creationId xmlns:a16="http://schemas.microsoft.com/office/drawing/2014/main" id="{EAE27AEC-871B-4224-B2F4-73CF591C9BE8}"/>
                </a:ext>
              </a:extLst>
            </p:cNvPr>
            <p:cNvSpPr/>
            <p:nvPr/>
          </p:nvSpPr>
          <p:spPr>
            <a:xfrm>
              <a:off x="1461866" y="3714256"/>
              <a:ext cx="1081403" cy="184038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57" name="正方形/長方形 56">
              <a:extLst>
                <a:ext uri="{FF2B5EF4-FFF2-40B4-BE49-F238E27FC236}">
                  <a16:creationId xmlns:a16="http://schemas.microsoft.com/office/drawing/2014/main" id="{ED299EAB-C59C-4A89-80B3-50015EC929E0}"/>
                </a:ext>
              </a:extLst>
            </p:cNvPr>
            <p:cNvSpPr/>
            <p:nvPr/>
          </p:nvSpPr>
          <p:spPr>
            <a:xfrm>
              <a:off x="1468602" y="4074092"/>
              <a:ext cx="1081403" cy="182453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58" name="正方形/長方形 57">
              <a:extLst>
                <a:ext uri="{FF2B5EF4-FFF2-40B4-BE49-F238E27FC236}">
                  <a16:creationId xmlns:a16="http://schemas.microsoft.com/office/drawing/2014/main" id="{D2C00241-4832-431A-9AEB-5D65267A756C}"/>
                </a:ext>
              </a:extLst>
            </p:cNvPr>
            <p:cNvSpPr/>
            <p:nvPr/>
          </p:nvSpPr>
          <p:spPr>
            <a:xfrm>
              <a:off x="1465915" y="4434200"/>
              <a:ext cx="728137" cy="160172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3DD4E002-4AF9-4D9C-8C18-3C2826019D16}"/>
                </a:ext>
              </a:extLst>
            </p:cNvPr>
            <p:cNvSpPr/>
            <p:nvPr/>
          </p:nvSpPr>
          <p:spPr>
            <a:xfrm>
              <a:off x="1469960" y="4591848"/>
              <a:ext cx="728137" cy="195206"/>
            </a:xfrm>
            <a:prstGeom prst="rect">
              <a:avLst/>
            </a:prstGeom>
            <a:solidFill>
              <a:srgbClr val="0000FF">
                <a:alpha val="29000"/>
              </a:srgb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dirty="0">
                <a:solidFill>
                  <a:srgbClr val="59574C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</p:grp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85923172-D913-41DA-AF29-DC8B88203536}"/>
              </a:ext>
            </a:extLst>
          </p:cNvPr>
          <p:cNvSpPr txBox="1"/>
          <p:nvPr/>
        </p:nvSpPr>
        <p:spPr>
          <a:xfrm>
            <a:off x="554897" y="3972793"/>
            <a:ext cx="467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b="1" dirty="0"/>
              <a:t>36 coefficients pattern (</a:t>
            </a:r>
            <a:r>
              <a:rPr lang="en-CA" altLang="ja-JP" b="1" dirty="0" err="1">
                <a:solidFill>
                  <a:srgbClr val="00B0F0"/>
                </a:solidFill>
              </a:rPr>
              <a:t>lfnstIdx</a:t>
            </a:r>
            <a:r>
              <a:rPr lang="en-CA" altLang="ja-JP" b="1" dirty="0">
                <a:solidFill>
                  <a:srgbClr val="00B0F0"/>
                </a:solidFill>
              </a:rPr>
              <a:t> == 1</a:t>
            </a:r>
            <a:r>
              <a:rPr lang="en-CA" altLang="ja-JP" b="1" dirty="0"/>
              <a:t>)</a:t>
            </a:r>
            <a:endParaRPr kumimoji="1" lang="ja-JP" altLang="en-US" sz="9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886D0E75-976B-4101-97B5-719E3EB41184}"/>
              </a:ext>
            </a:extLst>
          </p:cNvPr>
          <p:cNvSpPr txBox="1"/>
          <p:nvPr/>
        </p:nvSpPr>
        <p:spPr>
          <a:xfrm>
            <a:off x="5047962" y="3977256"/>
            <a:ext cx="38367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ja-JP" b="1" dirty="0"/>
              <a:t>36 coefficients pattern (</a:t>
            </a:r>
            <a:r>
              <a:rPr lang="en-CA" altLang="ja-JP" b="1" dirty="0" err="1">
                <a:solidFill>
                  <a:srgbClr val="00B0F0"/>
                </a:solidFill>
              </a:rPr>
              <a:t>lfnstIdx</a:t>
            </a:r>
            <a:r>
              <a:rPr lang="en-CA" altLang="ja-JP" b="1" dirty="0">
                <a:solidFill>
                  <a:srgbClr val="00B0F0"/>
                </a:solidFill>
              </a:rPr>
              <a:t> == 2</a:t>
            </a:r>
            <a:r>
              <a:rPr lang="en-CA" altLang="ja-JP" b="1" dirty="0"/>
              <a:t>)</a:t>
            </a:r>
            <a:endParaRPr kumimoji="1" lang="ja-JP" altLang="en-US" sz="900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16EF0EDF-A87E-41C6-BA44-577C62F62337}"/>
              </a:ext>
            </a:extLst>
          </p:cNvPr>
          <p:cNvGrpSpPr/>
          <p:nvPr/>
        </p:nvGrpSpPr>
        <p:grpSpPr>
          <a:xfrm>
            <a:off x="2897655" y="4982525"/>
            <a:ext cx="187535" cy="1531845"/>
            <a:chOff x="2897655" y="4121715"/>
            <a:chExt cx="187535" cy="1531845"/>
          </a:xfrm>
        </p:grpSpPr>
        <p:sp>
          <p:nvSpPr>
            <p:cNvPr id="82" name="テキスト ボックス 81">
              <a:extLst>
                <a:ext uri="{FF2B5EF4-FFF2-40B4-BE49-F238E27FC236}">
                  <a16:creationId xmlns:a16="http://schemas.microsoft.com/office/drawing/2014/main" id="{6C571CB6-6D4B-4417-8A24-61A18D622C40}"/>
                </a:ext>
              </a:extLst>
            </p:cNvPr>
            <p:cNvSpPr txBox="1"/>
            <p:nvPr/>
          </p:nvSpPr>
          <p:spPr>
            <a:xfrm>
              <a:off x="2905459" y="412171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8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3" name="テキスト ボックス 82">
              <a:extLst>
                <a:ext uri="{FF2B5EF4-FFF2-40B4-BE49-F238E27FC236}">
                  <a16:creationId xmlns:a16="http://schemas.microsoft.com/office/drawing/2014/main" id="{F00FAFA9-9469-4A12-95F5-67C38C780635}"/>
                </a:ext>
              </a:extLst>
            </p:cNvPr>
            <p:cNvSpPr txBox="1"/>
            <p:nvPr/>
          </p:nvSpPr>
          <p:spPr>
            <a:xfrm>
              <a:off x="2901559" y="430537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4" name="テキスト ボックス 83">
              <a:extLst>
                <a:ext uri="{FF2B5EF4-FFF2-40B4-BE49-F238E27FC236}">
                  <a16:creationId xmlns:a16="http://schemas.microsoft.com/office/drawing/2014/main" id="{BA52E3A5-5D85-427D-92EC-5CD795C9B0A5}"/>
                </a:ext>
              </a:extLst>
            </p:cNvPr>
            <p:cNvSpPr txBox="1"/>
            <p:nvPr/>
          </p:nvSpPr>
          <p:spPr>
            <a:xfrm>
              <a:off x="2901559" y="449293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5" name="テキスト ボックス 84">
              <a:extLst>
                <a:ext uri="{FF2B5EF4-FFF2-40B4-BE49-F238E27FC236}">
                  <a16:creationId xmlns:a16="http://schemas.microsoft.com/office/drawing/2014/main" id="{6F52CFF9-AAC9-4B75-A542-730C841C9BEB}"/>
                </a:ext>
              </a:extLst>
            </p:cNvPr>
            <p:cNvSpPr txBox="1"/>
            <p:nvPr/>
          </p:nvSpPr>
          <p:spPr>
            <a:xfrm>
              <a:off x="2901555" y="467270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6" name="テキスト ボックス 85">
              <a:extLst>
                <a:ext uri="{FF2B5EF4-FFF2-40B4-BE49-F238E27FC236}">
                  <a16:creationId xmlns:a16="http://schemas.microsoft.com/office/drawing/2014/main" id="{9310B646-EF02-42A8-A0E0-C9FA959EFE7C}"/>
                </a:ext>
              </a:extLst>
            </p:cNvPr>
            <p:cNvSpPr txBox="1"/>
            <p:nvPr/>
          </p:nvSpPr>
          <p:spPr>
            <a:xfrm>
              <a:off x="2897655" y="485636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7" name="テキスト ボックス 86">
              <a:extLst>
                <a:ext uri="{FF2B5EF4-FFF2-40B4-BE49-F238E27FC236}">
                  <a16:creationId xmlns:a16="http://schemas.microsoft.com/office/drawing/2014/main" id="{9A1AA24A-B550-44A0-88EE-E4221B9893F4}"/>
                </a:ext>
              </a:extLst>
            </p:cNvPr>
            <p:cNvSpPr txBox="1"/>
            <p:nvPr/>
          </p:nvSpPr>
          <p:spPr>
            <a:xfrm>
              <a:off x="2897655" y="504392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8" name="テキスト ボックス 87">
              <a:extLst>
                <a:ext uri="{FF2B5EF4-FFF2-40B4-BE49-F238E27FC236}">
                  <a16:creationId xmlns:a16="http://schemas.microsoft.com/office/drawing/2014/main" id="{27EECFDA-E8B2-4A76-A310-919972D43B2D}"/>
                </a:ext>
              </a:extLst>
            </p:cNvPr>
            <p:cNvSpPr txBox="1"/>
            <p:nvPr/>
          </p:nvSpPr>
          <p:spPr>
            <a:xfrm>
              <a:off x="2901570" y="521977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1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89" name="テキスト ボックス 88">
              <a:extLst>
                <a:ext uri="{FF2B5EF4-FFF2-40B4-BE49-F238E27FC236}">
                  <a16:creationId xmlns:a16="http://schemas.microsoft.com/office/drawing/2014/main" id="{C6A47ED2-2EC4-4503-99FE-BE34CC0FEC41}"/>
                </a:ext>
              </a:extLst>
            </p:cNvPr>
            <p:cNvSpPr txBox="1"/>
            <p:nvPr/>
          </p:nvSpPr>
          <p:spPr>
            <a:xfrm>
              <a:off x="2901570" y="540733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1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</p:grpSp>
      <p:grpSp>
        <p:nvGrpSpPr>
          <p:cNvPr id="99" name="グループ化 98">
            <a:extLst>
              <a:ext uri="{FF2B5EF4-FFF2-40B4-BE49-F238E27FC236}">
                <a16:creationId xmlns:a16="http://schemas.microsoft.com/office/drawing/2014/main" id="{17C4A211-15ED-42BF-84D6-2D34CC777F0A}"/>
              </a:ext>
            </a:extLst>
          </p:cNvPr>
          <p:cNvGrpSpPr/>
          <p:nvPr/>
        </p:nvGrpSpPr>
        <p:grpSpPr>
          <a:xfrm>
            <a:off x="7444929" y="4995086"/>
            <a:ext cx="187535" cy="1531845"/>
            <a:chOff x="7465740" y="4117815"/>
            <a:chExt cx="187535" cy="1531845"/>
          </a:xfrm>
        </p:grpSpPr>
        <p:sp>
          <p:nvSpPr>
            <p:cNvPr id="90" name="テキスト ボックス 89">
              <a:extLst>
                <a:ext uri="{FF2B5EF4-FFF2-40B4-BE49-F238E27FC236}">
                  <a16:creationId xmlns:a16="http://schemas.microsoft.com/office/drawing/2014/main" id="{45051CF3-AFDF-4CC3-AEF4-BAB0B41C2472}"/>
                </a:ext>
              </a:extLst>
            </p:cNvPr>
            <p:cNvSpPr txBox="1"/>
            <p:nvPr/>
          </p:nvSpPr>
          <p:spPr>
            <a:xfrm>
              <a:off x="7473544" y="411781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1" name="テキスト ボックス 90">
              <a:extLst>
                <a:ext uri="{FF2B5EF4-FFF2-40B4-BE49-F238E27FC236}">
                  <a16:creationId xmlns:a16="http://schemas.microsoft.com/office/drawing/2014/main" id="{62BDE2DE-554E-4377-9158-82DED1870592}"/>
                </a:ext>
              </a:extLst>
            </p:cNvPr>
            <p:cNvSpPr txBox="1"/>
            <p:nvPr/>
          </p:nvSpPr>
          <p:spPr>
            <a:xfrm>
              <a:off x="7469644" y="430147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2" name="テキスト ボックス 91">
              <a:extLst>
                <a:ext uri="{FF2B5EF4-FFF2-40B4-BE49-F238E27FC236}">
                  <a16:creationId xmlns:a16="http://schemas.microsoft.com/office/drawing/2014/main" id="{994CE257-7D97-4938-A637-975212D0BB9E}"/>
                </a:ext>
              </a:extLst>
            </p:cNvPr>
            <p:cNvSpPr txBox="1"/>
            <p:nvPr/>
          </p:nvSpPr>
          <p:spPr>
            <a:xfrm>
              <a:off x="7469644" y="4489035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3" name="テキスト ボックス 92">
              <a:extLst>
                <a:ext uri="{FF2B5EF4-FFF2-40B4-BE49-F238E27FC236}">
                  <a16:creationId xmlns:a16="http://schemas.microsoft.com/office/drawing/2014/main" id="{C2209828-FAD0-4108-BDD8-F46CF8873F2F}"/>
                </a:ext>
              </a:extLst>
            </p:cNvPr>
            <p:cNvSpPr txBox="1"/>
            <p:nvPr/>
          </p:nvSpPr>
          <p:spPr>
            <a:xfrm>
              <a:off x="7469640" y="466880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6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4" name="テキスト ボックス 93">
              <a:extLst>
                <a:ext uri="{FF2B5EF4-FFF2-40B4-BE49-F238E27FC236}">
                  <a16:creationId xmlns:a16="http://schemas.microsoft.com/office/drawing/2014/main" id="{DC890BD0-1A80-4B67-8CEA-6B9C6E58205B}"/>
                </a:ext>
              </a:extLst>
            </p:cNvPr>
            <p:cNvSpPr txBox="1"/>
            <p:nvPr/>
          </p:nvSpPr>
          <p:spPr>
            <a:xfrm>
              <a:off x="7465740" y="485246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7AD963A3-F8DA-4FEE-9F76-5180BFF30090}"/>
                </a:ext>
              </a:extLst>
            </p:cNvPr>
            <p:cNvSpPr txBox="1"/>
            <p:nvPr/>
          </p:nvSpPr>
          <p:spPr>
            <a:xfrm>
              <a:off x="7465740" y="5040028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EA622344-FBBA-4192-B51E-197265B6059D}"/>
                </a:ext>
              </a:extLst>
            </p:cNvPr>
            <p:cNvSpPr txBox="1"/>
            <p:nvPr/>
          </p:nvSpPr>
          <p:spPr>
            <a:xfrm>
              <a:off x="7469655" y="521587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4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  <p:sp>
          <p:nvSpPr>
            <p:cNvPr id="97" name="テキスト ボックス 96">
              <a:extLst>
                <a:ext uri="{FF2B5EF4-FFF2-40B4-BE49-F238E27FC236}">
                  <a16:creationId xmlns:a16="http://schemas.microsoft.com/office/drawing/2014/main" id="{DAE3E48E-AC39-4E3C-9423-D90157D83F2C}"/>
                </a:ext>
              </a:extLst>
            </p:cNvPr>
            <p:cNvSpPr txBox="1"/>
            <p:nvPr/>
          </p:nvSpPr>
          <p:spPr>
            <a:xfrm>
              <a:off x="7469655" y="5403439"/>
              <a:ext cx="17973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000" b="1" dirty="0">
                  <a:latin typeface="源ノ角ゴシック JP Regular" panose="020B0500000000000000" pitchFamily="34" charset="-128"/>
                  <a:ea typeface="源ノ角ゴシック JP Regular" panose="020B0500000000000000" pitchFamily="34" charset="-128"/>
                </a:rPr>
                <a:t>0</a:t>
              </a:r>
              <a:endParaRPr kumimoji="1" lang="ja-JP" altLang="en-US" sz="1000" b="1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endParaRPr>
            </a:p>
          </p:txBody>
        </p:sp>
      </p:grpSp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27D0C157-99C9-4829-BE23-129682E6742A}"/>
              </a:ext>
            </a:extLst>
          </p:cNvPr>
          <p:cNvSpPr/>
          <p:nvPr/>
        </p:nvSpPr>
        <p:spPr>
          <a:xfrm>
            <a:off x="1158416" y="4579068"/>
            <a:ext cx="2814360" cy="257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lnSpc>
                <a:spcPts val="11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b="1" dirty="0">
                <a:solidFill>
                  <a:srgbClr val="00B0F0"/>
                </a:solidFill>
              </a:rPr>
              <a:t>Type 1 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{8, 6, 6, 6, 4, 4, 1, 1}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CA1280F1-DACF-4E57-A818-70DC8574674D}"/>
              </a:ext>
            </a:extLst>
          </p:cNvPr>
          <p:cNvSpPr/>
          <p:nvPr/>
        </p:nvSpPr>
        <p:spPr>
          <a:xfrm>
            <a:off x="5327923" y="4552550"/>
            <a:ext cx="2814360" cy="2575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hangingPunct="0">
              <a:lnSpc>
                <a:spcPts val="1100"/>
              </a:lnSpc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b="1" dirty="0">
                <a:solidFill>
                  <a:srgbClr val="00B0F0"/>
                </a:solidFill>
              </a:rPr>
              <a:t>Type 2 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{6, 6, 6, 6, 4, 4, 4, 0}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1402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Results of proposed method</a:t>
            </a:r>
          </a:p>
          <a:p>
            <a:pPr lvl="1"/>
            <a:r>
              <a:rPr kumimoji="1" lang="en-US" altLang="ja-JP" sz="2000" dirty="0"/>
              <a:t>On CTC</a:t>
            </a:r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  <a:p>
            <a:pPr lvl="1"/>
            <a:endParaRPr kumimoji="1" lang="en-US" altLang="ja-JP" sz="2000" dirty="0"/>
          </a:p>
          <a:p>
            <a:pPr lvl="1"/>
            <a:endParaRPr lang="en-US" altLang="ja-JP" sz="20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5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Simulation results</a:t>
            </a:r>
            <a:endParaRPr kumimoji="1" lang="ja-JP" altLang="en-US" dirty="0"/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id="{56172FB9-A679-4835-BE58-DA70572F3B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636114"/>
              </p:ext>
            </p:extLst>
          </p:nvPr>
        </p:nvGraphicFramePr>
        <p:xfrm>
          <a:off x="781539" y="1578707"/>
          <a:ext cx="6713415" cy="2493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455">
                  <a:extLst>
                    <a:ext uri="{9D8B030D-6E8A-4147-A177-3AD203B41FA5}">
                      <a16:colId xmlns:a16="http://schemas.microsoft.com/office/drawing/2014/main" val="3528647318"/>
                    </a:ext>
                  </a:extLst>
                </a:gridCol>
                <a:gridCol w="1017654">
                  <a:extLst>
                    <a:ext uri="{9D8B030D-6E8A-4147-A177-3AD203B41FA5}">
                      <a16:colId xmlns:a16="http://schemas.microsoft.com/office/drawing/2014/main" val="3356668376"/>
                    </a:ext>
                  </a:extLst>
                </a:gridCol>
                <a:gridCol w="1130833">
                  <a:extLst>
                    <a:ext uri="{9D8B030D-6E8A-4147-A177-3AD203B41FA5}">
                      <a16:colId xmlns:a16="http://schemas.microsoft.com/office/drawing/2014/main" val="1297435586"/>
                    </a:ext>
                  </a:extLst>
                </a:gridCol>
                <a:gridCol w="1130833">
                  <a:extLst>
                    <a:ext uri="{9D8B030D-6E8A-4147-A177-3AD203B41FA5}">
                      <a16:colId xmlns:a16="http://schemas.microsoft.com/office/drawing/2014/main" val="1202091285"/>
                    </a:ext>
                  </a:extLst>
                </a:gridCol>
                <a:gridCol w="923820">
                  <a:extLst>
                    <a:ext uri="{9D8B030D-6E8A-4147-A177-3AD203B41FA5}">
                      <a16:colId xmlns:a16="http://schemas.microsoft.com/office/drawing/2014/main" val="215094134"/>
                    </a:ext>
                  </a:extLst>
                </a:gridCol>
                <a:gridCol w="923820">
                  <a:extLst>
                    <a:ext uri="{9D8B030D-6E8A-4147-A177-3AD203B41FA5}">
                      <a16:colId xmlns:a16="http://schemas.microsoft.com/office/drawing/2014/main" val="542190579"/>
                    </a:ext>
                  </a:extLst>
                </a:gridCol>
              </a:tblGrid>
              <a:tr h="226646">
                <a:tc rowSpan="3"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All Intra Main10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042173"/>
                  </a:ext>
                </a:extLst>
              </a:tr>
              <a:tr h="226646">
                <a:tc vMerge="1"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Over VTM-5.0 (Sharp)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89555"/>
                  </a:ext>
                </a:extLst>
              </a:tr>
              <a:tr h="226646">
                <a:tc vMerge="1"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EncT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2374826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48162434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18466959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B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27777657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-0.08%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0.13%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71610134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0.14%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0.09%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9018865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Overall 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58995751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0.25%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09026234"/>
                  </a:ext>
                </a:extLst>
              </a:tr>
              <a:tr h="22664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 b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58976224"/>
                  </a:ext>
                </a:extLst>
              </a:tr>
            </a:tbl>
          </a:graphicData>
        </a:graphic>
      </p:graphicFrame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F73B222A-21F3-4BA9-9AB4-12BED2C74C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775729"/>
              </p:ext>
            </p:extLst>
          </p:nvPr>
        </p:nvGraphicFramePr>
        <p:xfrm>
          <a:off x="781538" y="4181230"/>
          <a:ext cx="6713416" cy="23851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455">
                  <a:extLst>
                    <a:ext uri="{9D8B030D-6E8A-4147-A177-3AD203B41FA5}">
                      <a16:colId xmlns:a16="http://schemas.microsoft.com/office/drawing/2014/main" val="339833974"/>
                    </a:ext>
                  </a:extLst>
                </a:gridCol>
                <a:gridCol w="1123095">
                  <a:extLst>
                    <a:ext uri="{9D8B030D-6E8A-4147-A177-3AD203B41FA5}">
                      <a16:colId xmlns:a16="http://schemas.microsoft.com/office/drawing/2014/main" val="3437677999"/>
                    </a:ext>
                  </a:extLst>
                </a:gridCol>
                <a:gridCol w="1122127">
                  <a:extLst>
                    <a:ext uri="{9D8B030D-6E8A-4147-A177-3AD203B41FA5}">
                      <a16:colId xmlns:a16="http://schemas.microsoft.com/office/drawing/2014/main" val="1595229117"/>
                    </a:ext>
                  </a:extLst>
                </a:gridCol>
                <a:gridCol w="1122127">
                  <a:extLst>
                    <a:ext uri="{9D8B030D-6E8A-4147-A177-3AD203B41FA5}">
                      <a16:colId xmlns:a16="http://schemas.microsoft.com/office/drawing/2014/main" val="69782661"/>
                    </a:ext>
                  </a:extLst>
                </a:gridCol>
                <a:gridCol w="842563">
                  <a:extLst>
                    <a:ext uri="{9D8B030D-6E8A-4147-A177-3AD203B41FA5}">
                      <a16:colId xmlns:a16="http://schemas.microsoft.com/office/drawing/2014/main" val="5985842"/>
                    </a:ext>
                  </a:extLst>
                </a:gridCol>
                <a:gridCol w="917049">
                  <a:extLst>
                    <a:ext uri="{9D8B030D-6E8A-4147-A177-3AD203B41FA5}">
                      <a16:colId xmlns:a16="http://schemas.microsoft.com/office/drawing/2014/main" val="3653810010"/>
                    </a:ext>
                  </a:extLst>
                </a:gridCol>
              </a:tblGrid>
              <a:tr h="216834">
                <a:tc rowSpan="3"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Random access Main10 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7832489"/>
                  </a:ext>
                </a:extLst>
              </a:tr>
              <a:tr h="216834">
                <a:tc vMerge="1"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 VTM-5.0 (Sharp)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825136"/>
                  </a:ext>
                </a:extLst>
              </a:tr>
              <a:tr h="216834">
                <a:tc vMerge="1">
                  <a:txBody>
                    <a:bodyPr/>
                    <a:lstStyle/>
                    <a:p>
                      <a:endParaRPr lang="ja-JP" sz="1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Y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U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V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 err="1">
                          <a:effectLst/>
                        </a:rPr>
                        <a:t>EncT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DecT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379199091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A1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0.05%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37737217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A2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816222685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effectLst/>
                        </a:rPr>
                        <a:t>Class B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591478937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C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4088830480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E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 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游明朝" panose="02020400000000000000" pitchFamily="18" charset="-128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　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814683665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Overall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70309515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D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0.07%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-0.12%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428227988"/>
                  </a:ext>
                </a:extLst>
              </a:tr>
              <a:tr h="21683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effectLst/>
                        </a:rPr>
                        <a:t>Class F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-0.06%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0.19%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785842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197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Results of proposed method</a:t>
            </a:r>
            <a:endParaRPr lang="en-US" altLang="ja-JP" sz="2000" dirty="0"/>
          </a:p>
          <a:p>
            <a:pPr lvl="1"/>
            <a:r>
              <a:rPr kumimoji="1" lang="en-US" altLang="ja-JP" sz="2000"/>
              <a:t>On low </a:t>
            </a:r>
            <a:r>
              <a:rPr kumimoji="1" lang="en-US" altLang="ja-JP" sz="2000" dirty="0"/>
              <a:t>QP(2, 7, 12 and 17)</a:t>
            </a:r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6</a:t>
            </a:fld>
            <a:endParaRPr lang="ja-JP" altLang="en-US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Simulation results</a:t>
            </a:r>
            <a:endParaRPr kumimoji="1" lang="ja-JP" altLang="en-US" dirty="0"/>
          </a:p>
        </p:txBody>
      </p:sp>
      <p:graphicFrame>
        <p:nvGraphicFramePr>
          <p:cNvPr id="8" name="表 7">
            <a:extLst>
              <a:ext uri="{FF2B5EF4-FFF2-40B4-BE49-F238E27FC236}">
                <a16:creationId xmlns:a16="http://schemas.microsoft.com/office/drawing/2014/main" id="{CEA486DC-250F-4FD4-8DB5-0C2DF7991B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718379"/>
              </p:ext>
            </p:extLst>
          </p:nvPr>
        </p:nvGraphicFramePr>
        <p:xfrm>
          <a:off x="1019395" y="1911045"/>
          <a:ext cx="6677757" cy="33799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78029">
                  <a:extLst>
                    <a:ext uri="{9D8B030D-6E8A-4147-A177-3AD203B41FA5}">
                      <a16:colId xmlns:a16="http://schemas.microsoft.com/office/drawing/2014/main" val="3528647318"/>
                    </a:ext>
                  </a:extLst>
                </a:gridCol>
                <a:gridCol w="1012248">
                  <a:extLst>
                    <a:ext uri="{9D8B030D-6E8A-4147-A177-3AD203B41FA5}">
                      <a16:colId xmlns:a16="http://schemas.microsoft.com/office/drawing/2014/main" val="3356668376"/>
                    </a:ext>
                  </a:extLst>
                </a:gridCol>
                <a:gridCol w="1124827">
                  <a:extLst>
                    <a:ext uri="{9D8B030D-6E8A-4147-A177-3AD203B41FA5}">
                      <a16:colId xmlns:a16="http://schemas.microsoft.com/office/drawing/2014/main" val="1297435586"/>
                    </a:ext>
                  </a:extLst>
                </a:gridCol>
                <a:gridCol w="1124827">
                  <a:extLst>
                    <a:ext uri="{9D8B030D-6E8A-4147-A177-3AD203B41FA5}">
                      <a16:colId xmlns:a16="http://schemas.microsoft.com/office/drawing/2014/main" val="1202091285"/>
                    </a:ext>
                  </a:extLst>
                </a:gridCol>
                <a:gridCol w="918913">
                  <a:extLst>
                    <a:ext uri="{9D8B030D-6E8A-4147-A177-3AD203B41FA5}">
                      <a16:colId xmlns:a16="http://schemas.microsoft.com/office/drawing/2014/main" val="215094134"/>
                    </a:ext>
                  </a:extLst>
                </a:gridCol>
                <a:gridCol w="918913">
                  <a:extLst>
                    <a:ext uri="{9D8B030D-6E8A-4147-A177-3AD203B41FA5}">
                      <a16:colId xmlns:a16="http://schemas.microsoft.com/office/drawing/2014/main" val="542190579"/>
                    </a:ext>
                  </a:extLst>
                </a:gridCol>
              </a:tblGrid>
              <a:tr h="299580">
                <a:tc rowSpan="3">
                  <a:txBody>
                    <a:bodyPr/>
                    <a:lstStyle/>
                    <a:p>
                      <a:endParaRPr lang="ja-JP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effectLst/>
                        </a:rPr>
                        <a:t>All Intra Main10 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042173"/>
                  </a:ext>
                </a:extLst>
              </a:tr>
              <a:tr h="299580">
                <a:tc vMerge="1"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Over VTM-5.0 (Sharp)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789555"/>
                  </a:ext>
                </a:extLst>
              </a:tr>
              <a:tr h="299580">
                <a:tc vMerge="1"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effectLst/>
                        </a:rPr>
                        <a:t>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U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V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EncT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DecT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92374826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A1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-0.04%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048162434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518466959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1827777657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071610134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0.02%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9018865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b="1" dirty="0">
                          <a:effectLst/>
                        </a:rPr>
                        <a:t>Overall </a:t>
                      </a:r>
                      <a:endParaRPr lang="ja-JP" sz="18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0.01%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758995751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-0.02%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3509026234"/>
                  </a:ext>
                </a:extLst>
              </a:tr>
              <a:tr h="310154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>
                          <a:effectLst/>
                        </a:rPr>
                        <a:t>Class F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0.03%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/>
                </a:tc>
                <a:extLst>
                  <a:ext uri="{0D108BD9-81ED-4DB2-BD59-A6C34878D82A}">
                    <a16:rowId xmlns:a16="http://schemas.microsoft.com/office/drawing/2014/main" val="2758976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2607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源ノ角ゴシック JP Regular" panose="020B0500000000000000" pitchFamily="34" charset="-128"/>
                <a:ea typeface="源ノ角ゴシック JP Regular" panose="020B0500000000000000" pitchFamily="34" charset="-128"/>
              </a:rPr>
              <a:t>Conclusion</a:t>
            </a:r>
            <a:endParaRPr kumimoji="1" lang="ja-JP" altLang="en-US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ja-JP" dirty="0"/>
              <a:t>In this contribution, we propose a method of LFNST table size reduction with new 16x36 </a:t>
            </a:r>
            <a:r>
              <a:rPr lang="en-US" altLang="ja-JP" dirty="0"/>
              <a:t>transform basis</a:t>
            </a:r>
            <a:r>
              <a:rPr lang="en-CA" altLang="ja-JP" dirty="0"/>
              <a:t>. </a:t>
            </a:r>
          </a:p>
          <a:p>
            <a:endParaRPr lang="en-CA" altLang="ja-JP" dirty="0"/>
          </a:p>
          <a:p>
            <a:r>
              <a:rPr lang="en-CA" altLang="ja-JP" dirty="0"/>
              <a:t>The proposed method achieves about </a:t>
            </a:r>
            <a:r>
              <a:rPr lang="en-CA" altLang="ja-JP" dirty="0">
                <a:solidFill>
                  <a:srgbClr val="00B0F0"/>
                </a:solidFill>
              </a:rPr>
              <a:t>19 </a:t>
            </a:r>
            <a:r>
              <a:rPr lang="en-CA" altLang="ja-JP" dirty="0"/>
              <a:t>% table size reductions with </a:t>
            </a:r>
            <a:r>
              <a:rPr lang="en-CA" altLang="ja-JP" dirty="0">
                <a:solidFill>
                  <a:srgbClr val="00B0F0"/>
                </a:solidFill>
              </a:rPr>
              <a:t>0.03</a:t>
            </a:r>
            <a:r>
              <a:rPr lang="en-CA" altLang="ja-JP" dirty="0"/>
              <a:t> % loss in CTC IO</a:t>
            </a:r>
            <a:r>
              <a:rPr lang="ja-JP" altLang="en-US" dirty="0"/>
              <a:t> </a:t>
            </a:r>
            <a:r>
              <a:rPr lang="en-US" altLang="ja-JP" dirty="0">
                <a:solidFill>
                  <a:srgbClr val="00B0F0"/>
                </a:solidFill>
              </a:rPr>
              <a:t>0.02</a:t>
            </a:r>
            <a:r>
              <a:rPr lang="ja-JP" altLang="en-US"/>
              <a:t> </a:t>
            </a:r>
            <a:r>
              <a:rPr lang="en-US" altLang="ja-JP"/>
              <a:t>%</a:t>
            </a:r>
            <a:r>
              <a:rPr lang="ja-JP" altLang="en-US" dirty="0"/>
              <a:t> </a:t>
            </a:r>
            <a:r>
              <a:rPr lang="en-US" altLang="ja-JP" dirty="0"/>
              <a:t>loss</a:t>
            </a:r>
            <a:r>
              <a:rPr lang="ja-JP" altLang="en-US" dirty="0"/>
              <a:t> </a:t>
            </a:r>
            <a:r>
              <a:rPr lang="en-US" altLang="ja-JP" dirty="0"/>
              <a:t>in</a:t>
            </a:r>
            <a:r>
              <a:rPr lang="ja-JP" altLang="en-US" dirty="0"/>
              <a:t> </a:t>
            </a:r>
            <a:r>
              <a:rPr lang="en-US" altLang="ja-JP" dirty="0"/>
              <a:t>CTC</a:t>
            </a:r>
            <a:r>
              <a:rPr lang="ja-JP" altLang="en-US" dirty="0"/>
              <a:t> </a:t>
            </a:r>
            <a:r>
              <a:rPr lang="en-US" altLang="ja-JP" dirty="0"/>
              <a:t>RA</a:t>
            </a:r>
            <a:r>
              <a:rPr lang="en-CA" altLang="ja-JP" dirty="0"/>
              <a:t> condition and </a:t>
            </a:r>
            <a:r>
              <a:rPr lang="en-CA" altLang="ja-JP" dirty="0">
                <a:solidFill>
                  <a:srgbClr val="00B0F0"/>
                </a:solidFill>
              </a:rPr>
              <a:t>0.00</a:t>
            </a:r>
            <a:r>
              <a:rPr lang="en-CA" altLang="ja-JP" dirty="0"/>
              <a:t> % in low QP IO.</a:t>
            </a:r>
          </a:p>
          <a:p>
            <a:endParaRPr lang="en-CA" altLang="ja-JP" dirty="0"/>
          </a:p>
          <a:p>
            <a:r>
              <a:rPr lang="en-CA" altLang="ja-JP" dirty="0"/>
              <a:t>It is recommended to adopt this method in the next VVC WD and VTM software.</a:t>
            </a:r>
            <a:endParaRPr lang="ja-JP" altLang="ja-JP" dirty="0"/>
          </a:p>
          <a:p>
            <a:endParaRPr kumimoji="1" lang="en-US" altLang="ja-JP" dirty="0">
              <a:latin typeface="源ノ角ゴシック JP Regular" panose="020B0500000000000000" pitchFamily="34" charset="-128"/>
              <a:ea typeface="源ノ角ゴシック JP Regular" panose="020B0500000000000000" pitchFamily="34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0D651E-858F-4495-ADC9-7922E391B54B}" type="slidenum">
              <a:rPr lang="ja-JP" altLang="en-US" smtClean="0"/>
              <a:pPr>
                <a:defRPr/>
              </a:pPr>
              <a:t>7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89888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4744</TotalTime>
  <Words>674</Words>
  <Application>Microsoft Office PowerPoint</Application>
  <PresentationFormat>画面に合わせる (4:3)</PresentationFormat>
  <Paragraphs>256</Paragraphs>
  <Slides>8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8" baseType="lpstr">
      <vt:lpstr>(日本語用のフォントを使用)</vt:lpstr>
      <vt:lpstr>HGPｺﾞｼｯｸE</vt:lpstr>
      <vt:lpstr>HGPｺﾞｼｯｸM</vt:lpstr>
      <vt:lpstr>ＭＳ Ｐゴシック</vt:lpstr>
      <vt:lpstr>源ノ角ゴシック JP Regular</vt:lpstr>
      <vt:lpstr>游明朝</vt:lpstr>
      <vt:lpstr>Arial</vt:lpstr>
      <vt:lpstr>Calibri</vt:lpstr>
      <vt:lpstr>Times New Roman</vt:lpstr>
      <vt:lpstr>Be Original.テーマ</vt:lpstr>
      <vt:lpstr>Non-CE6: Simplification with  new LFNST transform basis</vt:lpstr>
      <vt:lpstr>Introduction</vt:lpstr>
      <vt:lpstr>Proposed method</vt:lpstr>
      <vt:lpstr>Proposed method</vt:lpstr>
      <vt:lpstr>Simulation results</vt:lpstr>
      <vt:lpstr>Simulation results</vt:lpstr>
      <vt:lpstr>Conclusion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米津研太/参事</dc:creator>
  <cp:lastModifiedBy>Tianyang Zhou</cp:lastModifiedBy>
  <cp:revision>299</cp:revision>
  <dcterms:created xsi:type="dcterms:W3CDTF">2017-02-21T01:46:25Z</dcterms:created>
  <dcterms:modified xsi:type="dcterms:W3CDTF">2019-07-03T09:03:51Z</dcterms:modified>
</cp:coreProperties>
</file>