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m" ContentType="application/vnd.ms-excel.sheet.macroEnabled.12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  <p:sldMasterId id="2147483814" r:id="rId7"/>
    <p:sldMasterId id="2147483821" r:id="rId8"/>
    <p:sldMasterId id="2147483832" r:id="rId9"/>
    <p:sldMasterId id="2147483836" r:id="rId10"/>
    <p:sldMasterId id="2147483840" r:id="rId11"/>
    <p:sldMasterId id="2147483853" r:id="rId12"/>
    <p:sldMasterId id="2147483858" r:id="rId13"/>
    <p:sldMasterId id="2147483862" r:id="rId14"/>
    <p:sldMasterId id="2147483866" r:id="rId15"/>
  </p:sldMasterIdLst>
  <p:notesMasterIdLst>
    <p:notesMasterId r:id="rId24"/>
  </p:notesMasterIdLst>
  <p:handoutMasterIdLst>
    <p:handoutMasterId r:id="rId25"/>
  </p:handoutMasterIdLst>
  <p:sldIdLst>
    <p:sldId id="418" r:id="rId16"/>
    <p:sldId id="439" r:id="rId17"/>
    <p:sldId id="440" r:id="rId18"/>
    <p:sldId id="442" r:id="rId19"/>
    <p:sldId id="443" r:id="rId20"/>
    <p:sldId id="444" r:id="rId21"/>
    <p:sldId id="435" r:id="rId22"/>
    <p:sldId id="441" r:id="rId23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FF61"/>
    <a:srgbClr val="F6FAFA"/>
    <a:srgbClr val="EEFFF5"/>
    <a:srgbClr val="ECFFFE"/>
    <a:srgbClr val="D0FFD7"/>
    <a:srgbClr val="92D050"/>
    <a:srgbClr val="00B050"/>
    <a:srgbClr val="000000"/>
    <a:srgbClr val="124191"/>
    <a:srgbClr val="7B4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92" autoAdjust="0"/>
    <p:restoredTop sz="95500" autoAdjust="0"/>
  </p:normalViewPr>
  <p:slideViewPr>
    <p:cSldViewPr snapToGrid="0">
      <p:cViewPr varScale="1">
        <p:scale>
          <a:sx n="84" d="100"/>
          <a:sy n="84" d="100"/>
        </p:scale>
        <p:origin x="588" y="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7/3/2019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0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7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8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3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4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6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7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8.bin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18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FFFFFF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7698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2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17513" y="1089025"/>
            <a:ext cx="8229600" cy="3444875"/>
          </a:xfrm>
        </p:spPr>
        <p:txBody>
          <a:bodyPr/>
          <a:lstStyle>
            <a:lvl1pPr>
              <a:defRPr>
                <a:latin typeface="Nokia Pure Text Light" pitchFamily="34" charset="0"/>
              </a:defRPr>
            </a:lvl1pPr>
            <a:lvl2pPr>
              <a:buClr>
                <a:schemeClr val="bg2"/>
              </a:buClr>
              <a:defRPr>
                <a:latin typeface="Nokia Pure Text Light" pitchFamily="34" charset="0"/>
              </a:defRPr>
            </a:lvl2pPr>
            <a:lvl3pPr>
              <a:defRPr>
                <a:latin typeface="Nokia Pure Text Light" pitchFamily="34" charset="0"/>
              </a:defRPr>
            </a:lvl3pPr>
            <a:lvl4pPr>
              <a:defRPr>
                <a:latin typeface="Nokia Pure Text Light" pitchFamily="34" charset="0"/>
              </a:defRPr>
            </a:lvl4pPr>
            <a:lvl5pPr>
              <a:defRPr>
                <a:latin typeface="Nokia Pure Text Ligh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82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66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0960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4388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7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93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6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71944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1190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391287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8440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5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32685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8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506910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0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2055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55600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92503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283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81676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0182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5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253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98007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950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842387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0894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1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173726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19287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22074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8261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1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48397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3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17664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76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5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6520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0376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04000" y="349200"/>
            <a:ext cx="1027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>
                <a:solidFill>
                  <a:srgbClr val="FFFFFF"/>
                </a:solidFill>
                <a:latin typeface="Nokia Pure Text Light"/>
              </a:rPr>
              <a:t>Nokia Technologies</a:t>
            </a:r>
          </a:p>
        </p:txBody>
      </p:sp>
    </p:spTree>
    <p:extLst>
      <p:ext uri="{BB962C8B-B14F-4D97-AF65-F5344CB8AC3E}">
        <p14:creationId xmlns:p14="http://schemas.microsoft.com/office/powerpoint/2010/main" val="3445878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140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612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31682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9403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06600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562054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17918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0332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735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56726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99769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240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14607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286246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7589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.png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1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vmlDrawing" Target="../drawings/vmlDrawing6.v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8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32.xml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vmlDrawing" Target="../drawings/vmlDrawing16.v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2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71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24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Nokia Pure Headline Light"/>
              <a:ea typeface="+mn-ea"/>
              <a:cs typeface="+mn-cs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6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9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4" y="4749800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 defTabSz="457189"/>
            <a:r>
              <a:rPr lang="en-US">
                <a:solidFill>
                  <a:srgbClr val="68717A"/>
                </a:solidFill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096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lang="en-US" sz="2400" b="1" kern="1200" baseline="0" dirty="0" smtClean="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3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77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196" indent="-225419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791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2972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1437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5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DC6E00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  <p:pic>
        <p:nvPicPr>
          <p:cNvPr id="13" name="Picture 1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417513" y="4646247"/>
            <a:ext cx="144462" cy="138112"/>
          </a:xfrm>
          <a:prstGeom prst="rect">
            <a:avLst/>
          </a:prstGeom>
        </p:spPr>
        <p:txBody>
          <a:bodyPr wrap="none"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000000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2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Nokia Pure Headline Light" pitchFamily="34" charset="0"/>
          <a:ea typeface="Nokia Pure Headline Light" pitchFamily="34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0" indent="0" algn="l" defTabSz="457189" rtl="0" eaLnBrk="1" fontAlgn="base" hangingPunct="1">
        <a:spcBef>
          <a:spcPct val="0"/>
        </a:spcBef>
        <a:spcAft>
          <a:spcPts val="384"/>
        </a:spcAft>
        <a:buFont typeface="Arial" charset="0"/>
        <a:buNone/>
        <a:defRPr sz="1600" b="1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1pPr>
      <a:lvl2pPr marL="230394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•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2pPr>
      <a:lvl3pPr marL="460789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3pPr>
      <a:lvl4pPr marL="691183" indent="-2285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4pPr>
      <a:lvl5pPr marL="921577" indent="-230183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9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1614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585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18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2050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70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.xlsm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13E09F-E4CC-3D47-9D40-53AA8BDB7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363" y="978678"/>
            <a:ext cx="8244000" cy="3474052"/>
          </a:xfrm>
        </p:spPr>
        <p:txBody>
          <a:bodyPr/>
          <a:lstStyle/>
          <a:p>
            <a:pPr algn="ctr"/>
            <a:r>
              <a:rPr lang="en" sz="3600" dirty="0"/>
              <a:t>CE9-related:</a:t>
            </a:r>
          </a:p>
          <a:p>
            <a:pPr algn="ctr"/>
            <a:r>
              <a:rPr lang="en-US" sz="3600" dirty="0"/>
              <a:t>Complexity Reduction </a:t>
            </a:r>
          </a:p>
          <a:p>
            <a:pPr algn="ctr"/>
            <a:r>
              <a:rPr lang="en-US" sz="3600" dirty="0"/>
              <a:t>for BDOF Parameters Calculation</a:t>
            </a:r>
          </a:p>
          <a:p>
            <a:pPr algn="ctr"/>
            <a:endParaRPr lang="en-US" sz="3600" dirty="0"/>
          </a:p>
          <a:p>
            <a:pPr algn="ctr"/>
            <a:r>
              <a:rPr lang="en-US" sz="3600" dirty="0"/>
              <a:t>JVET-O0612</a:t>
            </a:r>
          </a:p>
          <a:p>
            <a:pPr algn="ctr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6552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BDOF adds correction to bi-direction MC</a:t>
            </a:r>
          </a:p>
          <a:p>
            <a:pPr lvl="1"/>
            <a:r>
              <a:rPr lang="en-US" sz="1800" dirty="0"/>
              <a:t>Base MV derived from bitstream and DMVR (if applicable)</a:t>
            </a:r>
          </a:p>
          <a:p>
            <a:pPr lvl="1"/>
            <a:r>
              <a:rPr lang="en-US" sz="1800" dirty="0"/>
              <a:t>Only apply to </a:t>
            </a:r>
            <a:r>
              <a:rPr lang="en-US" sz="1800" dirty="0" err="1"/>
              <a:t>luma</a:t>
            </a:r>
            <a:r>
              <a:rPr lang="en-US" sz="1800" dirty="0"/>
              <a:t> channel</a:t>
            </a:r>
          </a:p>
          <a:p>
            <a:r>
              <a:rPr lang="en-US" sz="1800" dirty="0"/>
              <a:t>4-step process to compute BDOF predictor</a:t>
            </a:r>
          </a:p>
          <a:p>
            <a:pPr lvl="1"/>
            <a:r>
              <a:rPr lang="en-US" sz="1800" dirty="0"/>
              <a:t>SAD based early termination</a:t>
            </a:r>
          </a:p>
          <a:p>
            <a:pPr lvl="1"/>
            <a:r>
              <a:rPr lang="en-US" sz="1800" dirty="0"/>
              <a:t>Gradient and BDOF parameters calculations</a:t>
            </a:r>
          </a:p>
          <a:p>
            <a:pPr lvl="1"/>
            <a:r>
              <a:rPr lang="en-US" sz="1800" dirty="0"/>
              <a:t>4x4 level MV calculation used to compute pixel level offset</a:t>
            </a:r>
          </a:p>
          <a:p>
            <a:pPr lvl="1"/>
            <a:r>
              <a:rPr lang="en-US" sz="1800" dirty="0"/>
              <a:t>Pixel level offset for bi-direction MC to obtain BDOF predictor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BDOF (Bi-Direction Optical Flow)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074C3-366E-4617-8C4A-8680635DA9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E5F3E-5469-4F73-9614-C9327060618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447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14E298E-9703-4DCD-9E6C-0EE6465C6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143" y="975735"/>
            <a:ext cx="8229600" cy="3306763"/>
          </a:xfrm>
        </p:spPr>
        <p:txBody>
          <a:bodyPr/>
          <a:lstStyle/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Horizontal and Vertical gradients of every pixel in a padded CU, 10x10 for a 8x8 CU, is computed</a:t>
            </a:r>
          </a:p>
          <a:p>
            <a:r>
              <a:rPr lang="en-US" sz="1800" dirty="0"/>
              <a:t>MV for each 4x4 subblock (red square) in a CU is computed using gradients in 6x6 surrounding region (green dashed square)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74E519-3F3F-4392-92C5-DC56FB409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Extended CU Region in BDOF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2AE32B-3542-4529-94F6-676FD9360BD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177CD-14D9-4460-BF28-DF580778599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40DB3E-EE3F-4A20-B573-7FEBCB38FCB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310" y="872641"/>
            <a:ext cx="4279265" cy="23679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5785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14E298E-9703-4DCD-9E6C-0EE6465C6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5 parameters for auto- and cross- correlation of pixel gradients needed to compute 4x4 level MV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Block parameters are sum of the 5 parameters for all pixels in 6x6 surrounding region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74E519-3F3F-4392-92C5-DC56FB409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 BDOF Parameters Calculation in VTM-5.0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2AE32B-3542-4529-94F6-676FD9360BD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177CD-14D9-4460-BF28-DF580778599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E4F16B-FD2B-4E75-B7DA-B225C4A5C3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3" y="1677595"/>
            <a:ext cx="7899965" cy="21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31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14E298E-9703-4DCD-9E6C-0EE6465C6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Compute BDOF parameter for each 4x4 block using gradients from pixels within 4x4 block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Block parameters are sum of the 5 parameters for all pixels in 4x4 block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574E519-3F3F-4392-92C5-DC56FB409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2AE32B-3542-4529-94F6-676FD9360BD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177CD-14D9-4460-BF28-DF580778599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C429C6-ADF2-4A97-927E-8137486C2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13" y="1677595"/>
            <a:ext cx="7899965" cy="212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367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7FD2E20-35AA-4E65-B836-409EBA8FB9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769574"/>
              </p:ext>
            </p:extLst>
          </p:nvPr>
        </p:nvGraphicFramePr>
        <p:xfrm>
          <a:off x="1054325" y="1188720"/>
          <a:ext cx="6955238" cy="2766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3" name="Macro-Enabled Worksheet" r:id="rId3" imgW="4406875" imgH="1752731" progId="Excel.SheetMacroEnabled.12">
                  <p:embed/>
                </p:oleObj>
              </mc:Choice>
              <mc:Fallback>
                <p:oleObj name="Macro-Enabled Worksheet" r:id="rId3" imgW="4406875" imgH="1752731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4325" y="1188720"/>
                        <a:ext cx="6955238" cy="2766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8675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382491"/>
          </a:xfrm>
        </p:spPr>
        <p:txBody>
          <a:bodyPr/>
          <a:lstStyle/>
          <a:p>
            <a:r>
              <a:rPr lang="en-US" sz="1800" dirty="0"/>
              <a:t>Compute BDOF parameters from gradients and pixel differences within 4x4 block</a:t>
            </a:r>
          </a:p>
          <a:p>
            <a:r>
              <a:rPr lang="en-US" sz="1800" dirty="0"/>
              <a:t>Reduce 5 additions (one per each BDOF parameter) per number of removed pixel</a:t>
            </a:r>
          </a:p>
          <a:p>
            <a:r>
              <a:rPr lang="en-US" sz="1800" dirty="0"/>
              <a:t>Reduce number of additions from 36x5 (6x6 gradients in current design) to 16x5 (4x4 gradients in proposed method)</a:t>
            </a:r>
          </a:p>
          <a:p>
            <a:r>
              <a:rPr lang="en-US" sz="1800" dirty="0"/>
              <a:t>Total number of reductions is 100 (20x5) for every 4x4 block in a CU</a:t>
            </a:r>
          </a:p>
          <a:p>
            <a:r>
              <a:rPr lang="en-US" sz="1800" dirty="0"/>
              <a:t>Padding step to store gradient information at CU level is not needed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434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1229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0.xml><?xml version="1.0" encoding="utf-8"?>
<a:theme xmlns:a="http://schemas.openxmlformats.org/drawingml/2006/main" name="30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1.xml><?xml version="1.0" encoding="utf-8"?>
<a:theme xmlns:a="http://schemas.openxmlformats.org/drawingml/2006/main" name="4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2.xml><?xml version="1.0" encoding="utf-8"?>
<a:theme xmlns:a="http://schemas.openxmlformats.org/drawingml/2006/main" name="5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F98D9A7D-425F-43A3-BBD9-9EA3E3983E8E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96ED95D0-674F-4793-B85D-F8B2CF8CDE38}"/>
    </a:ext>
  </a:extLst>
</a:theme>
</file>

<file path=ppt/theme/theme4.xml><?xml version="1.0" encoding="utf-8"?>
<a:theme xmlns:a="http://schemas.openxmlformats.org/drawingml/2006/main" name="1_blank">
  <a:themeElements>
    <a:clrScheme name="Custom 30">
      <a:dk1>
        <a:srgbClr val="124191"/>
      </a:dk1>
      <a:lt1>
        <a:srgbClr val="FFFFFF"/>
      </a:lt1>
      <a:dk2>
        <a:srgbClr val="124191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/>
      <a:lstStyle>
        <a:defPPr algn="ctr">
          <a:defRPr sz="1400" dirty="0" err="1" smtClean="0">
            <a:solidFill>
              <a:schemeClr val="bg1"/>
            </a:solidFill>
            <a:latin typeface="Nokia Pure Text Light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4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>
            <a:solidFill>
              <a:srgbClr val="000000"/>
            </a:solidFill>
            <a:latin typeface="Nokia Pure Text Light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7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20FA3CCC-7F09-4380-B4ED-B540B5701BF8}" vid="{8C1DE882-E356-4A09-9613-B06642F731B0}"/>
    </a:ext>
  </a:extLst>
</a:theme>
</file>

<file path=ppt/theme/theme6.xml><?xml version="1.0" encoding="utf-8"?>
<a:theme xmlns:a="http://schemas.openxmlformats.org/drawingml/2006/main" name="1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7.xml><?xml version="1.0" encoding="utf-8"?>
<a:theme xmlns:a="http://schemas.openxmlformats.org/drawingml/2006/main" name="2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8.xml><?xml version="1.0" encoding="utf-8"?>
<a:theme xmlns:a="http://schemas.openxmlformats.org/drawingml/2006/main" name="5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TECH_V3.potx" id="{14433743-52F9-4774-A990-D82D154ABD07}" vid="{30D45774-10E7-4C9D-8A93-6CE8CCA0D7C1}"/>
    </a:ext>
  </a:extLst>
</a:theme>
</file>

<file path=ppt/theme/theme9.xml><?xml version="1.0" encoding="utf-8"?>
<a:theme xmlns:a="http://schemas.openxmlformats.org/drawingml/2006/main" name="3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235CA1D26B942BB982780B04B9513" ma:contentTypeVersion="0" ma:contentTypeDescription="Create a new document." ma:contentTypeScope="" ma:versionID="1ebdc36ef2474cc3b22a79f49e3fc38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BC89982-2CA0-4886-8245-1F266FA3D7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F34B1E5-ED30-4A1C-8B09-D7EF7FB7FEC3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EE7B180-15F7-4252-82C7-C97F62F4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TECH_PPT_Temp_Nokia_Pure_Macro_Free_v54</Template>
  <TotalTime>0</TotalTime>
  <Words>268</Words>
  <Application>Microsoft Office PowerPoint</Application>
  <PresentationFormat>On-screen Show (16:9)</PresentationFormat>
  <Paragraphs>49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9" baseType="lpstr">
      <vt:lpstr>Arial</vt:lpstr>
      <vt:lpstr>Calibri</vt:lpstr>
      <vt:lpstr>Lucida Grande</vt:lpstr>
      <vt:lpstr>Nokia Pure Headline Light</vt:lpstr>
      <vt:lpstr>Nokia Pure Headline Ultra Light</vt:lpstr>
      <vt:lpstr>Nokia Pure Text Light</vt:lpstr>
      <vt:lpstr>ヒラギノ角ゴ Pro W3</vt:lpstr>
      <vt:lpstr>TECH_PPT_Temp_Nokia_Pure_Macro_Free_v54</vt:lpstr>
      <vt:lpstr>Nokia Master Blue Background</vt:lpstr>
      <vt:lpstr>Final Slide</vt:lpstr>
      <vt:lpstr>1_blank</vt:lpstr>
      <vt:lpstr>17_TECH_PPT_Temp_Pure_V31</vt:lpstr>
      <vt:lpstr>1_TECH_PPT_Temp_Nokia_Pure_Macro_Free_v54</vt:lpstr>
      <vt:lpstr>2_TECH_PPT_Temp_Nokia_Pure_Macro_Free_v54</vt:lpstr>
      <vt:lpstr>5_TECH_PPT_Temp_Pure_V31</vt:lpstr>
      <vt:lpstr>3_TECH_PPT_Temp_Nokia_Pure_Macro_Free_v54</vt:lpstr>
      <vt:lpstr>30_TECH_PPT_Temp_Nokia_Pure_Macro_Free_v54</vt:lpstr>
      <vt:lpstr>4_TECH_PPT_Temp_Nokia_Pure_Macro_Free_v54</vt:lpstr>
      <vt:lpstr>5_TECH_PPT_Temp_Nokia_Pure_Macro_Free_v54</vt:lpstr>
      <vt:lpstr>think-cell Slide</vt:lpstr>
      <vt:lpstr>Microsoft Excel Macro-Enabled Worksheet</vt:lpstr>
      <vt:lpstr>PowerPoint Presentation</vt:lpstr>
      <vt:lpstr>BDOF (Bi-Direction Optical Flow)</vt:lpstr>
      <vt:lpstr>Extended CU Region in BDOF</vt:lpstr>
      <vt:lpstr>Block BDOF Parameters Calculation in VTM-5.0</vt:lpstr>
      <vt:lpstr>Proposed Method</vt:lpstr>
      <vt:lpstr>Simulation Results</vt:lpstr>
      <vt:lpstr>Conclusions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2017-02-03T08:03:41Z</dcterms:created>
  <dcterms:modified xsi:type="dcterms:W3CDTF">2019-07-04T03:08:46Z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0x010100495235CA1D26B942BB982780B04B9513</vt:lpwstr>
  </property>
</Properties>
</file>