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87" r:id="rId3"/>
    <p:sldId id="283" r:id="rId4"/>
    <p:sldId id="284" r:id="rId5"/>
    <p:sldId id="288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50" autoAdjust="0"/>
  </p:normalViewPr>
  <p:slideViewPr>
    <p:cSldViewPr snapToGrid="0">
      <p:cViewPr varScale="1">
        <p:scale>
          <a:sx n="75" d="100"/>
          <a:sy n="75" d="100"/>
        </p:scale>
        <p:origin x="3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CE</a:t>
            </a:r>
            <a:br>
              <a:rPr lang="en-US" altLang="zh-TW" dirty="0"/>
            </a:br>
            <a:r>
              <a:rPr lang="en-US" altLang="zh-TW" dirty="0" err="1"/>
              <a:t>ClassF</a:t>
            </a:r>
            <a:r>
              <a:rPr lang="en-US" altLang="zh-TW" dirty="0"/>
              <a:t> </a:t>
            </a:r>
          </a:p>
          <a:p>
            <a:r>
              <a:rPr lang="en-CA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4.3% for TGM in AI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4:4:4 YUV materials 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-2.13% in AI for DDT, -5.76% in AI for DT </a:t>
            </a:r>
            <a:endParaRPr lang="zh-TW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BAB1F-9E17-4930-8244-862C9EC4CFE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092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7/6/2019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JVET-O0600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CE8-related: Palette mode excluding small blocks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4310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Jheng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Jhu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Xiaoyu Xiu,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Tsung-Chuan Ma,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3291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 CE8 palette mode base software, palette mode can apply for CU that are equal or smaller than 64x64 pixels</a:t>
            </a:r>
          </a:p>
          <a:p>
            <a:pPr hangingPunct="0"/>
            <a:r>
              <a:rPr lang="en-CA" altLang="zh-TW" dirty="0"/>
              <a:t>Applying palette mode on small CUs shows insignificant coding performance change but causes extra complexity on small CUs</a:t>
            </a:r>
            <a:endParaRPr lang="en-US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The Proposed Modifications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258"/>
            <a:ext cx="10515600" cy="2674086"/>
          </a:xfrm>
        </p:spPr>
        <p:txBody>
          <a:bodyPr>
            <a:normAutofit/>
          </a:bodyPr>
          <a:lstStyle/>
          <a:p>
            <a:pPr hangingPunct="0"/>
            <a:r>
              <a:rPr lang="en-US" altLang="zh-TW" dirty="0"/>
              <a:t>P</a:t>
            </a:r>
            <a:r>
              <a:rPr lang="en-US" dirty="0"/>
              <a:t>ropose to</a:t>
            </a:r>
            <a:r>
              <a:rPr lang="en-US" altLang="zh-TW" dirty="0"/>
              <a:t> disable palette mode for CU that are smaller or equal to 16 pixels</a:t>
            </a:r>
            <a:endParaRPr lang="en-US" dirty="0"/>
          </a:p>
          <a:p>
            <a:pPr hangingPunct="0"/>
            <a:r>
              <a:rPr lang="en-US" altLang="zh-TW" dirty="0"/>
              <a:t>Reduce the complexity for decoding a small CU</a:t>
            </a:r>
            <a:endParaRPr lang="en-US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 of Proposed Modifications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VTM-5.0 + Palette mode (CE8-2.1)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proposed modifications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7AABF2D-ADCC-443A-936C-CDDCC33D82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574441"/>
              </p:ext>
            </p:extLst>
          </p:nvPr>
        </p:nvGraphicFramePr>
        <p:xfrm>
          <a:off x="330201" y="2977356"/>
          <a:ext cx="11714477" cy="1098868"/>
        </p:xfrm>
        <a:graphic>
          <a:graphicData uri="http://schemas.openxmlformats.org/drawingml/2006/table">
            <a:tbl>
              <a:tblPr/>
              <a:tblGrid>
                <a:gridCol w="1095314">
                  <a:extLst>
                    <a:ext uri="{9D8B030D-6E8A-4147-A177-3AD203B41FA5}">
                      <a16:colId xmlns:a16="http://schemas.microsoft.com/office/drawing/2014/main" val="3910396529"/>
                    </a:ext>
                  </a:extLst>
                </a:gridCol>
                <a:gridCol w="707944">
                  <a:extLst>
                    <a:ext uri="{9D8B030D-6E8A-4147-A177-3AD203B41FA5}">
                      <a16:colId xmlns:a16="http://schemas.microsoft.com/office/drawing/2014/main" val="1311444206"/>
                    </a:ext>
                  </a:extLst>
                </a:gridCol>
                <a:gridCol w="707944">
                  <a:extLst>
                    <a:ext uri="{9D8B030D-6E8A-4147-A177-3AD203B41FA5}">
                      <a16:colId xmlns:a16="http://schemas.microsoft.com/office/drawing/2014/main" val="3814675680"/>
                    </a:ext>
                  </a:extLst>
                </a:gridCol>
                <a:gridCol w="780071">
                  <a:extLst>
                    <a:ext uri="{9D8B030D-6E8A-4147-A177-3AD203B41FA5}">
                      <a16:colId xmlns:a16="http://schemas.microsoft.com/office/drawing/2014/main" val="3083507243"/>
                    </a:ext>
                  </a:extLst>
                </a:gridCol>
                <a:gridCol w="635820">
                  <a:extLst>
                    <a:ext uri="{9D8B030D-6E8A-4147-A177-3AD203B41FA5}">
                      <a16:colId xmlns:a16="http://schemas.microsoft.com/office/drawing/2014/main" val="524451949"/>
                    </a:ext>
                  </a:extLst>
                </a:gridCol>
                <a:gridCol w="707944">
                  <a:extLst>
                    <a:ext uri="{9D8B030D-6E8A-4147-A177-3AD203B41FA5}">
                      <a16:colId xmlns:a16="http://schemas.microsoft.com/office/drawing/2014/main" val="1995407440"/>
                    </a:ext>
                  </a:extLst>
                </a:gridCol>
                <a:gridCol w="707944">
                  <a:extLst>
                    <a:ext uri="{9D8B030D-6E8A-4147-A177-3AD203B41FA5}">
                      <a16:colId xmlns:a16="http://schemas.microsoft.com/office/drawing/2014/main" val="1944160711"/>
                    </a:ext>
                  </a:extLst>
                </a:gridCol>
                <a:gridCol w="707944">
                  <a:extLst>
                    <a:ext uri="{9D8B030D-6E8A-4147-A177-3AD203B41FA5}">
                      <a16:colId xmlns:a16="http://schemas.microsoft.com/office/drawing/2014/main" val="3298002886"/>
                    </a:ext>
                  </a:extLst>
                </a:gridCol>
                <a:gridCol w="707944">
                  <a:extLst>
                    <a:ext uri="{9D8B030D-6E8A-4147-A177-3AD203B41FA5}">
                      <a16:colId xmlns:a16="http://schemas.microsoft.com/office/drawing/2014/main" val="1118760383"/>
                    </a:ext>
                  </a:extLst>
                </a:gridCol>
                <a:gridCol w="707944">
                  <a:extLst>
                    <a:ext uri="{9D8B030D-6E8A-4147-A177-3AD203B41FA5}">
                      <a16:colId xmlns:a16="http://schemas.microsoft.com/office/drawing/2014/main" val="4079404418"/>
                    </a:ext>
                  </a:extLst>
                </a:gridCol>
                <a:gridCol w="707944">
                  <a:extLst>
                    <a:ext uri="{9D8B030D-6E8A-4147-A177-3AD203B41FA5}">
                      <a16:colId xmlns:a16="http://schemas.microsoft.com/office/drawing/2014/main" val="3943284735"/>
                    </a:ext>
                  </a:extLst>
                </a:gridCol>
                <a:gridCol w="707944">
                  <a:extLst>
                    <a:ext uri="{9D8B030D-6E8A-4147-A177-3AD203B41FA5}">
                      <a16:colId xmlns:a16="http://schemas.microsoft.com/office/drawing/2014/main" val="4255565107"/>
                    </a:ext>
                  </a:extLst>
                </a:gridCol>
                <a:gridCol w="707944">
                  <a:extLst>
                    <a:ext uri="{9D8B030D-6E8A-4147-A177-3AD203B41FA5}">
                      <a16:colId xmlns:a16="http://schemas.microsoft.com/office/drawing/2014/main" val="2364188272"/>
                    </a:ext>
                  </a:extLst>
                </a:gridCol>
                <a:gridCol w="707944">
                  <a:extLst>
                    <a:ext uri="{9D8B030D-6E8A-4147-A177-3AD203B41FA5}">
                      <a16:colId xmlns:a16="http://schemas.microsoft.com/office/drawing/2014/main" val="3199020003"/>
                    </a:ext>
                  </a:extLst>
                </a:gridCol>
                <a:gridCol w="707944">
                  <a:extLst>
                    <a:ext uri="{9D8B030D-6E8A-4147-A177-3AD203B41FA5}">
                      <a16:colId xmlns:a16="http://schemas.microsoft.com/office/drawing/2014/main" val="2792517085"/>
                    </a:ext>
                  </a:extLst>
                </a:gridCol>
                <a:gridCol w="707944">
                  <a:extLst>
                    <a:ext uri="{9D8B030D-6E8A-4147-A177-3AD203B41FA5}">
                      <a16:colId xmlns:a16="http://schemas.microsoft.com/office/drawing/2014/main" val="8605438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32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  <a:endParaRPr lang="zh-TW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  <a:endParaRPr lang="zh-TW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7165816"/>
                  </a:ext>
                </a:extLst>
              </a:tr>
              <a:tr h="2200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TW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TW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6195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DDT 444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TW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TW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98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444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  <a:endParaRPr lang="zh-TW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TW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TW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TW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442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altLang="zh-TW" dirty="0"/>
              <a:t>The proposed method reports negligible BD-rate changes compared to CE8-2.1 and reduces complexity</a:t>
            </a:r>
          </a:p>
          <a:p>
            <a:pPr hangingPunct="0"/>
            <a:r>
              <a:rPr lang="en-CA" dirty="0"/>
              <a:t>It is recommended to consider adoption of the proposed</a:t>
            </a:r>
            <a:r>
              <a:rPr lang="zh-TW" altLang="en-US" dirty="0"/>
              <a:t> </a:t>
            </a:r>
            <a:r>
              <a:rPr lang="en-CA" altLang="zh-TW" dirty="0"/>
              <a:t>method</a:t>
            </a:r>
            <a:r>
              <a:rPr lang="en-CA" dirty="0"/>
              <a:t> into </a:t>
            </a:r>
            <a:r>
              <a:rPr lang="en-CA" altLang="zh-TW" dirty="0"/>
              <a:t>palette mode</a:t>
            </a:r>
          </a:p>
          <a:p>
            <a:pPr hangingPunct="0"/>
            <a:r>
              <a:rPr lang="en-US" altLang="zh-TW" dirty="0"/>
              <a:t>Thanks Alibaba for cross-checking</a:t>
            </a:r>
            <a:endParaRPr lang="en-CA" altLang="zh-TW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3452</TotalTime>
  <Words>286</Words>
  <Application>Microsoft Office PowerPoint</Application>
  <PresentationFormat>宽屏</PresentationFormat>
  <Paragraphs>92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Source Han Sans CN Light</vt:lpstr>
      <vt:lpstr>Arial</vt:lpstr>
      <vt:lpstr>Calibri</vt:lpstr>
      <vt:lpstr>Calibri Light</vt:lpstr>
      <vt:lpstr>Office Theme</vt:lpstr>
      <vt:lpstr>PowerPoint 演示文稿</vt:lpstr>
      <vt:lpstr>Introduction</vt:lpstr>
      <vt:lpstr>The Proposed Modifications</vt:lpstr>
      <vt:lpstr>Results of Proposed Modifications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弘正 朱</cp:lastModifiedBy>
  <cp:revision>121</cp:revision>
  <dcterms:created xsi:type="dcterms:W3CDTF">2018-09-04T21:01:33Z</dcterms:created>
  <dcterms:modified xsi:type="dcterms:W3CDTF">2019-07-06T07:54:07Z</dcterms:modified>
</cp:coreProperties>
</file>