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8"/>
  </p:notesMasterIdLst>
  <p:sldIdLst>
    <p:sldId id="285" r:id="rId2"/>
    <p:sldId id="292" r:id="rId3"/>
    <p:sldId id="287" r:id="rId4"/>
    <p:sldId id="294" r:id="rId5"/>
    <p:sldId id="288" r:id="rId6"/>
    <p:sldId id="286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7/5/2019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7/5/2019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7/5/2019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7/5/2019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7/5/2019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7/5/2019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7/5/2019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7/5/2019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7/5/2019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7/5/2019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7/5/2019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7/5/2019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7/5/2019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669889"/>
            <a:ext cx="11402060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JVET-O0590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CA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Non-CE9: Improvement of DMVR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9151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Yi-Wen Chen, Xiaoyu Xiu, Xianglin Wang and et al.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85895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DMVR utilizes the bilateral matching to refine the original MV of the current CU by finding the closest match between two blocks</a:t>
            </a:r>
          </a:p>
          <a:p>
            <a:pPr hangingPunct="0"/>
            <a:r>
              <a:rPr lang="en-US" dirty="0"/>
              <a:t>In case DMVR refinement process produces a MV that is worse than the original one, coding efficiency may be scarified</a:t>
            </a:r>
          </a:p>
          <a:p>
            <a:pPr hangingPunct="0"/>
            <a:r>
              <a:rPr lang="en-US" dirty="0"/>
              <a:t>In this proposal, to reduce the penalty of the uncertainty of DMVR refinement, the original MV during the DMVR process is favored</a:t>
            </a:r>
          </a:p>
          <a:p>
            <a:pPr lvl="1" hangingPunct="0"/>
            <a:r>
              <a:rPr lang="en-US" dirty="0"/>
              <a:t>The SAD between the reference blocks referred by the original MV is decreased by 1/4 of the SAD value.</a:t>
            </a:r>
          </a:p>
          <a:p>
            <a:pPr hangingPunct="0"/>
            <a:endParaRPr lang="en-CA" sz="32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1617212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Proposed Simplifications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85895"/>
          </a:xfrm>
        </p:spPr>
        <p:txBody>
          <a:bodyPr>
            <a:normAutofit/>
          </a:bodyPr>
          <a:lstStyle/>
          <a:p>
            <a:pPr hangingPunct="0"/>
            <a:r>
              <a:rPr lang="en-US" sz="3200" dirty="0"/>
              <a:t>In VVC, the SAD of DMVR is calculated:</a:t>
            </a:r>
          </a:p>
          <a:p>
            <a:pPr hangingPunct="0"/>
            <a:endParaRPr lang="en-US" sz="3200" dirty="0"/>
          </a:p>
          <a:p>
            <a:pPr hangingPunct="0"/>
            <a:endParaRPr lang="en-US" sz="3200" dirty="0"/>
          </a:p>
          <a:p>
            <a:pPr hangingPunct="0"/>
            <a:r>
              <a:rPr lang="en-US" sz="3200" dirty="0"/>
              <a:t>Proposed to decrease the SAD for the initial MV: (Only one line </a:t>
            </a:r>
            <a:r>
              <a:rPr lang="en-US" sz="3200"/>
              <a:t>is added to </a:t>
            </a:r>
            <a:r>
              <a:rPr lang="en-US" sz="3200" dirty="0"/>
              <a:t>update the SAD)</a:t>
            </a:r>
            <a:endParaRPr lang="en-US" dirty="0"/>
          </a:p>
          <a:p>
            <a:pPr hangingPunct="0"/>
            <a:endParaRPr lang="en-CA" sz="32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DA19ED9D-CE3B-4AE1-9AEE-1EBA64078750}"/>
                  </a:ext>
                </a:extLst>
              </p:cNvPr>
              <p:cNvSpPr/>
              <p:nvPr/>
            </p:nvSpPr>
            <p:spPr>
              <a:xfrm>
                <a:off x="990601" y="2417157"/>
                <a:ext cx="10755708" cy="9235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>
                          <a:latin typeface="Cambria Math" panose="02040503050406030204" pitchFamily="18" charset="0"/>
                        </a:rPr>
                        <m:t>s</m:t>
                      </m:r>
                      <m:r>
                        <m:rPr>
                          <m:sty m:val="p"/>
                        </m:rPr>
                        <a:rPr lang="en-US" i="0">
                          <a:latin typeface="Cambria Math" panose="02040503050406030204" pitchFamily="18" charset="0"/>
                        </a:rPr>
                        <m:t>ad</m:t>
                      </m:r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sty m:val="p"/>
                            </m:rPr>
                            <a:rPr lang="en-US" i="0">
                              <a:latin typeface="Cambria Math" panose="02040503050406030204" pitchFamily="18" charset="0"/>
                            </a:rPr>
                            <m:t>x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r>
                            <m:rPr>
                              <m:sty m:val="p"/>
                            </m:rPr>
                            <a:rPr lang="en-US" i="0">
                              <a:latin typeface="Cambria Math" panose="02040503050406030204" pitchFamily="18" charset="0"/>
                            </a:rPr>
                            <m:t>nSbW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−1 </m:t>
                          </m:r>
                        </m:sup>
                        <m:e>
                          <m:nary>
                            <m:naryPr>
                              <m:chr m:val="∑"/>
                              <m:limLoc m:val="undOvr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sty m:val="p"/>
                                </m:rPr>
                                <a:rPr lang="en-US" i="0">
                                  <a:latin typeface="Cambria Math" panose="02040503050406030204" pitchFamily="18" charset="0"/>
                                </a:rPr>
                                <m:t>y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= 0</m:t>
                              </m:r>
                            </m:sub>
                            <m:sup>
                              <m:r>
                                <m:rPr>
                                  <m:sty m:val="p"/>
                                </m:rPr>
                                <a:rPr lang="en-US" i="0">
                                  <a:latin typeface="Cambria Math" panose="02040503050406030204" pitchFamily="18" charset="0"/>
                                </a:rPr>
                                <m:t>nSb</m:t>
                              </m:r>
                              <m:f>
                                <m:fPr>
                                  <m:type m:val="lin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num>
                                <m:den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−1 </m:t>
                              </m:r>
                            </m:sup>
                            <m:e>
                              <m:r>
                                <m:rPr>
                                  <m:sty m:val="p"/>
                                </m:rPr>
                                <a:rPr lang="en-US" i="0">
                                  <a:latin typeface="Cambria Math" panose="02040503050406030204" pitchFamily="18" charset="0"/>
                                </a:rPr>
                                <m:t>abs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i="0">
                                  <a:latin typeface="Cambria Math" panose="02040503050406030204" pitchFamily="18" charset="0"/>
                                </a:rPr>
                                <m:t>pL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x</m:t>
                                  </m:r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+2+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dX</m:t>
                                  </m:r>
                                </m:e>
                              </m:d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2∗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y</m:t>
                                  </m:r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+ 2+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dY</m:t>
                                  </m:r>
                                </m:e>
                              </m:d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m:rPr>
                                  <m:sty m:val="p"/>
                                </m:rPr>
                                <a:rPr lang="en-US" i="0">
                                  <a:latin typeface="Cambria Math" panose="02040503050406030204" pitchFamily="18" charset="0"/>
                                </a:rPr>
                                <m:t>pL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x</m:t>
                                  </m:r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+2−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dX</m:t>
                                  </m:r>
                                </m:e>
                              </m:d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2∗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y</m:t>
                                  </m:r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+2−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dY</m:t>
                                  </m:r>
                                </m:e>
                              </m:d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) </m:t>
                              </m:r>
                            </m:e>
                          </m:nary>
                        </m:e>
                      </m:nary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DA19ED9D-CE3B-4AE1-9AEE-1EBA6407875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0601" y="2417157"/>
                <a:ext cx="10755708" cy="92358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BB95F357-C450-497A-83DE-C63780C9AB41}"/>
                  </a:ext>
                </a:extLst>
              </p:cNvPr>
              <p:cNvSpPr/>
              <p:nvPr/>
            </p:nvSpPr>
            <p:spPr>
              <a:xfrm>
                <a:off x="1569234" y="4577203"/>
                <a:ext cx="286309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CA" sz="2000">
                        <a:latin typeface="Cambria Math" panose="020405030504060302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rPr>
                      <m:t>sad</m:t>
                    </m:r>
                    <m:r>
                      <a:rPr lang="en-CA" sz="2000" i="1">
                        <a:latin typeface="Cambria Math" panose="020405030504060302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CA" sz="2000">
                        <a:latin typeface="Cambria Math" panose="020405030504060302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rPr>
                      <m:t>sad</m:t>
                    </m:r>
                    <m:r>
                      <a:rPr lang="en-CA" sz="2000">
                        <a:latin typeface="Cambria Math" panose="020405030504060302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CA" sz="2000" i="1">
                        <a:latin typeface="Cambria Math" panose="020405030504060302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CA" sz="2000">
                        <a:latin typeface="Cambria Math" panose="020405030504060302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en-CA" sz="2000">
                        <a:latin typeface="Cambria Math" panose="020405030504060302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rPr>
                      <m:t>sad</m:t>
                    </m:r>
                    <m:r>
                      <a:rPr lang="en-CA" sz="2000">
                        <a:latin typeface="Cambria Math" panose="020405030504060302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rPr>
                      <m:t> ≫2)</m:t>
                    </m:r>
                  </m:oMath>
                </a14:m>
                <a:r>
                  <a:rPr lang="en-CA" sz="2000" dirty="0">
                    <a:latin typeface="Times New Roman" panose="02020603050405020304" pitchFamily="18" charset="0"/>
                    <a:ea typeface="Malgun Gothic" panose="020B0503020000020004" pitchFamily="34" charset="-127"/>
                  </a:rPr>
                  <a:t> </a:t>
                </a:r>
                <a:endParaRPr lang="en-US" sz="2000" dirty="0"/>
              </a:p>
            </p:txBody>
          </p:sp>
        </mc:Choice>
        <mc:Fallback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BB95F357-C450-497A-83DE-C63780C9AB4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9234" y="4577203"/>
                <a:ext cx="2863091" cy="400110"/>
              </a:xfrm>
              <a:prstGeom prst="rect">
                <a:avLst/>
              </a:prstGeom>
              <a:blipFill>
                <a:blip r:embed="rId3"/>
                <a:stretch>
                  <a:fillRect b="-153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134382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hangingPunct="0"/>
            <a:r>
              <a:rPr lang="en-US" dirty="0"/>
              <a:t>Anchor :VTM-5.0</a:t>
            </a:r>
          </a:p>
          <a:p>
            <a:pPr hangingPunct="0"/>
            <a:r>
              <a:rPr lang="en-US" dirty="0"/>
              <a:t>Test: Anchor + Decrease SAD for the initial MV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FF116F-5196-419E-B397-E0B1D0D219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1839" y="3178334"/>
            <a:ext cx="8916603" cy="2916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312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hangingPunct="0"/>
            <a:r>
              <a:rPr lang="en-CA" dirty="0"/>
              <a:t>Propose to favor the original MV during the DMVR process</a:t>
            </a:r>
          </a:p>
          <a:p>
            <a:pPr lvl="1" hangingPunct="0"/>
            <a:r>
              <a:rPr lang="en-CA" dirty="0"/>
              <a:t>0.06% BD-rate improvement</a:t>
            </a:r>
          </a:p>
          <a:p>
            <a:pPr lvl="1" hangingPunct="0"/>
            <a:r>
              <a:rPr lang="en-CA" dirty="0"/>
              <a:t>Only one line added to the VTM-5.0 (1 shift and 1 add for each DMVR block)</a:t>
            </a:r>
          </a:p>
          <a:p>
            <a:pPr lvl="1" hangingPunct="0"/>
            <a:endParaRPr lang="en-US" dirty="0"/>
          </a:p>
          <a:p>
            <a:pPr lvl="1" hangingPunct="0"/>
            <a:endParaRPr lang="en-US" dirty="0"/>
          </a:p>
          <a:p>
            <a:pPr hangingPunct="0"/>
            <a:r>
              <a:rPr lang="en-US" dirty="0"/>
              <a:t>Thanks </a:t>
            </a:r>
            <a:r>
              <a:rPr lang="en-US"/>
              <a:t>for Tencent </a:t>
            </a:r>
            <a:r>
              <a:rPr lang="en-US" dirty="0"/>
              <a:t>being our cross-checker</a:t>
            </a:r>
          </a:p>
        </p:txBody>
      </p:sp>
    </p:spTree>
    <p:extLst>
      <p:ext uri="{BB962C8B-B14F-4D97-AF65-F5344CB8AC3E}">
        <p14:creationId xmlns:p14="http://schemas.microsoft.com/office/powerpoint/2010/main" val="918409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424</TotalTime>
  <Words>207</Words>
  <Application>Microsoft Office PowerPoint</Application>
  <PresentationFormat>Widescreen</PresentationFormat>
  <Paragraphs>26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Source Han Sans CN Light</vt:lpstr>
      <vt:lpstr>Arial</vt:lpstr>
      <vt:lpstr>Calibri</vt:lpstr>
      <vt:lpstr>Calibri Light</vt:lpstr>
      <vt:lpstr>Cambria Math</vt:lpstr>
      <vt:lpstr>Times New Roman</vt:lpstr>
      <vt:lpstr>Office Theme</vt:lpstr>
      <vt:lpstr>PowerPoint Presentation</vt:lpstr>
      <vt:lpstr>Introduction</vt:lpstr>
      <vt:lpstr>Proposed Simplifications</vt:lpstr>
      <vt:lpstr>Simulation Results</vt:lpstr>
      <vt:lpstr>Summary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yiwen Chen</cp:lastModifiedBy>
  <cp:revision>178</cp:revision>
  <dcterms:created xsi:type="dcterms:W3CDTF">2018-09-04T21:01:33Z</dcterms:created>
  <dcterms:modified xsi:type="dcterms:W3CDTF">2019-07-05T16:35:00Z</dcterms:modified>
</cp:coreProperties>
</file>