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9"/>
  </p:notesMasterIdLst>
  <p:sldIdLst>
    <p:sldId id="385" r:id="rId2"/>
    <p:sldId id="386" r:id="rId3"/>
    <p:sldId id="401" r:id="rId4"/>
    <p:sldId id="388" r:id="rId5"/>
    <p:sldId id="402" r:id="rId6"/>
    <p:sldId id="403" r:id="rId7"/>
    <p:sldId id="3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401"/>
            <p14:sldId id="388"/>
            <p14:sldId id="402"/>
            <p14:sldId id="403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67" autoAdjust="0"/>
    <p:restoredTop sz="94674"/>
  </p:normalViewPr>
  <p:slideViewPr>
    <p:cSldViewPr snapToGrid="0">
      <p:cViewPr varScale="1">
        <p:scale>
          <a:sx n="124" d="100"/>
          <a:sy n="124" d="100"/>
        </p:scale>
        <p:origin x="8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7/5/19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749426" y="166308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JVET-O0575:CE7-related: Reduction for Context Coded Bins in Transform Skip Mode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Li Zhang, </a:t>
            </a:r>
            <a:r>
              <a:rPr lang="en-US" dirty="0" err="1"/>
              <a:t>Jizheng</a:t>
            </a:r>
            <a:r>
              <a:rPr lang="en-US" dirty="0"/>
              <a:t> Xu, Kai Zhang, Hongbin Liu 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2A8E3-B735-1A4A-BA66-A5A76BACE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81947-947E-7A49-B05D-40E47AE79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maximum number context coded bins per block/per sample is set for TS blocks </a:t>
            </a:r>
          </a:p>
          <a:p>
            <a:r>
              <a:rPr lang="en-US" dirty="0"/>
              <a:t>To maintain a high CABAC throughput, It is desired to further reduce the number of context coded bins for TS blocks.</a:t>
            </a:r>
          </a:p>
        </p:txBody>
      </p:sp>
    </p:spTree>
    <p:extLst>
      <p:ext uri="{BB962C8B-B14F-4D97-AF65-F5344CB8AC3E}">
        <p14:creationId xmlns:p14="http://schemas.microsoft.com/office/powerpoint/2010/main" val="4010335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1658D-694C-9442-9D6F-5D6F8FE71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6F0B5-90BC-6041-8763-D1D80236C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 to further limit the number of context coded bins for TS blocks based on block size and coded mode. </a:t>
            </a:r>
          </a:p>
          <a:p>
            <a:pPr lvl="1"/>
            <a:r>
              <a:rPr lang="en-US" dirty="0"/>
              <a:t>The number of context coded bins is limited to 1.5 bins per sample of IBC and BDPCM blocks with block size larger than 16. </a:t>
            </a:r>
          </a:p>
          <a:p>
            <a:pPr lvl="1"/>
            <a:r>
              <a:rPr lang="en-US" dirty="0"/>
              <a:t>The number of context coded bins is limited to 1.75 bins per sample for other blocks.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914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85F6A-59F2-7641-9E8D-6E0014DA7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D17DC-0782-A24B-BACE-5D008F142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simulation is conducted followed the CE7 test condition	</a:t>
            </a:r>
          </a:p>
          <a:p>
            <a:r>
              <a:rPr lang="en-US" dirty="0"/>
              <a:t>VTM5 is employed as the benchmark</a:t>
            </a:r>
          </a:p>
          <a:p>
            <a:r>
              <a:rPr lang="en-US" dirty="0"/>
              <a:t>CTC QPs = {22,27,32,37} and Low QPs = {2,7,12,17} are tested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795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0E6CC-1BA9-C049-B1F6-1D2675C98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F8CAB0A-EB43-AD46-ADD3-12399A0317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000783"/>
              </p:ext>
            </p:extLst>
          </p:nvPr>
        </p:nvGraphicFramePr>
        <p:xfrm>
          <a:off x="1371600" y="1678969"/>
          <a:ext cx="9601200" cy="531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67967001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5197828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653531308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26876152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54662859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14830157"/>
                    </a:ext>
                  </a:extLst>
                </a:gridCol>
              </a:tblGrid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536801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905358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0.25%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098323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86594BF-6340-6C4F-9ECF-75617B598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020513"/>
              </p:ext>
            </p:extLst>
          </p:nvPr>
        </p:nvGraphicFramePr>
        <p:xfrm>
          <a:off x="1371600" y="2210656"/>
          <a:ext cx="9601200" cy="531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190813918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88670592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67545852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6883809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83651366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774997902"/>
                    </a:ext>
                  </a:extLst>
                </a:gridCol>
              </a:tblGrid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1099630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0347319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140%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0449487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D69434C4-725A-5A45-AFBA-03B690F2F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10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E01D928-A921-274A-8067-BA9B9E88A976}"/>
              </a:ext>
            </a:extLst>
          </p:cNvPr>
          <p:cNvGraphicFramePr>
            <a:graphicFrameLocks noGrp="1"/>
          </p:cNvGraphicFramePr>
          <p:nvPr/>
        </p:nvGraphicFramePr>
        <p:xfrm>
          <a:off x="1371600" y="3810730"/>
          <a:ext cx="9601200" cy="531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41113501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36565300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2346927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9210781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94397454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904367505"/>
                    </a:ext>
                  </a:extLst>
                </a:gridCol>
              </a:tblGrid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9144235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0201515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3090996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E18BADF-4BC9-A849-8ED4-F8EB66113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089612"/>
              </p:ext>
            </p:extLst>
          </p:nvPr>
        </p:nvGraphicFramePr>
        <p:xfrm>
          <a:off x="1371600" y="4340705"/>
          <a:ext cx="9601200" cy="531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140035607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56673106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02730061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426868629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72823022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490025741"/>
                    </a:ext>
                  </a:extLst>
                </a:gridCol>
              </a:tblGrid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1574687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-2.67%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8744828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5344803"/>
                  </a:ext>
                </a:extLst>
              </a:tr>
            </a:tbl>
          </a:graphicData>
        </a:graphic>
      </p:graphicFrame>
      <p:sp>
        <p:nvSpPr>
          <p:cNvPr id="16" name="Rectangle 4">
            <a:extLst>
              <a:ext uri="{FF2B5EF4-FFF2-40B4-BE49-F238E27FC236}">
                <a16:creationId xmlns:a16="http://schemas.microsoft.com/office/drawing/2014/main" id="{CE18FD96-E2AB-7345-BA14-36D13D870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4339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AC3FC9-B56D-694D-A300-207A99C7C5BE}"/>
              </a:ext>
            </a:extLst>
          </p:cNvPr>
          <p:cNvSpPr txBox="1"/>
          <p:nvPr/>
        </p:nvSpPr>
        <p:spPr>
          <a:xfrm>
            <a:off x="1371600" y="1215775"/>
            <a:ext cx="2070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CTC QPs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ED428D-1D2D-DB4C-AB1F-106F855801A5}"/>
              </a:ext>
            </a:extLst>
          </p:cNvPr>
          <p:cNvSpPr txBox="1"/>
          <p:nvPr/>
        </p:nvSpPr>
        <p:spPr>
          <a:xfrm>
            <a:off x="1330503" y="3301429"/>
            <a:ext cx="2070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QPs</a:t>
            </a:r>
          </a:p>
        </p:txBody>
      </p:sp>
    </p:spTree>
    <p:extLst>
      <p:ext uri="{BB962C8B-B14F-4D97-AF65-F5344CB8AC3E}">
        <p14:creationId xmlns:p14="http://schemas.microsoft.com/office/powerpoint/2010/main" val="216238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0E6CC-1BA9-C049-B1F6-1D2675C98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Results-Cont.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D69434C4-725A-5A45-AFBA-03B690F2F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10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CE18FD96-E2AB-7345-BA14-36D13D870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43399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AC3FC9-B56D-694D-A300-207A99C7C5BE}"/>
              </a:ext>
            </a:extLst>
          </p:cNvPr>
          <p:cNvSpPr txBox="1"/>
          <p:nvPr/>
        </p:nvSpPr>
        <p:spPr>
          <a:xfrm>
            <a:off x="1371600" y="1215775"/>
            <a:ext cx="2070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CTC QPs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ED428D-1D2D-DB4C-AB1F-106F855801A5}"/>
              </a:ext>
            </a:extLst>
          </p:cNvPr>
          <p:cNvSpPr txBox="1"/>
          <p:nvPr/>
        </p:nvSpPr>
        <p:spPr>
          <a:xfrm>
            <a:off x="1330503" y="3301429"/>
            <a:ext cx="2070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QPs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C37ECE4-6FDC-EA48-9978-9E464E09A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485947"/>
              </p:ext>
            </p:extLst>
          </p:nvPr>
        </p:nvGraphicFramePr>
        <p:xfrm>
          <a:off x="2110405" y="1940348"/>
          <a:ext cx="7034530" cy="100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230">
                  <a:extLst>
                    <a:ext uri="{9D8B030D-6E8A-4147-A177-3AD203B41FA5}">
                      <a16:colId xmlns:a16="http://schemas.microsoft.com/office/drawing/2014/main" val="3033774943"/>
                    </a:ext>
                  </a:extLst>
                </a:gridCol>
                <a:gridCol w="1025525">
                  <a:extLst>
                    <a:ext uri="{9D8B030D-6E8A-4147-A177-3AD203B41FA5}">
                      <a16:colId xmlns:a16="http://schemas.microsoft.com/office/drawing/2014/main" val="433484005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3068839713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090991592"/>
                    </a:ext>
                  </a:extLst>
                </a:gridCol>
                <a:gridCol w="1242060">
                  <a:extLst>
                    <a:ext uri="{9D8B030D-6E8A-4147-A177-3AD203B41FA5}">
                      <a16:colId xmlns:a16="http://schemas.microsoft.com/office/drawing/2014/main" val="3880497116"/>
                    </a:ext>
                  </a:extLst>
                </a:gridCol>
                <a:gridCol w="1212215">
                  <a:extLst>
                    <a:ext uri="{9D8B030D-6E8A-4147-A177-3AD203B41FA5}">
                      <a16:colId xmlns:a16="http://schemas.microsoft.com/office/drawing/2014/main" val="3649871523"/>
                    </a:ext>
                  </a:extLst>
                </a:gridCol>
              </a:tblGrid>
              <a:tr h="1466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Max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TRF of Max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Avg TRF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Avg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4647656"/>
                  </a:ext>
                </a:extLst>
              </a:tr>
              <a:tr h="14668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8404337"/>
                  </a:ext>
                </a:extLst>
              </a:tr>
              <a:tr h="146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-0.81%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-0.28%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3048055"/>
                  </a:ext>
                </a:extLst>
              </a:tr>
              <a:tr h="14668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213905"/>
                  </a:ext>
                </a:extLst>
              </a:tr>
              <a:tr h="146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-0.52%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-0.96%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43972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30FCE6-F72C-1646-84CD-E291731A5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59764"/>
              </p:ext>
            </p:extLst>
          </p:nvPr>
        </p:nvGraphicFramePr>
        <p:xfrm>
          <a:off x="2110405" y="3903519"/>
          <a:ext cx="7034530" cy="100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7230">
                  <a:extLst>
                    <a:ext uri="{9D8B030D-6E8A-4147-A177-3AD203B41FA5}">
                      <a16:colId xmlns:a16="http://schemas.microsoft.com/office/drawing/2014/main" val="3808490403"/>
                    </a:ext>
                  </a:extLst>
                </a:gridCol>
                <a:gridCol w="1025525">
                  <a:extLst>
                    <a:ext uri="{9D8B030D-6E8A-4147-A177-3AD203B41FA5}">
                      <a16:colId xmlns:a16="http://schemas.microsoft.com/office/drawing/2014/main" val="1228339800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5943844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302550230"/>
                    </a:ext>
                  </a:extLst>
                </a:gridCol>
                <a:gridCol w="1242060">
                  <a:extLst>
                    <a:ext uri="{9D8B030D-6E8A-4147-A177-3AD203B41FA5}">
                      <a16:colId xmlns:a16="http://schemas.microsoft.com/office/drawing/2014/main" val="2856795398"/>
                    </a:ext>
                  </a:extLst>
                </a:gridCol>
                <a:gridCol w="1212215">
                  <a:extLst>
                    <a:ext uri="{9D8B030D-6E8A-4147-A177-3AD203B41FA5}">
                      <a16:colId xmlns:a16="http://schemas.microsoft.com/office/drawing/2014/main" val="470167600"/>
                    </a:ext>
                  </a:extLst>
                </a:gridCol>
              </a:tblGrid>
              <a:tr h="1466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Max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TRF of Max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Avg TRF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Avg – Bin2Bit Ratio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129336"/>
                  </a:ext>
                </a:extLst>
              </a:tr>
              <a:tr h="14668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-3.06%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418789"/>
                  </a:ext>
                </a:extLst>
              </a:tr>
              <a:tr h="146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-1.36%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2245596"/>
                  </a:ext>
                </a:extLst>
              </a:tr>
              <a:tr h="14668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-2.41%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5123708"/>
                  </a:ext>
                </a:extLst>
              </a:tr>
              <a:tr h="146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-1.98%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-0.32%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-1.32%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5513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671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0E935-0445-9B42-994B-74805200A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5AA9D-68FF-9B45-87B9-12762C61F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to further limit number of</a:t>
            </a:r>
            <a:r>
              <a:rPr lang="en-US" dirty="0"/>
              <a:t> context coded bins for TS blocks based on block size and coded mode to enhance the throughput.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CA" dirty="0"/>
              <a:t>We recommend adopting the </a:t>
            </a:r>
            <a:r>
              <a:rPr lang="en-CA"/>
              <a:t>proposed method into </a:t>
            </a:r>
            <a:r>
              <a:rPr lang="en-CA" dirty="0"/>
              <a:t>next version of VVC draft.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38361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27004</TotalTime>
  <Words>466</Words>
  <Application>Microsoft Macintosh PowerPoint</Application>
  <PresentationFormat>Widescreen</PresentationFormat>
  <Paragraphs>151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Franklin Gothic Book</vt:lpstr>
      <vt:lpstr>Times New Roman</vt:lpstr>
      <vt:lpstr>Crop</vt:lpstr>
      <vt:lpstr>PowerPoint Presentation</vt:lpstr>
      <vt:lpstr>Motivation</vt:lpstr>
      <vt:lpstr>Proposed method</vt:lpstr>
      <vt:lpstr>Simulation Results</vt:lpstr>
      <vt:lpstr>Simulation Results-Cont.</vt:lpstr>
      <vt:lpstr>Simulation Results-Cont.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Weijia Zhu</cp:lastModifiedBy>
  <cp:revision>1109</cp:revision>
  <dcterms:created xsi:type="dcterms:W3CDTF">2018-06-14T01:00:05Z</dcterms:created>
  <dcterms:modified xsi:type="dcterms:W3CDTF">2019-07-05T07:34:44Z</dcterms:modified>
</cp:coreProperties>
</file>