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59" r:id="rId5"/>
    <p:sldId id="262" r:id="rId6"/>
    <p:sldId id="263" r:id="rId7"/>
    <p:sldId id="269" r:id="rId8"/>
    <p:sldId id="264" r:id="rId9"/>
    <p:sldId id="265" r:id="rId10"/>
    <p:sldId id="266" r:id="rId11"/>
    <p:sldId id="267" r:id="rId12"/>
    <p:sldId id="272" r:id="rId13"/>
    <p:sldId id="273" r:id="rId14"/>
    <p:sldId id="268" r:id="rId15"/>
    <p:sldId id="261" r:id="rId16"/>
  </p:sldIdLst>
  <p:sldSz cx="12192000" cy="6858000"/>
  <p:notesSz cx="6858000" cy="9144000"/>
  <p:embeddedFontLst>
    <p:embeddedFont>
      <p:font typeface="Ericsson Hilda" pitchFamily="2" charset="0"/>
      <p:regular r:id="rId19"/>
      <p:bold r:id="rId20"/>
    </p:embeddedFont>
    <p:embeddedFont>
      <p:font typeface="Ericsson Hilda Light" pitchFamily="2" charset="0"/>
      <p:regular r:id="rId21"/>
    </p:embeddedFont>
    <p:embeddedFont>
      <p:font typeface="Ericsson Technical Icons" pitchFamily="2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35" autoAdjust="0"/>
    <p:restoredTop sz="93284" autoAdjust="0"/>
  </p:normalViewPr>
  <p:slideViewPr>
    <p:cSldViewPr snapToGrid="0" snapToObjects="1" showGuides="1">
      <p:cViewPr varScale="1">
        <p:scale>
          <a:sx n="97" d="100"/>
          <a:sy n="97" d="100"/>
        </p:scale>
        <p:origin x="4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2019-01-31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2019-01-31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2019-01-31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1872DE-E981-4D72-8471-F565C1DC1A1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2019-01-31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340F804-E317-432E-A1EA-E1FC0993ED2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VISTA  |  PA1  |  2019-01-31  |  Ericsson Internal  |  Page </a:t>
            </a:r>
            <a:fld id="{2992F331-7630-4A47-A3D9-F6CC4EF3109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JVET-O0551 </a:t>
            </a:r>
            <a:br>
              <a:rPr lang="en-US" dirty="0"/>
            </a:br>
            <a:r>
              <a:rPr lang="en-US" dirty="0"/>
              <a:t>AHG13: Tool-off tests on Open Images dataset images.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J. Ström, D. </a:t>
            </a:r>
            <a:r>
              <a:rPr lang="sv-SE" dirty="0" err="1"/>
              <a:t>Saffar</a:t>
            </a:r>
            <a:r>
              <a:rPr lang="sv-SE" dirty="0"/>
              <a:t>, P. Wennersten and R. Sjöberg 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VISTA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 DRI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2019-01-31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6D4E0-1D6E-2B43-813E-02005EF6B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software from Dolby JVET-O0432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A3414-4EC2-3C42-8BEC-B6B29F07B23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the new test, the tool is turned off 93% of the time.</a:t>
            </a:r>
          </a:p>
          <a:p>
            <a:r>
              <a:rPr lang="en-US" dirty="0"/>
              <a:t>When talking to the proponents, they mentioned that it is turned off for full range, since it is not possible to get gains for full range data. </a:t>
            </a:r>
          </a:p>
          <a:p>
            <a:r>
              <a:rPr lang="en-US" dirty="0"/>
              <a:t>We converted our test set from full range to video range and re-ran our test.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2F30F1-D984-EC42-9BBD-B02667A32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814619"/>
              </p:ext>
            </p:extLst>
          </p:nvPr>
        </p:nvGraphicFramePr>
        <p:xfrm>
          <a:off x="2768474" y="3599222"/>
          <a:ext cx="6064377" cy="22451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1166">
                  <a:extLst>
                    <a:ext uri="{9D8B030D-6E8A-4147-A177-3AD203B41FA5}">
                      <a16:colId xmlns:a16="http://schemas.microsoft.com/office/drawing/2014/main" val="3422168831"/>
                    </a:ext>
                  </a:extLst>
                </a:gridCol>
                <a:gridCol w="4063211">
                  <a:extLst>
                    <a:ext uri="{9D8B030D-6E8A-4147-A177-3AD203B41FA5}">
                      <a16:colId xmlns:a16="http://schemas.microsoft.com/office/drawing/2014/main" val="845042307"/>
                    </a:ext>
                  </a:extLst>
                </a:gridCol>
              </a:tblGrid>
              <a:tr h="16535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700">
                          <a:effectLst/>
                        </a:rPr>
                        <a:t>Test part</a:t>
                      </a:r>
                      <a:endParaRPr lang="sv-SE" sz="2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8585" marR="16858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700">
                          <a:effectLst/>
                        </a:rPr>
                        <a:t>BDR-Y change when LMCS is turned off, compared to an anchor using JVET-O0432</a:t>
                      </a:r>
                      <a:endParaRPr lang="sv-SE" sz="2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8585" marR="168585" marT="0" marB="0"/>
                </a:tc>
                <a:extLst>
                  <a:ext uri="{0D108BD9-81ED-4DB2-BD59-A6C34878D82A}">
                    <a16:rowId xmlns:a16="http://schemas.microsoft.com/office/drawing/2014/main" val="3251933630"/>
                  </a:ext>
                </a:extLst>
              </a:tr>
              <a:tr h="59160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700">
                          <a:effectLst/>
                        </a:rPr>
                        <a:t>0</a:t>
                      </a:r>
                      <a:endParaRPr lang="sv-SE" sz="2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8585" marR="16858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700" dirty="0">
                          <a:effectLst/>
                        </a:rPr>
                        <a:t>0.65%</a:t>
                      </a:r>
                      <a:endParaRPr lang="sv-SE" sz="2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8585" marR="168585" marT="0" marB="0"/>
                </a:tc>
                <a:extLst>
                  <a:ext uri="{0D108BD9-81ED-4DB2-BD59-A6C34878D82A}">
                    <a16:rowId xmlns:a16="http://schemas.microsoft.com/office/drawing/2014/main" val="678852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6953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4035F3-DF91-3F43-98ED-7BD3BCBE0D73}"/>
              </a:ext>
            </a:extLst>
          </p:cNvPr>
          <p:cNvSpPr/>
          <p:nvPr/>
        </p:nvSpPr>
        <p:spPr bwMode="auto">
          <a:xfrm>
            <a:off x="479425" y="6381750"/>
            <a:ext cx="2887230" cy="35155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216F7F-7F83-6542-8FD9-0F6F843D1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 off chroma	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FF9068E-C75D-0A4A-B929-DD9A6A2DCDB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144279131"/>
              </p:ext>
            </p:extLst>
          </p:nvPr>
        </p:nvGraphicFramePr>
        <p:xfrm>
          <a:off x="1953484" y="1289698"/>
          <a:ext cx="7295717" cy="53740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6193">
                  <a:extLst>
                    <a:ext uri="{9D8B030D-6E8A-4147-A177-3AD203B41FA5}">
                      <a16:colId xmlns:a16="http://schemas.microsoft.com/office/drawing/2014/main" val="2458017548"/>
                    </a:ext>
                  </a:extLst>
                </a:gridCol>
                <a:gridCol w="2374476">
                  <a:extLst>
                    <a:ext uri="{9D8B030D-6E8A-4147-A177-3AD203B41FA5}">
                      <a16:colId xmlns:a16="http://schemas.microsoft.com/office/drawing/2014/main" val="3725150873"/>
                    </a:ext>
                  </a:extLst>
                </a:gridCol>
                <a:gridCol w="959505">
                  <a:extLst>
                    <a:ext uri="{9D8B030D-6E8A-4147-A177-3AD203B41FA5}">
                      <a16:colId xmlns:a16="http://schemas.microsoft.com/office/drawing/2014/main" val="1844494951"/>
                    </a:ext>
                  </a:extLst>
                </a:gridCol>
                <a:gridCol w="871527">
                  <a:extLst>
                    <a:ext uri="{9D8B030D-6E8A-4147-A177-3AD203B41FA5}">
                      <a16:colId xmlns:a16="http://schemas.microsoft.com/office/drawing/2014/main" val="3206154779"/>
                    </a:ext>
                  </a:extLst>
                </a:gridCol>
                <a:gridCol w="870610">
                  <a:extLst>
                    <a:ext uri="{9D8B030D-6E8A-4147-A177-3AD203B41FA5}">
                      <a16:colId xmlns:a16="http://schemas.microsoft.com/office/drawing/2014/main" val="1147195759"/>
                    </a:ext>
                  </a:extLst>
                </a:gridCol>
                <a:gridCol w="836703">
                  <a:extLst>
                    <a:ext uri="{9D8B030D-6E8A-4147-A177-3AD203B41FA5}">
                      <a16:colId xmlns:a16="http://schemas.microsoft.com/office/drawing/2014/main" val="4117153129"/>
                    </a:ext>
                  </a:extLst>
                </a:gridCol>
                <a:gridCol w="836703">
                  <a:extLst>
                    <a:ext uri="{9D8B030D-6E8A-4147-A177-3AD203B41FA5}">
                      <a16:colId xmlns:a16="http://schemas.microsoft.com/office/drawing/2014/main" val="3407063063"/>
                    </a:ext>
                  </a:extLst>
                </a:gridCol>
              </a:tblGrid>
              <a:tr h="72581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Test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Description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Acronym</a:t>
                      </a:r>
                      <a:br>
                        <a:rPr lang="en-US" sz="1600">
                          <a:effectLst/>
                        </a:rPr>
                      </a:b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BDR-U</a:t>
                      </a:r>
                      <a:br>
                        <a:rPr lang="en-US" sz="1600">
                          <a:effectLst/>
                        </a:rPr>
                      </a:br>
                      <a:r>
                        <a:rPr lang="en-US" sz="1600">
                          <a:effectLst/>
                        </a:rPr>
                        <a:t>no BW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BDR-V</a:t>
                      </a:r>
                      <a:br>
                        <a:rPr lang="en-US" sz="1600">
                          <a:effectLst/>
                        </a:rPr>
                      </a:br>
                      <a:r>
                        <a:rPr lang="en-US" sz="1600">
                          <a:effectLst/>
                        </a:rPr>
                        <a:t>no BW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AHG13</a:t>
                      </a:r>
                      <a:br>
                        <a:rPr lang="en-US" sz="1600">
                          <a:effectLst/>
                        </a:rPr>
                      </a:br>
                      <a:r>
                        <a:rPr lang="en-US" sz="1600">
                          <a:effectLst/>
                        </a:rPr>
                        <a:t>BDR-U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AHG13</a:t>
                      </a:r>
                      <a:br>
                        <a:rPr lang="en-US" sz="1600">
                          <a:effectLst/>
                        </a:rPr>
                      </a:br>
                      <a:r>
                        <a:rPr lang="en-US" sz="1600">
                          <a:effectLst/>
                        </a:rPr>
                        <a:t>BDR-V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extLst>
                  <a:ext uri="{0D108BD9-81ED-4DB2-BD59-A6C34878D82A}">
                    <a16:rowId xmlns:a16="http://schemas.microsoft.com/office/drawing/2014/main" val="1376900073"/>
                  </a:ext>
                </a:extLst>
              </a:tr>
              <a:tr h="4838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Chroma separate tree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CST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18.10%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18.63%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12.73%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13.50%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extLst>
                  <a:ext uri="{0D108BD9-81ED-4DB2-BD59-A6C34878D82A}">
                    <a16:rowId xmlns:a16="http://schemas.microsoft.com/office/drawing/2014/main" val="1144529679"/>
                  </a:ext>
                </a:extLst>
              </a:tr>
              <a:tr h="34641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Dependent quantization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DQ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0.64%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0.38%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-0.94%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-0.95%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extLst>
                  <a:ext uri="{0D108BD9-81ED-4DB2-BD59-A6C34878D82A}">
                    <a16:rowId xmlns:a16="http://schemas.microsoft.com/office/drawing/2014/main" val="1797100711"/>
                  </a:ext>
                </a:extLst>
              </a:tr>
              <a:tr h="4838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Cross-component linear model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CCLM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25.91%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23.27%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17.20%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17.54%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extLst>
                  <a:ext uri="{0D108BD9-81ED-4DB2-BD59-A6C34878D82A}">
                    <a16:rowId xmlns:a16="http://schemas.microsoft.com/office/drawing/2014/main" val="3569459851"/>
                  </a:ext>
                </a:extLst>
              </a:tr>
              <a:tr h="33083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Multiple transform set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MTS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0.55%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0.40%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0.37%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0.42%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extLst>
                  <a:ext uri="{0D108BD9-81ED-4DB2-BD59-A6C34878D82A}">
                    <a16:rowId xmlns:a16="http://schemas.microsoft.com/office/drawing/2014/main" val="2061689556"/>
                  </a:ext>
                </a:extLst>
              </a:tr>
              <a:tr h="34641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Adaptive loop filter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ALF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3.55%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4.09%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2.73%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3.06%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extLst>
                  <a:ext uri="{0D108BD9-81ED-4DB2-BD59-A6C34878D82A}">
                    <a16:rowId xmlns:a16="http://schemas.microsoft.com/office/drawing/2014/main" val="4144011821"/>
                  </a:ext>
                </a:extLst>
              </a:tr>
              <a:tr h="4838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Multi-line reference prediction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MLRP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0.11%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-0.08%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0.16%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0.18%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extLst>
                  <a:ext uri="{0D108BD9-81ED-4DB2-BD59-A6C34878D82A}">
                    <a16:rowId xmlns:a16="http://schemas.microsoft.com/office/drawing/2014/main" val="3125625770"/>
                  </a:ext>
                </a:extLst>
              </a:tr>
              <a:tr h="34641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Intra sub-partitioning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ISP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0.21%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0.25%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0.25%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extLst>
                  <a:ext uri="{0D108BD9-81ED-4DB2-BD59-A6C34878D82A}">
                    <a16:rowId xmlns:a16="http://schemas.microsoft.com/office/drawing/2014/main" val="1333792742"/>
                  </a:ext>
                </a:extLst>
              </a:tr>
              <a:tr h="4838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Matrix based intra prediction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MIP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0.22%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0.08%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0.10%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0.14%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extLst>
                  <a:ext uri="{0D108BD9-81ED-4DB2-BD59-A6C34878D82A}">
                    <a16:rowId xmlns:a16="http://schemas.microsoft.com/office/drawing/2014/main" val="3252670847"/>
                  </a:ext>
                </a:extLst>
              </a:tr>
              <a:tr h="48387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Low frequency non-separable transform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LFNST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0.22%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-0.03%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0.39%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0.55%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extLst>
                  <a:ext uri="{0D108BD9-81ED-4DB2-BD59-A6C34878D82A}">
                    <a16:rowId xmlns:a16="http://schemas.microsoft.com/office/drawing/2014/main" val="2538029424"/>
                  </a:ext>
                </a:extLst>
              </a:tr>
              <a:tr h="34641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Sample adaptive offset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SAO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0.18%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0.24%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extLst>
                  <a:ext uri="{0D108BD9-81ED-4DB2-BD59-A6C34878D82A}">
                    <a16:rowId xmlns:a16="http://schemas.microsoft.com/office/drawing/2014/main" val="1658545010"/>
                  </a:ext>
                </a:extLst>
              </a:tr>
              <a:tr h="34641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Luma mapping with chroma scaling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LMCS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-0.58%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-0.65%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-1.20%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-0.98%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975" marR="98975" marT="0" marB="0"/>
                </a:tc>
                <a:extLst>
                  <a:ext uri="{0D108BD9-81ED-4DB2-BD59-A6C34878D82A}">
                    <a16:rowId xmlns:a16="http://schemas.microsoft.com/office/drawing/2014/main" val="3182317707"/>
                  </a:ext>
                </a:extLst>
              </a:tr>
            </a:tbl>
          </a:graphicData>
        </a:graphic>
      </p:graphicFrame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0E76B06-20FE-8449-A3BF-BD5F3F150F4B}"/>
              </a:ext>
            </a:extLst>
          </p:cNvPr>
          <p:cNvCxnSpPr/>
          <p:nvPr/>
        </p:nvCxnSpPr>
        <p:spPr bwMode="auto">
          <a:xfrm flipH="1">
            <a:off x="9448788" y="6381750"/>
            <a:ext cx="51261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D4C3911-1918-494B-8163-1701FAA9C760}"/>
              </a:ext>
            </a:extLst>
          </p:cNvPr>
          <p:cNvSpPr txBox="1"/>
          <p:nvPr/>
        </p:nvSpPr>
        <p:spPr bwMode="auto">
          <a:xfrm>
            <a:off x="10160992" y="6192984"/>
            <a:ext cx="1809327" cy="59548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old LMCS code</a:t>
            </a:r>
          </a:p>
        </p:txBody>
      </p:sp>
    </p:spTree>
    <p:extLst>
      <p:ext uri="{BB962C8B-B14F-4D97-AF65-F5344CB8AC3E}">
        <p14:creationId xmlns:p14="http://schemas.microsoft.com/office/powerpoint/2010/main" val="760549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8D0BF-F46C-504C-A976-48F714301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CTC test sequences not very varied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55768-3CC8-F440-9D47-25734D6E18A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5879811" cy="4392612"/>
          </a:xfrm>
        </p:spPr>
        <p:txBody>
          <a:bodyPr/>
          <a:lstStyle/>
          <a:p>
            <a:r>
              <a:rPr lang="en-US" dirty="0"/>
              <a:t>18 sequences, every 8</a:t>
            </a:r>
            <a:r>
              <a:rPr lang="en-US" baseline="30000" dirty="0"/>
              <a:t>th</a:t>
            </a:r>
            <a:r>
              <a:rPr lang="en-US" dirty="0"/>
              <a:t> image used</a:t>
            </a:r>
          </a:p>
          <a:p>
            <a:r>
              <a:rPr lang="en-US" dirty="0"/>
              <a:t>Many images similar</a:t>
            </a:r>
          </a:p>
          <a:p>
            <a:r>
              <a:rPr lang="en-US" dirty="0"/>
              <a:t>This contribution is about what happens when the test data is more varied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F358C6-DE97-2246-9C36-7AD2BC1356B9}"/>
              </a:ext>
            </a:extLst>
          </p:cNvPr>
          <p:cNvSpPr txBox="1"/>
          <p:nvPr/>
        </p:nvSpPr>
        <p:spPr bwMode="auto">
          <a:xfrm>
            <a:off x="8122407" y="122661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first frame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9DFFFA-9762-A343-B6C4-620E13AA7C1B}"/>
              </a:ext>
            </a:extLst>
          </p:cNvPr>
          <p:cNvSpPr txBox="1"/>
          <p:nvPr/>
        </p:nvSpPr>
        <p:spPr bwMode="auto">
          <a:xfrm>
            <a:off x="9930302" y="122661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last frame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CEB2926-10C5-C44E-BCA5-2606F17B983C}"/>
              </a:ext>
            </a:extLst>
          </p:cNvPr>
          <p:cNvGrpSpPr/>
          <p:nvPr/>
        </p:nvGrpSpPr>
        <p:grpSpPr>
          <a:xfrm>
            <a:off x="7803748" y="1683817"/>
            <a:ext cx="3695527" cy="4700635"/>
            <a:chOff x="7415818" y="2487380"/>
            <a:chExt cx="2576715" cy="3277529"/>
          </a:xfrm>
        </p:grpSpPr>
        <p:pic>
          <p:nvPicPr>
            <p:cNvPr id="4" name="Picture 3" descr="A blurry photo of a fire&#10;&#10;Description automatically generated">
              <a:extLst>
                <a:ext uri="{FF2B5EF4-FFF2-40B4-BE49-F238E27FC236}">
                  <a16:creationId xmlns:a16="http://schemas.microsoft.com/office/drawing/2014/main" id="{B98E206A-BEA0-D04B-87D9-EFFD465F775F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5818" y="2487380"/>
              <a:ext cx="1281430" cy="719455"/>
            </a:xfrm>
            <a:prstGeom prst="rect">
              <a:avLst/>
            </a:prstGeom>
          </p:spPr>
        </p:pic>
        <p:pic>
          <p:nvPicPr>
            <p:cNvPr id="5" name="Picture 4" descr="A sign over a fire&#10;&#10;Description automatically generated">
              <a:extLst>
                <a:ext uri="{FF2B5EF4-FFF2-40B4-BE49-F238E27FC236}">
                  <a16:creationId xmlns:a16="http://schemas.microsoft.com/office/drawing/2014/main" id="{A4CE1D8E-0D91-0349-8779-DC89EA66E656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1103" y="2487381"/>
              <a:ext cx="1281430" cy="719455"/>
            </a:xfrm>
            <a:prstGeom prst="rect">
              <a:avLst/>
            </a:prstGeom>
          </p:spPr>
        </p:pic>
        <p:pic>
          <p:nvPicPr>
            <p:cNvPr id="6" name="Picture 5" descr="A person wearing a suit and tie&#10;&#10;Description automatically generated">
              <a:extLst>
                <a:ext uri="{FF2B5EF4-FFF2-40B4-BE49-F238E27FC236}">
                  <a16:creationId xmlns:a16="http://schemas.microsoft.com/office/drawing/2014/main" id="{9150A20E-C07B-264D-9D89-A3C3B15C8EB6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5818" y="3327912"/>
              <a:ext cx="1281430" cy="719455"/>
            </a:xfrm>
            <a:prstGeom prst="rect">
              <a:avLst/>
            </a:prstGeom>
          </p:spPr>
        </p:pic>
        <p:pic>
          <p:nvPicPr>
            <p:cNvPr id="7" name="Picture 6" descr="A person wearing a suit and tie&#10;&#10;Description automatically generated">
              <a:extLst>
                <a:ext uri="{FF2B5EF4-FFF2-40B4-BE49-F238E27FC236}">
                  <a16:creationId xmlns:a16="http://schemas.microsoft.com/office/drawing/2014/main" id="{92F026B9-7219-1A46-8306-205C01F4F717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1103" y="3327912"/>
              <a:ext cx="1281430" cy="719455"/>
            </a:xfrm>
            <a:prstGeom prst="rect">
              <a:avLst/>
            </a:prstGeom>
          </p:spPr>
        </p:pic>
        <p:pic>
          <p:nvPicPr>
            <p:cNvPr id="10" name="Picture 9" descr="A picture containing indoor, table, desk, wall&#10;&#10;Description automatically generated">
              <a:extLst>
                <a:ext uri="{FF2B5EF4-FFF2-40B4-BE49-F238E27FC236}">
                  <a16:creationId xmlns:a16="http://schemas.microsoft.com/office/drawing/2014/main" id="{B48B3E3B-85CA-5944-BE3E-998998D45E00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5818" y="4189228"/>
              <a:ext cx="1281430" cy="719455"/>
            </a:xfrm>
            <a:prstGeom prst="rect">
              <a:avLst/>
            </a:prstGeom>
          </p:spPr>
        </p:pic>
        <p:pic>
          <p:nvPicPr>
            <p:cNvPr id="11" name="Picture 10" descr="A picture containing indoor, table, desk, cup&#10;&#10;Description automatically generated">
              <a:extLst>
                <a:ext uri="{FF2B5EF4-FFF2-40B4-BE49-F238E27FC236}">
                  <a16:creationId xmlns:a16="http://schemas.microsoft.com/office/drawing/2014/main" id="{EB3BBBAA-56C8-2C45-AF04-D4E9B065DB0E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1103" y="4189227"/>
              <a:ext cx="1281430" cy="719455"/>
            </a:xfrm>
            <a:prstGeom prst="rect">
              <a:avLst/>
            </a:prstGeom>
          </p:spPr>
        </p:pic>
        <p:pic>
          <p:nvPicPr>
            <p:cNvPr id="12" name="Picture 11" descr="Clothes hanging on a wall&#10;&#10;Description automatically generated">
              <a:extLst>
                <a:ext uri="{FF2B5EF4-FFF2-40B4-BE49-F238E27FC236}">
                  <a16:creationId xmlns:a16="http://schemas.microsoft.com/office/drawing/2014/main" id="{BC294ECC-5D43-5941-B739-2DD995EBDF48}"/>
                </a:ext>
              </a:extLst>
            </p:cNvPr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5818" y="5045454"/>
              <a:ext cx="1281430" cy="719455"/>
            </a:xfrm>
            <a:prstGeom prst="rect">
              <a:avLst/>
            </a:prstGeom>
          </p:spPr>
        </p:pic>
        <p:pic>
          <p:nvPicPr>
            <p:cNvPr id="13" name="Picture 12" descr="Clothes hanging on a wall&#10;&#10;Description automatically generated">
              <a:extLst>
                <a:ext uri="{FF2B5EF4-FFF2-40B4-BE49-F238E27FC236}">
                  <a16:creationId xmlns:a16="http://schemas.microsoft.com/office/drawing/2014/main" id="{877E6B1A-93D9-2C46-9FB6-880AC25CC059}"/>
                </a:ext>
              </a:extLst>
            </p:cNvPr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1103" y="5045453"/>
              <a:ext cx="1281430" cy="719455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D3AA1CD-5760-F84F-9CFB-69DD120AFF57}"/>
              </a:ext>
            </a:extLst>
          </p:cNvPr>
          <p:cNvSpPr txBox="1"/>
          <p:nvPr/>
        </p:nvSpPr>
        <p:spPr bwMode="auto">
          <a:xfrm>
            <a:off x="6553200" y="6400800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US" sz="2000" dirty="0" err="1"/>
          </a:p>
        </p:txBody>
      </p:sp>
    </p:spTree>
    <p:extLst>
      <p:ext uri="{BB962C8B-B14F-4D97-AF65-F5344CB8AC3E}">
        <p14:creationId xmlns:p14="http://schemas.microsoft.com/office/powerpoint/2010/main" val="1068642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3DB96-38D3-BA47-8E72-452933B00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Images dataset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7353C-FA8F-714E-B3FD-E1FF408823D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4064866" cy="4392612"/>
          </a:xfrm>
        </p:spPr>
        <p:txBody>
          <a:bodyPr/>
          <a:lstStyle/>
          <a:p>
            <a:r>
              <a:rPr lang="en-US" dirty="0"/>
              <a:t>A dataset of ~9 million still images</a:t>
            </a:r>
          </a:p>
          <a:p>
            <a:r>
              <a:rPr lang="en-US" dirty="0"/>
              <a:t>Used for training neural networks</a:t>
            </a:r>
          </a:p>
          <a:p>
            <a:r>
              <a:rPr lang="en-US" dirty="0"/>
              <a:t>We had downloaded parts of it already so we thought we could try it on VVC.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5DB77A-0927-9D47-A8B8-FEB7957F2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043" y="1385455"/>
            <a:ext cx="7399957" cy="373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856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2A31C-D9D1-CE4E-8BE8-E856FEAAB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 and cons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D9095-8FE3-0B46-A9BD-625734F6D4B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Disadvantages:</a:t>
            </a:r>
          </a:p>
          <a:p>
            <a:pPr lvl="1"/>
            <a:r>
              <a:rPr lang="en-US" dirty="0"/>
              <a:t>Compressed images, not raw</a:t>
            </a:r>
          </a:p>
          <a:p>
            <a:pPr lvl="1"/>
            <a:r>
              <a:rPr lang="en-US" dirty="0"/>
              <a:t>Images, not frames from video</a:t>
            </a:r>
          </a:p>
          <a:p>
            <a:pPr lvl="2"/>
            <a:r>
              <a:rPr lang="en-US" dirty="0"/>
              <a:t>Different characteristics; less motion blur, more “artistic” background blur etc.</a:t>
            </a:r>
          </a:p>
          <a:p>
            <a:pPr lvl="1"/>
            <a:r>
              <a:rPr lang="en-US" dirty="0"/>
              <a:t>No manual scrubbing of data</a:t>
            </a:r>
          </a:p>
          <a:p>
            <a:pPr lvl="2"/>
            <a:r>
              <a:rPr lang="en-US" dirty="0"/>
              <a:t>May contain text-overlay</a:t>
            </a:r>
          </a:p>
          <a:p>
            <a:pPr lvl="2"/>
            <a:r>
              <a:rPr lang="en-US" dirty="0"/>
              <a:t>May be almost monochrome</a:t>
            </a:r>
          </a:p>
          <a:p>
            <a:pPr lvl="1"/>
            <a:endParaRPr lang="en-US" dirty="0"/>
          </a:p>
          <a:p>
            <a:r>
              <a:rPr lang="en-US" dirty="0"/>
              <a:t>Advantage</a:t>
            </a:r>
          </a:p>
          <a:p>
            <a:pPr lvl="1"/>
            <a:r>
              <a:rPr lang="en-US" dirty="0"/>
              <a:t>Varied, good for stress-testing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45EA9E-0ECB-0D49-BB4C-42506B6BD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1162" y="208973"/>
            <a:ext cx="3671455" cy="214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104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41B27-E091-0D42-ACF5-143495390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Selection of 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D83B4-569C-044C-B232-48B6A6F4168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Open Images dataset consists of a long list of URLs to jpeg images</a:t>
            </a:r>
          </a:p>
          <a:p>
            <a:r>
              <a:rPr lang="en-US" dirty="0"/>
              <a:t>Some of these have heavy compression artifacts and are not good for testing</a:t>
            </a:r>
          </a:p>
          <a:p>
            <a:r>
              <a:rPr lang="en-US" dirty="0"/>
              <a:t>We downloaded them and tested the quality setting value (between 0 and 100)</a:t>
            </a:r>
          </a:p>
          <a:p>
            <a:pPr lvl="1"/>
            <a:r>
              <a:rPr lang="en-US" dirty="0"/>
              <a:t>We only used images of quality setting 99 (second highest)</a:t>
            </a:r>
          </a:p>
          <a:p>
            <a:r>
              <a:rPr lang="en-US" dirty="0"/>
              <a:t>Some images only have one channel -&gt; discard</a:t>
            </a:r>
          </a:p>
          <a:p>
            <a:r>
              <a:rPr lang="en-US" dirty="0"/>
              <a:t>Some images are 4-channel CMYK images -&gt; discard</a:t>
            </a:r>
          </a:p>
          <a:p>
            <a:r>
              <a:rPr lang="en-US" dirty="0"/>
              <a:t>Some images are larger than 4k-resolution -&gt; discard</a:t>
            </a:r>
          </a:p>
          <a:p>
            <a:r>
              <a:rPr lang="en-US" dirty="0"/>
              <a:t>Some images are smaller than 1920*1080 pixels -&gt; discard</a:t>
            </a:r>
          </a:p>
          <a:p>
            <a:r>
              <a:rPr lang="en-US" dirty="0"/>
              <a:t>We cropped the center 1920x1080 section of the remaining images.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255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A0ED3-F38D-4B4F-B5AA-745E371B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 parts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7B80C-DC16-A44F-9C3E-4640D0EE17A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We created 5 parts of the test set</a:t>
            </a:r>
          </a:p>
          <a:p>
            <a:pPr lvl="1"/>
            <a:r>
              <a:rPr lang="en-US" dirty="0"/>
              <a:t>Part0: 235 images: used for all tools</a:t>
            </a:r>
          </a:p>
          <a:p>
            <a:pPr lvl="1"/>
            <a:r>
              <a:rPr lang="en-US" dirty="0"/>
              <a:t>Part1: 242 images: used for backup</a:t>
            </a:r>
          </a:p>
          <a:p>
            <a:pPr lvl="1"/>
            <a:r>
              <a:rPr lang="en-US" dirty="0"/>
              <a:t>Part2: 218 images: used for backup</a:t>
            </a:r>
          </a:p>
          <a:p>
            <a:pPr lvl="1"/>
            <a:r>
              <a:rPr lang="en-US" dirty="0"/>
              <a:t>Part3: 271 images: used for backup</a:t>
            </a:r>
          </a:p>
          <a:p>
            <a:pPr lvl="1"/>
            <a:r>
              <a:rPr lang="en-US" dirty="0"/>
              <a:t>Part4: 243 images: used for backup</a:t>
            </a:r>
          </a:p>
        </p:txBody>
      </p:sp>
    </p:spTree>
    <p:extLst>
      <p:ext uri="{BB962C8B-B14F-4D97-AF65-F5344CB8AC3E}">
        <p14:creationId xmlns:p14="http://schemas.microsoft.com/office/powerpoint/2010/main" val="798912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1DFE3C-76CB-9E4D-BE98-2CE1545C9E7A}"/>
              </a:ext>
            </a:extLst>
          </p:cNvPr>
          <p:cNvSpPr/>
          <p:nvPr/>
        </p:nvSpPr>
        <p:spPr bwMode="auto">
          <a:xfrm>
            <a:off x="479425" y="6381750"/>
            <a:ext cx="2887230" cy="35155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AB965C-9635-074B-BAF5-1FD913163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Tool-off results (positive number means tool gives loss when turning off)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EB1E62F-12AC-F54D-B864-0113B26357B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86095073"/>
              </p:ext>
            </p:extLst>
          </p:nvPr>
        </p:nvGraphicFramePr>
        <p:xfrm>
          <a:off x="1551709" y="1772240"/>
          <a:ext cx="8672945" cy="48026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3759">
                  <a:extLst>
                    <a:ext uri="{9D8B030D-6E8A-4147-A177-3AD203B41FA5}">
                      <a16:colId xmlns:a16="http://schemas.microsoft.com/office/drawing/2014/main" val="1056532433"/>
                    </a:ext>
                  </a:extLst>
                </a:gridCol>
                <a:gridCol w="3714137">
                  <a:extLst>
                    <a:ext uri="{9D8B030D-6E8A-4147-A177-3AD203B41FA5}">
                      <a16:colId xmlns:a16="http://schemas.microsoft.com/office/drawing/2014/main" val="1096667491"/>
                    </a:ext>
                  </a:extLst>
                </a:gridCol>
                <a:gridCol w="1500231">
                  <a:extLst>
                    <a:ext uri="{9D8B030D-6E8A-4147-A177-3AD203B41FA5}">
                      <a16:colId xmlns:a16="http://schemas.microsoft.com/office/drawing/2014/main" val="2889924326"/>
                    </a:ext>
                  </a:extLst>
                </a:gridCol>
                <a:gridCol w="1296730">
                  <a:extLst>
                    <a:ext uri="{9D8B030D-6E8A-4147-A177-3AD203B41FA5}">
                      <a16:colId xmlns:a16="http://schemas.microsoft.com/office/drawing/2014/main" val="3889498069"/>
                    </a:ext>
                  </a:extLst>
                </a:gridCol>
                <a:gridCol w="1308088">
                  <a:extLst>
                    <a:ext uri="{9D8B030D-6E8A-4147-A177-3AD203B41FA5}">
                      <a16:colId xmlns:a16="http://schemas.microsoft.com/office/drawing/2014/main" val="2894310577"/>
                    </a:ext>
                  </a:extLst>
                </a:gridCol>
              </a:tblGrid>
              <a:tr h="59914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Test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Description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Acronym</a:t>
                      </a:r>
                      <a:br>
                        <a:rPr lang="en-US" sz="1600">
                          <a:effectLst/>
                        </a:rPr>
                      </a:b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BDR-Y</a:t>
                      </a:r>
                      <a:br>
                        <a:rPr lang="en-US" sz="1600">
                          <a:effectLst/>
                        </a:rPr>
                      </a:br>
                      <a:r>
                        <a:rPr lang="en-US" sz="1600">
                          <a:effectLst/>
                        </a:rPr>
                        <a:t>235 images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CTC</a:t>
                      </a:r>
                      <a:br>
                        <a:rPr lang="en-US" sz="1600" dirty="0">
                          <a:effectLst/>
                        </a:rPr>
                      </a:br>
                      <a:r>
                        <a:rPr lang="en-US" sz="1600" dirty="0">
                          <a:effectLst/>
                        </a:rPr>
                        <a:t>BDR-Y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extLst>
                  <a:ext uri="{0D108BD9-81ED-4DB2-BD59-A6C34878D82A}">
                    <a16:rowId xmlns:a16="http://schemas.microsoft.com/office/drawing/2014/main" val="2985690771"/>
                  </a:ext>
                </a:extLst>
              </a:tr>
              <a:tr h="3577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Chroma separate tree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CST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0.61%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0.41%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extLst>
                  <a:ext uri="{0D108BD9-81ED-4DB2-BD59-A6C34878D82A}">
                    <a16:rowId xmlns:a16="http://schemas.microsoft.com/office/drawing/2014/main" val="839183467"/>
                  </a:ext>
                </a:extLst>
              </a:tr>
              <a:tr h="49976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Dependent quantization/sign data hiding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DQ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2.14%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1.90%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extLst>
                  <a:ext uri="{0D108BD9-81ED-4DB2-BD59-A6C34878D82A}">
                    <a16:rowId xmlns:a16="http://schemas.microsoft.com/office/drawing/2014/main" val="389566661"/>
                  </a:ext>
                </a:extLst>
              </a:tr>
              <a:tr h="3577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Cross-component linear model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CCLM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1.70%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1.85%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extLst>
                  <a:ext uri="{0D108BD9-81ED-4DB2-BD59-A6C34878D82A}">
                    <a16:rowId xmlns:a16="http://schemas.microsoft.com/office/drawing/2014/main" val="3724443101"/>
                  </a:ext>
                </a:extLst>
              </a:tr>
              <a:tr h="34169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Multiple transform set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MTS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0.99%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0.84%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extLst>
                  <a:ext uri="{0D108BD9-81ED-4DB2-BD59-A6C34878D82A}">
                    <a16:rowId xmlns:a16="http://schemas.microsoft.com/office/drawing/2014/main" val="2902365783"/>
                  </a:ext>
                </a:extLst>
              </a:tr>
              <a:tr h="3577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Adaptive loop filter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ALF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2.19%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2.42%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extLst>
                  <a:ext uri="{0D108BD9-81ED-4DB2-BD59-A6C34878D82A}">
                    <a16:rowId xmlns:a16="http://schemas.microsoft.com/office/drawing/2014/main" val="3943985600"/>
                  </a:ext>
                </a:extLst>
              </a:tr>
              <a:tr h="3577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Multi-line reference prediction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MLRP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0.18%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0.36%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extLst>
                  <a:ext uri="{0D108BD9-81ED-4DB2-BD59-A6C34878D82A}">
                    <a16:rowId xmlns:a16="http://schemas.microsoft.com/office/drawing/2014/main" val="2390243030"/>
                  </a:ext>
                </a:extLst>
              </a:tr>
              <a:tr h="3577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Intra sub-partitioning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ISP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0.24%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0.31%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extLst>
                  <a:ext uri="{0D108BD9-81ED-4DB2-BD59-A6C34878D82A}">
                    <a16:rowId xmlns:a16="http://schemas.microsoft.com/office/drawing/2014/main" val="1500171388"/>
                  </a:ext>
                </a:extLst>
              </a:tr>
              <a:tr h="3577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Matrix based intra prediction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MIP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0.41%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0.36%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extLst>
                  <a:ext uri="{0D108BD9-81ED-4DB2-BD59-A6C34878D82A}">
                    <a16:rowId xmlns:a16="http://schemas.microsoft.com/office/drawing/2014/main" val="4109375580"/>
                  </a:ext>
                </a:extLst>
              </a:tr>
              <a:tr h="49976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Low frequency non-separable transform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LFNST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0.88%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1.26%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extLst>
                  <a:ext uri="{0D108BD9-81ED-4DB2-BD59-A6C34878D82A}">
                    <a16:rowId xmlns:a16="http://schemas.microsoft.com/office/drawing/2014/main" val="1455420874"/>
                  </a:ext>
                </a:extLst>
              </a:tr>
              <a:tr h="3577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Sample adaptive offset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SAO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0.41%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extLst>
                  <a:ext uri="{0D108BD9-81ED-4DB2-BD59-A6C34878D82A}">
                    <a16:rowId xmlns:a16="http://schemas.microsoft.com/office/drawing/2014/main" val="1958655058"/>
                  </a:ext>
                </a:extLst>
              </a:tr>
              <a:tr h="35778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Luma mapping with chroma scaling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LMCS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-0.22%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0.81%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02223" marR="102223" marT="0" marB="0"/>
                </a:tc>
                <a:extLst>
                  <a:ext uri="{0D108BD9-81ED-4DB2-BD59-A6C34878D82A}">
                    <a16:rowId xmlns:a16="http://schemas.microsoft.com/office/drawing/2014/main" val="1669267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5649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51EBF-52C4-154A-88A5-605EE7DFB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test on luma mapping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4FDE394-A2E6-DE49-8256-C13A575EF504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7434667"/>
              </p:ext>
            </p:extLst>
          </p:nvPr>
        </p:nvGraphicFramePr>
        <p:xfrm>
          <a:off x="734291" y="2064327"/>
          <a:ext cx="10196945" cy="37130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7127">
                  <a:extLst>
                    <a:ext uri="{9D8B030D-6E8A-4147-A177-3AD203B41FA5}">
                      <a16:colId xmlns:a16="http://schemas.microsoft.com/office/drawing/2014/main" val="2794308827"/>
                    </a:ext>
                  </a:extLst>
                </a:gridCol>
                <a:gridCol w="2660073">
                  <a:extLst>
                    <a:ext uri="{9D8B030D-6E8A-4147-A177-3AD203B41FA5}">
                      <a16:colId xmlns:a16="http://schemas.microsoft.com/office/drawing/2014/main" val="2818182926"/>
                    </a:ext>
                  </a:extLst>
                </a:gridCol>
                <a:gridCol w="3066857">
                  <a:extLst>
                    <a:ext uri="{9D8B030D-6E8A-4147-A177-3AD203B41FA5}">
                      <a16:colId xmlns:a16="http://schemas.microsoft.com/office/drawing/2014/main" val="2043901287"/>
                    </a:ext>
                  </a:extLst>
                </a:gridCol>
                <a:gridCol w="2862888">
                  <a:extLst>
                    <a:ext uri="{9D8B030D-6E8A-4147-A177-3AD203B41FA5}">
                      <a16:colId xmlns:a16="http://schemas.microsoft.com/office/drawing/2014/main" val="2007051793"/>
                    </a:ext>
                  </a:extLst>
                </a:gridCol>
              </a:tblGrid>
              <a:tr h="81527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</a:rPr>
                        <a:t>Test part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</a:rPr>
                        <a:t>Number of images in test set part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</a:rPr>
                        <a:t>BDR-Y change when LMCS is turned off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2200" dirty="0">
                          <a:effectLst/>
                        </a:rPr>
                        <a:t>CTC tool off test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extLst>
                  <a:ext uri="{0D108BD9-81ED-4DB2-BD59-A6C34878D82A}">
                    <a16:rowId xmlns:a16="http://schemas.microsoft.com/office/drawing/2014/main" val="3711116278"/>
                  </a:ext>
                </a:extLst>
              </a:tr>
              <a:tr h="4865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</a:rPr>
                        <a:t>0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</a:rPr>
                        <a:t>235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</a:rPr>
                        <a:t>-0.22%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extLst>
                  <a:ext uri="{0D108BD9-81ED-4DB2-BD59-A6C34878D82A}">
                    <a16:rowId xmlns:a16="http://schemas.microsoft.com/office/drawing/2014/main" val="1852866701"/>
                  </a:ext>
                </a:extLst>
              </a:tr>
              <a:tr h="4865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</a:rPr>
                        <a:t>1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</a:rPr>
                        <a:t>242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</a:rPr>
                        <a:t>-0.24%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extLst>
                  <a:ext uri="{0D108BD9-81ED-4DB2-BD59-A6C34878D82A}">
                    <a16:rowId xmlns:a16="http://schemas.microsoft.com/office/drawing/2014/main" val="4228104228"/>
                  </a:ext>
                </a:extLst>
              </a:tr>
              <a:tr h="4865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</a:rPr>
                        <a:t>2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</a:rPr>
                        <a:t>218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</a:rPr>
                        <a:t>-0.15%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extLst>
                  <a:ext uri="{0D108BD9-81ED-4DB2-BD59-A6C34878D82A}">
                    <a16:rowId xmlns:a16="http://schemas.microsoft.com/office/drawing/2014/main" val="292950260"/>
                  </a:ext>
                </a:extLst>
              </a:tr>
              <a:tr h="46476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</a:rPr>
                        <a:t>3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</a:rPr>
                        <a:t>271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</a:rPr>
                        <a:t>-0.19%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extLst>
                  <a:ext uri="{0D108BD9-81ED-4DB2-BD59-A6C34878D82A}">
                    <a16:rowId xmlns:a16="http://schemas.microsoft.com/office/drawing/2014/main" val="1815154158"/>
                  </a:ext>
                </a:extLst>
              </a:tr>
              <a:tr h="4865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</a:rPr>
                        <a:t>4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</a:rPr>
                        <a:t>243</a:t>
                      </a:r>
                      <a:endParaRPr lang="sv-SE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</a:rPr>
                        <a:t>-0.22%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extLst>
                  <a:ext uri="{0D108BD9-81ED-4DB2-BD59-A6C34878D82A}">
                    <a16:rowId xmlns:a16="http://schemas.microsoft.com/office/drawing/2014/main" val="23761698"/>
                  </a:ext>
                </a:extLst>
              </a:tr>
              <a:tr h="48659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</a:rPr>
                        <a:t>summary: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</a:rPr>
                        <a:t>1209 (sum)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</a:rPr>
                        <a:t>-0.21% (average)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2200" dirty="0">
                          <a:effectLst/>
                        </a:rPr>
                        <a:t>+0.81% (average)</a:t>
                      </a:r>
                      <a:endParaRPr lang="sv-SE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8661" marR="138661" marT="0" marB="0"/>
                </a:tc>
                <a:extLst>
                  <a:ext uri="{0D108BD9-81ED-4DB2-BD59-A6C34878D82A}">
                    <a16:rowId xmlns:a16="http://schemas.microsoft.com/office/drawing/2014/main" val="8018328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8277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8782B-0250-C048-9724-E7E51E22D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software from Dolby JVET-O0432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3D0C9E7-798D-7C42-B7E4-D1A21B286447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075919959"/>
              </p:ext>
            </p:extLst>
          </p:nvPr>
        </p:nvGraphicFramePr>
        <p:xfrm>
          <a:off x="1953491" y="1557338"/>
          <a:ext cx="7661564" cy="45013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2546">
                  <a:extLst>
                    <a:ext uri="{9D8B030D-6E8A-4147-A177-3AD203B41FA5}">
                      <a16:colId xmlns:a16="http://schemas.microsoft.com/office/drawing/2014/main" val="2504921571"/>
                    </a:ext>
                  </a:extLst>
                </a:gridCol>
                <a:gridCol w="5999018">
                  <a:extLst>
                    <a:ext uri="{9D8B030D-6E8A-4147-A177-3AD203B41FA5}">
                      <a16:colId xmlns:a16="http://schemas.microsoft.com/office/drawing/2014/main" val="2931792554"/>
                    </a:ext>
                  </a:extLst>
                </a:gridCol>
              </a:tblGrid>
              <a:tr h="143479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>
                          <a:effectLst/>
                        </a:rPr>
                        <a:t>Test part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 dirty="0">
                          <a:effectLst/>
                        </a:rPr>
                        <a:t>BDR-Y change when LMCS is turned off, compared to an anchor using JVET-O0432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extLst>
                  <a:ext uri="{0D108BD9-81ED-4DB2-BD59-A6C34878D82A}">
                    <a16:rowId xmlns:a16="http://schemas.microsoft.com/office/drawing/2014/main" val="2172410332"/>
                  </a:ext>
                </a:extLst>
              </a:tr>
              <a:tr h="5149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>
                          <a:effectLst/>
                        </a:rPr>
                        <a:t>0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>
                          <a:effectLst/>
                        </a:rPr>
                        <a:t>0.06%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extLst>
                  <a:ext uri="{0D108BD9-81ED-4DB2-BD59-A6C34878D82A}">
                    <a16:rowId xmlns:a16="http://schemas.microsoft.com/office/drawing/2014/main" val="2330743121"/>
                  </a:ext>
                </a:extLst>
              </a:tr>
              <a:tr h="5149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>
                          <a:effectLst/>
                        </a:rPr>
                        <a:t>1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 dirty="0">
                          <a:effectLst/>
                        </a:rPr>
                        <a:t>0.04%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extLst>
                  <a:ext uri="{0D108BD9-81ED-4DB2-BD59-A6C34878D82A}">
                    <a16:rowId xmlns:a16="http://schemas.microsoft.com/office/drawing/2014/main" val="1804697711"/>
                  </a:ext>
                </a:extLst>
              </a:tr>
              <a:tr h="5149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>
                          <a:effectLst/>
                        </a:rPr>
                        <a:t>2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>
                          <a:effectLst/>
                        </a:rPr>
                        <a:t>0.01%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extLst>
                  <a:ext uri="{0D108BD9-81ED-4DB2-BD59-A6C34878D82A}">
                    <a16:rowId xmlns:a16="http://schemas.microsoft.com/office/drawing/2014/main" val="2437082644"/>
                  </a:ext>
                </a:extLst>
              </a:tr>
              <a:tr h="49185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>
                          <a:effectLst/>
                        </a:rPr>
                        <a:t>3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>
                          <a:effectLst/>
                        </a:rPr>
                        <a:t>0.03%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extLst>
                  <a:ext uri="{0D108BD9-81ED-4DB2-BD59-A6C34878D82A}">
                    <a16:rowId xmlns:a16="http://schemas.microsoft.com/office/drawing/2014/main" val="2879236731"/>
                  </a:ext>
                </a:extLst>
              </a:tr>
              <a:tr h="5149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>
                          <a:effectLst/>
                        </a:rPr>
                        <a:t>4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>
                          <a:effectLst/>
                        </a:rPr>
                        <a:t>0.01%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extLst>
                  <a:ext uri="{0D108BD9-81ED-4DB2-BD59-A6C34878D82A}">
                    <a16:rowId xmlns:a16="http://schemas.microsoft.com/office/drawing/2014/main" val="276649483"/>
                  </a:ext>
                </a:extLst>
              </a:tr>
              <a:tr h="5149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>
                          <a:effectLst/>
                        </a:rPr>
                        <a:t>summary:</a:t>
                      </a:r>
                      <a:endParaRPr lang="sv-SE" sz="2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300" dirty="0">
                          <a:effectLst/>
                        </a:rPr>
                        <a:t>0.03% (average)</a:t>
                      </a:r>
                      <a:endParaRPr lang="sv-SE" sz="2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46740" marR="146740" marT="0" marB="0"/>
                </a:tc>
                <a:extLst>
                  <a:ext uri="{0D108BD9-81ED-4DB2-BD59-A6C34878D82A}">
                    <a16:rowId xmlns:a16="http://schemas.microsoft.com/office/drawing/2014/main" val="4065786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18505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3589B81BCDE4385AC288B3B3D869E" ma:contentTypeVersion="4" ma:contentTypeDescription="Create a new document." ma:contentTypeScope="" ma:versionID="d6a7c0394262a4b3c8fe962b05a5bf35">
  <xsd:schema xmlns:xsd="http://www.w3.org/2001/XMLSchema" xmlns:xs="http://www.w3.org/2001/XMLSchema" xmlns:p="http://schemas.microsoft.com/office/2006/metadata/properties" xmlns:ns2="9a92e56b-3e23-4a59-8847-2fe7905ae976" xmlns:ns3="7880890e-bdfe-44d3-bb23-b32cfefcf3d2" targetNamespace="http://schemas.microsoft.com/office/2006/metadata/properties" ma:root="true" ma:fieldsID="4627bdf3062cdf27b8f0960ab68d5afb" ns2:_="" ns3:_="">
    <xsd:import namespace="9a92e56b-3e23-4a59-8847-2fe7905ae976"/>
    <xsd:import namespace="7880890e-bdfe-44d3-bb23-b32cfefcf3d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2e56b-3e23-4a59-8847-2fe7905ae9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80890e-bdfe-44d3-bb23-b32cfefcf3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F324127-8E8B-434F-98BF-9A30C25C59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92e56b-3e23-4a59-8847-2fe7905ae976"/>
    <ds:schemaRef ds:uri="7880890e-bdfe-44d3-bb23-b32cfefcf3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958D74F-0E49-48C9-886C-EC9AF9666B6A}">
  <ds:schemaRefs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terms/"/>
    <ds:schemaRef ds:uri="7880890e-bdfe-44d3-bb23-b32cfefcf3d2"/>
    <ds:schemaRef ds:uri="9a92e56b-3e23-4a59-8847-2fe7905ae976"/>
    <ds:schemaRef ds:uri="http://purl.org/dc/elements/1.1/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696EF92-DCD2-4D7B-A82F-88ABB03790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5356</TotalTime>
  <Words>783</Words>
  <Application>Microsoft Macintosh PowerPoint</Application>
  <PresentationFormat>Widescreen</PresentationFormat>
  <Paragraphs>245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Ericsson Hilda Light</vt:lpstr>
      <vt:lpstr>Ericsson Hilda</vt:lpstr>
      <vt:lpstr>Ericsson Technical Icons</vt:lpstr>
      <vt:lpstr>Times New Roman</vt:lpstr>
      <vt:lpstr>PresentationTemplate2017</vt:lpstr>
      <vt:lpstr>JVET-O0551  AHG13: Tool-off tests on Open Images dataset images. </vt:lpstr>
      <vt:lpstr>CTC test sequences not very varied</vt:lpstr>
      <vt:lpstr>Open Images dataset</vt:lpstr>
      <vt:lpstr>Pros and cons</vt:lpstr>
      <vt:lpstr>Selection of images</vt:lpstr>
      <vt:lpstr>Test set parts</vt:lpstr>
      <vt:lpstr>Tool-off results (positive number means tool gives loss when turning off)</vt:lpstr>
      <vt:lpstr>Backup test on luma mapping</vt:lpstr>
      <vt:lpstr>New software from Dolby JVET-O0432</vt:lpstr>
      <vt:lpstr>New software from Dolby JVET-O0432 (cont.)</vt:lpstr>
      <vt:lpstr>Tool off chroma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 – Marrakech Lessons Learnt</dc:title>
  <dc:creator>VISTA</dc:creator>
  <cp:keywords/>
  <dc:description>Rev PA1</dc:description>
  <cp:lastModifiedBy>Jacob Ström</cp:lastModifiedBy>
  <cp:revision>72</cp:revision>
  <dcterms:created xsi:type="dcterms:W3CDTF">2019-01-29T14:22:00Z</dcterms:created>
  <dcterms:modified xsi:type="dcterms:W3CDTF">2019-07-08T15:36:29Z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/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1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false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/>
  </property>
  <property fmtid="{D5CDD505-2E9C-101B-9397-08002B2CF9AE}" pid="33" name="MiddleFooterField">
    <vt:lpwstr>Ericsson Internal</vt:lpwstr>
  </property>
  <property fmtid="{D5CDD505-2E9C-101B-9397-08002B2CF9AE}" pid="34" name="RightFooterField">
    <vt:lpwstr/>
  </property>
  <property fmtid="{D5CDD505-2E9C-101B-9397-08002B2CF9AE}" pid="35" name="RightFooterField2">
    <vt:lpwstr>2019-01-31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/>
  </property>
  <property fmtid="{D5CDD505-2E9C-101B-9397-08002B2CF9AE}" pid="39" name="BSubject">
    <vt:lpwstr/>
  </property>
  <property fmtid="{D5CDD505-2E9C-101B-9397-08002B2CF9AE}" pid="40" name="DocType">
    <vt:lpwstr/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/>
  </property>
  <property fmtid="{D5CDD505-2E9C-101B-9397-08002B2CF9AE}" pid="51" name="chkExtConf">
    <vt:bool>false</vt:bool>
  </property>
  <property fmtid="{D5CDD505-2E9C-101B-9397-08002B2CF9AE}" pid="52" name="ContentTypeId">
    <vt:lpwstr>0x010100BA83589B81BCDE4385AC288B3B3D869E</vt:lpwstr>
  </property>
  <property fmtid="{D5CDD505-2E9C-101B-9397-08002B2CF9AE}" pid="53" name="UpdateProcess">
    <vt:lpwstr>End</vt:lpwstr>
  </property>
  <property fmtid="{D5CDD505-2E9C-101B-9397-08002B2CF9AE}" pid="54" name="Prepared">
    <vt:lpwstr>VISTA</vt:lpwstr>
  </property>
  <property fmtid="{D5CDD505-2E9C-101B-9397-08002B2CF9AE}" pid="55" name="ApprovedBy">
    <vt:lpwstr/>
  </property>
  <property fmtid="{D5CDD505-2E9C-101B-9397-08002B2CF9AE}" pid="56" name="DocNo">
    <vt:lpwstr/>
  </property>
  <property fmtid="{D5CDD505-2E9C-101B-9397-08002B2CF9AE}" pid="57" name="Checked">
    <vt:lpwstr/>
  </property>
  <property fmtid="{D5CDD505-2E9C-101B-9397-08002B2CF9AE}" pid="58" name="Revision">
    <vt:lpwstr>PA1</vt:lpwstr>
  </property>
  <property fmtid="{D5CDD505-2E9C-101B-9397-08002B2CF9AE}" pid="59" name="DocName">
    <vt:lpwstr/>
  </property>
  <property fmtid="{D5CDD505-2E9C-101B-9397-08002B2CF9AE}" pid="60" name="Title">
    <vt:lpwstr/>
  </property>
  <property fmtid="{D5CDD505-2E9C-101B-9397-08002B2CF9AE}" pid="61" name="Date">
    <vt:lpwstr>2019-01-31</vt:lpwstr>
  </property>
  <property fmtid="{D5CDD505-2E9C-101B-9397-08002B2CF9AE}" pid="62" name="Reference">
    <vt:lpwstr/>
  </property>
</Properties>
</file>