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28"/>
  </p:notesMasterIdLst>
  <p:handoutMasterIdLst>
    <p:handoutMasterId r:id="rId29"/>
  </p:handoutMasterIdLst>
  <p:sldIdLst>
    <p:sldId id="259" r:id="rId5"/>
    <p:sldId id="366" r:id="rId6"/>
    <p:sldId id="353" r:id="rId7"/>
    <p:sldId id="354" r:id="rId8"/>
    <p:sldId id="381" r:id="rId9"/>
    <p:sldId id="372" r:id="rId10"/>
    <p:sldId id="373" r:id="rId11"/>
    <p:sldId id="374" r:id="rId12"/>
    <p:sldId id="364" r:id="rId13"/>
    <p:sldId id="375" r:id="rId14"/>
    <p:sldId id="376" r:id="rId15"/>
    <p:sldId id="377" r:id="rId16"/>
    <p:sldId id="365" r:id="rId17"/>
    <p:sldId id="378" r:id="rId18"/>
    <p:sldId id="379" r:id="rId19"/>
    <p:sldId id="380" r:id="rId20"/>
    <p:sldId id="349" r:id="rId21"/>
    <p:sldId id="383" r:id="rId22"/>
    <p:sldId id="384" r:id="rId23"/>
    <p:sldId id="389" r:id="rId24"/>
    <p:sldId id="350" r:id="rId25"/>
    <p:sldId id="351" r:id="rId26"/>
    <p:sldId id="261" r:id="rId27"/>
  </p:sldIdLst>
  <p:sldSz cx="12192000" cy="6858000"/>
  <p:notesSz cx="6858000" cy="9144000"/>
  <p:embeddedFontLst>
    <p:embeddedFont>
      <p:font typeface="Cambria Math" panose="02040503050406030204" pitchFamily="18" charset="0"/>
      <p:regular r:id="rId30"/>
    </p:embeddedFont>
    <p:embeddedFont>
      <p:font typeface="Ericsson Hilda" pitchFamily="2" charset="0"/>
      <p:regular r:id="rId31"/>
      <p:bold r:id="rId32"/>
    </p:embeddedFont>
    <p:embeddedFont>
      <p:font typeface="Ericsson Hilda Light" pitchFamily="2" charset="0"/>
      <p:regular r:id="rId33"/>
    </p:embeddedFont>
    <p:embeddedFont>
      <p:font typeface="Ericsson Technical Icons" pitchFamily="2" charset="0"/>
      <p:regular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608" autoAdjust="0"/>
    <p:restoredTop sz="93284" autoAdjust="0"/>
  </p:normalViewPr>
  <p:slideViewPr>
    <p:cSldViewPr snapToGrid="0" snapToObjects="1" showGuides="1">
      <p:cViewPr>
        <p:scale>
          <a:sx n="100" d="100"/>
          <a:sy n="100" d="100"/>
        </p:scale>
        <p:origin x="-5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4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3.fntdata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1.fntdata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2019-01-31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2019-01-31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2019-01-31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1872DE-E981-4D72-8471-F565C1DC1A1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2019-01-31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D340F804-E317-432E-A1EA-E1FC0993ED26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VISTA  |  PA1  |  2019-01-31  |  Ericsson Internal  |  Page </a:t>
            </a:r>
            <a:fld id="{2992F331-7630-4A47-A3D9-F6CC4EF3109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JVET-O0548 – Combined bilateral/SAO loop filter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J. Ström, P. Wennersten, J. </a:t>
            </a:r>
            <a:r>
              <a:rPr lang="sv-SE" dirty="0" err="1"/>
              <a:t>Enhorn</a:t>
            </a:r>
            <a:r>
              <a:rPr lang="sv-SE" dirty="0"/>
              <a:t>, D. Liu, K. Andersson and R. Sjöberg 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VISTA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 DRI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2019-01-31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CC3D8-0846-574C-A3F2-B1BF129EB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2 AI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1A88CC7-0A0B-8C48-A207-E7AF925D47FC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719907812"/>
              </p:ext>
            </p:extLst>
          </p:nvPr>
        </p:nvGraphicFramePr>
        <p:xfrm>
          <a:off x="609599" y="2025085"/>
          <a:ext cx="10403890" cy="3986248"/>
        </p:xfrm>
        <a:graphic>
          <a:graphicData uri="http://schemas.openxmlformats.org/drawingml/2006/table">
            <a:tbl>
              <a:tblPr/>
              <a:tblGrid>
                <a:gridCol w="2449730">
                  <a:extLst>
                    <a:ext uri="{9D8B030D-6E8A-4147-A177-3AD203B41FA5}">
                      <a16:colId xmlns:a16="http://schemas.microsoft.com/office/drawing/2014/main" val="3663700419"/>
                    </a:ext>
                  </a:extLst>
                </a:gridCol>
                <a:gridCol w="1590832">
                  <a:extLst>
                    <a:ext uri="{9D8B030D-6E8A-4147-A177-3AD203B41FA5}">
                      <a16:colId xmlns:a16="http://schemas.microsoft.com/office/drawing/2014/main" val="691202647"/>
                    </a:ext>
                  </a:extLst>
                </a:gridCol>
                <a:gridCol w="1590832">
                  <a:extLst>
                    <a:ext uri="{9D8B030D-6E8A-4147-A177-3AD203B41FA5}">
                      <a16:colId xmlns:a16="http://schemas.microsoft.com/office/drawing/2014/main" val="3740640165"/>
                    </a:ext>
                  </a:extLst>
                </a:gridCol>
                <a:gridCol w="1590832">
                  <a:extLst>
                    <a:ext uri="{9D8B030D-6E8A-4147-A177-3AD203B41FA5}">
                      <a16:colId xmlns:a16="http://schemas.microsoft.com/office/drawing/2014/main" val="3627979800"/>
                    </a:ext>
                  </a:extLst>
                </a:gridCol>
                <a:gridCol w="1590832">
                  <a:extLst>
                    <a:ext uri="{9D8B030D-6E8A-4147-A177-3AD203B41FA5}">
                      <a16:colId xmlns:a16="http://schemas.microsoft.com/office/drawing/2014/main" val="560229484"/>
                    </a:ext>
                  </a:extLst>
                </a:gridCol>
                <a:gridCol w="1590832">
                  <a:extLst>
                    <a:ext uri="{9D8B030D-6E8A-4147-A177-3AD203B41FA5}">
                      <a16:colId xmlns:a16="http://schemas.microsoft.com/office/drawing/2014/main" val="3559399331"/>
                    </a:ext>
                  </a:extLst>
                </a:gridCol>
              </a:tblGrid>
              <a:tr h="545773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487" marR="22487" marT="224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93683" marR="93683" marT="46842" marB="468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07841"/>
                  </a:ext>
                </a:extLst>
              </a:tr>
              <a:tr h="382275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487" marR="22487" marT="2248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2487" marR="22487" marT="224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7817322"/>
                  </a:ext>
                </a:extLst>
              </a:tr>
              <a:tr h="38227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22487" marR="22487" marT="224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2448766"/>
                  </a:ext>
                </a:extLst>
              </a:tr>
              <a:tr h="38227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22487" marR="22487" marT="224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8915246"/>
                  </a:ext>
                </a:extLst>
              </a:tr>
              <a:tr h="38227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22487" marR="22487" marT="224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1666309"/>
                  </a:ext>
                </a:extLst>
              </a:tr>
              <a:tr h="38227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22487" marR="22487" marT="224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9127620"/>
                  </a:ext>
                </a:extLst>
              </a:tr>
              <a:tr h="38227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22487" marR="22487" marT="224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980948"/>
                  </a:ext>
                </a:extLst>
              </a:tr>
              <a:tr h="38227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22487" marR="22487" marT="224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41336"/>
                  </a:ext>
                </a:extLst>
              </a:tr>
              <a:tr h="38227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22487" marR="22487" marT="224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0982822"/>
                  </a:ext>
                </a:extLst>
              </a:tr>
              <a:tr h="38227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22487" marR="22487" marT="224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2487" marR="22487" marT="224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22487" marR="22487" marT="2248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467145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78746B3-F2DD-2445-ADB3-32F3A6B4F1F6}"/>
              </a:ext>
            </a:extLst>
          </p:cNvPr>
          <p:cNvSpPr txBox="1"/>
          <p:nvPr/>
        </p:nvSpPr>
        <p:spPr bwMode="auto">
          <a:xfrm>
            <a:off x="5999018" y="6359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(slower encoder)</a:t>
            </a:r>
          </a:p>
        </p:txBody>
      </p:sp>
    </p:spTree>
    <p:extLst>
      <p:ext uri="{BB962C8B-B14F-4D97-AF65-F5344CB8AC3E}">
        <p14:creationId xmlns:p14="http://schemas.microsoft.com/office/powerpoint/2010/main" val="2666271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174C3-DDC9-284F-AF5B-C0FBDDA3B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2 RA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4016302-06E5-8440-9839-9BA95FDAB6E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907940331"/>
              </p:ext>
            </p:extLst>
          </p:nvPr>
        </p:nvGraphicFramePr>
        <p:xfrm>
          <a:off x="595745" y="2019995"/>
          <a:ext cx="10422744" cy="3992880"/>
        </p:xfrm>
        <a:graphic>
          <a:graphicData uri="http://schemas.openxmlformats.org/drawingml/2006/table">
            <a:tbl>
              <a:tblPr/>
              <a:tblGrid>
                <a:gridCol w="2454169">
                  <a:extLst>
                    <a:ext uri="{9D8B030D-6E8A-4147-A177-3AD203B41FA5}">
                      <a16:colId xmlns:a16="http://schemas.microsoft.com/office/drawing/2014/main" val="824551739"/>
                    </a:ext>
                  </a:extLst>
                </a:gridCol>
                <a:gridCol w="1593715">
                  <a:extLst>
                    <a:ext uri="{9D8B030D-6E8A-4147-A177-3AD203B41FA5}">
                      <a16:colId xmlns:a16="http://schemas.microsoft.com/office/drawing/2014/main" val="1383051830"/>
                    </a:ext>
                  </a:extLst>
                </a:gridCol>
                <a:gridCol w="1593715">
                  <a:extLst>
                    <a:ext uri="{9D8B030D-6E8A-4147-A177-3AD203B41FA5}">
                      <a16:colId xmlns:a16="http://schemas.microsoft.com/office/drawing/2014/main" val="2311856850"/>
                    </a:ext>
                  </a:extLst>
                </a:gridCol>
                <a:gridCol w="1593715">
                  <a:extLst>
                    <a:ext uri="{9D8B030D-6E8A-4147-A177-3AD203B41FA5}">
                      <a16:colId xmlns:a16="http://schemas.microsoft.com/office/drawing/2014/main" val="3879752751"/>
                    </a:ext>
                  </a:extLst>
                </a:gridCol>
                <a:gridCol w="1593715">
                  <a:extLst>
                    <a:ext uri="{9D8B030D-6E8A-4147-A177-3AD203B41FA5}">
                      <a16:colId xmlns:a16="http://schemas.microsoft.com/office/drawing/2014/main" val="3338922744"/>
                    </a:ext>
                  </a:extLst>
                </a:gridCol>
                <a:gridCol w="1593715">
                  <a:extLst>
                    <a:ext uri="{9D8B030D-6E8A-4147-A177-3AD203B41FA5}">
                      <a16:colId xmlns:a16="http://schemas.microsoft.com/office/drawing/2014/main" val="638973063"/>
                    </a:ext>
                  </a:extLst>
                </a:gridCol>
              </a:tblGrid>
              <a:tr h="546168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528" marR="22528" marT="22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123714" marR="123714" marT="61857" marB="618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9232625"/>
                  </a:ext>
                </a:extLst>
              </a:tr>
              <a:tr h="382968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528" marR="22528" marT="225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2528" marR="22528" marT="22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663389"/>
                  </a:ext>
                </a:extLst>
              </a:tr>
              <a:tr h="38296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2528" marR="22528" marT="22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3645561"/>
                  </a:ext>
                </a:extLst>
              </a:tr>
              <a:tr h="38296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2528" marR="22528" marT="22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317738"/>
                  </a:ext>
                </a:extLst>
              </a:tr>
              <a:tr h="38296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22528" marR="22528" marT="22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883148"/>
                  </a:ext>
                </a:extLst>
              </a:tr>
              <a:tr h="38296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2528" marR="22528" marT="22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352451"/>
                  </a:ext>
                </a:extLst>
              </a:tr>
              <a:tr h="38296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528" marR="22528" marT="22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528" marR="22528" marT="22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528" marR="22528" marT="2252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5121235"/>
                  </a:ext>
                </a:extLst>
              </a:tr>
              <a:tr h="38296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22528" marR="22528" marT="22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3435255"/>
                  </a:ext>
                </a:extLst>
              </a:tr>
              <a:tr h="38296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2528" marR="22528" marT="22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3518"/>
                  </a:ext>
                </a:extLst>
              </a:tr>
              <a:tr h="38296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22528" marR="22528" marT="225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2528" marR="22528" marT="225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2528" marR="22528" marT="2252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823346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A4A1EDA-B2DD-5E40-B9F5-659B9EB1DB9B}"/>
              </a:ext>
            </a:extLst>
          </p:cNvPr>
          <p:cNvSpPr txBox="1"/>
          <p:nvPr/>
        </p:nvSpPr>
        <p:spPr bwMode="auto">
          <a:xfrm>
            <a:off x="5999018" y="6359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(slower encoder)</a:t>
            </a:r>
          </a:p>
        </p:txBody>
      </p:sp>
    </p:spTree>
    <p:extLst>
      <p:ext uri="{BB962C8B-B14F-4D97-AF65-F5344CB8AC3E}">
        <p14:creationId xmlns:p14="http://schemas.microsoft.com/office/powerpoint/2010/main" val="27321442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B45CD-9696-7046-B389-D6FDF4C1F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2 LD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EB9587F-228F-5E44-9C8D-D12F4AA9B62D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9526248"/>
              </p:ext>
            </p:extLst>
          </p:nvPr>
        </p:nvGraphicFramePr>
        <p:xfrm>
          <a:off x="527868" y="1995055"/>
          <a:ext cx="10579866" cy="4050145"/>
        </p:xfrm>
        <a:graphic>
          <a:graphicData uri="http://schemas.openxmlformats.org/drawingml/2006/table">
            <a:tbl>
              <a:tblPr/>
              <a:tblGrid>
                <a:gridCol w="2491166">
                  <a:extLst>
                    <a:ext uri="{9D8B030D-6E8A-4147-A177-3AD203B41FA5}">
                      <a16:colId xmlns:a16="http://schemas.microsoft.com/office/drawing/2014/main" val="2230464296"/>
                    </a:ext>
                  </a:extLst>
                </a:gridCol>
                <a:gridCol w="1617740">
                  <a:extLst>
                    <a:ext uri="{9D8B030D-6E8A-4147-A177-3AD203B41FA5}">
                      <a16:colId xmlns:a16="http://schemas.microsoft.com/office/drawing/2014/main" val="2247064358"/>
                    </a:ext>
                  </a:extLst>
                </a:gridCol>
                <a:gridCol w="1617740">
                  <a:extLst>
                    <a:ext uri="{9D8B030D-6E8A-4147-A177-3AD203B41FA5}">
                      <a16:colId xmlns:a16="http://schemas.microsoft.com/office/drawing/2014/main" val="489224461"/>
                    </a:ext>
                  </a:extLst>
                </a:gridCol>
                <a:gridCol w="1617740">
                  <a:extLst>
                    <a:ext uri="{9D8B030D-6E8A-4147-A177-3AD203B41FA5}">
                      <a16:colId xmlns:a16="http://schemas.microsoft.com/office/drawing/2014/main" val="776717571"/>
                    </a:ext>
                  </a:extLst>
                </a:gridCol>
                <a:gridCol w="1617740">
                  <a:extLst>
                    <a:ext uri="{9D8B030D-6E8A-4147-A177-3AD203B41FA5}">
                      <a16:colId xmlns:a16="http://schemas.microsoft.com/office/drawing/2014/main" val="1248916195"/>
                    </a:ext>
                  </a:extLst>
                </a:gridCol>
                <a:gridCol w="1617740">
                  <a:extLst>
                    <a:ext uri="{9D8B030D-6E8A-4147-A177-3AD203B41FA5}">
                      <a16:colId xmlns:a16="http://schemas.microsoft.com/office/drawing/2014/main" val="1488596036"/>
                    </a:ext>
                  </a:extLst>
                </a:gridCol>
              </a:tblGrid>
              <a:tr h="551476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6" marR="22866" marT="2286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93465" marR="93465" marT="46732" marB="4673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2680674"/>
                  </a:ext>
                </a:extLst>
              </a:tr>
              <a:tr h="388741"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6" marR="22866" marT="2286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2866" marR="22866" marT="228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610986"/>
                  </a:ext>
                </a:extLst>
              </a:tr>
              <a:tr h="38874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866" marR="22866" marT="228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8073820"/>
                  </a:ext>
                </a:extLst>
              </a:tr>
              <a:tr h="38874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6" marR="22866" marT="228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866" marR="22866" marT="228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6" marR="22866" marT="228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212785"/>
                  </a:ext>
                </a:extLst>
              </a:tr>
              <a:tr h="38874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0.93%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22866" marR="22866" marT="228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547322"/>
                  </a:ext>
                </a:extLst>
              </a:tr>
              <a:tr h="38874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2866" marR="22866" marT="228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6030912"/>
                  </a:ext>
                </a:extLst>
              </a:tr>
              <a:tr h="38874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2866" marR="22866" marT="228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42894"/>
                  </a:ext>
                </a:extLst>
              </a:tr>
              <a:tr h="38874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2866" marR="22866" marT="228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01466"/>
                  </a:ext>
                </a:extLst>
              </a:tr>
              <a:tr h="38874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2866" marR="22866" marT="228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30785"/>
                  </a:ext>
                </a:extLst>
              </a:tr>
              <a:tr h="38874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22866" marR="22866" marT="2286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2866" marR="22866" marT="228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2866" marR="22866" marT="2286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81657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0FDBD20-FD1D-6143-9574-FC0E26C947FB}"/>
              </a:ext>
            </a:extLst>
          </p:cNvPr>
          <p:cNvSpPr txBox="1"/>
          <p:nvPr/>
        </p:nvSpPr>
        <p:spPr bwMode="auto">
          <a:xfrm>
            <a:off x="5999018" y="6359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(slower encoder)</a:t>
            </a:r>
          </a:p>
        </p:txBody>
      </p:sp>
    </p:spTree>
    <p:extLst>
      <p:ext uri="{BB962C8B-B14F-4D97-AF65-F5344CB8AC3E}">
        <p14:creationId xmlns:p14="http://schemas.microsoft.com/office/powerpoint/2010/main" val="12261796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92152-6FB6-1C4F-AD5C-E942B4B59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Panic mode possible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B25115-67D3-4D4F-86A4-99102C2A768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Just testing against CTC, the performance is </a:t>
            </a:r>
          </a:p>
          <a:p>
            <a:pPr lvl="1"/>
            <a:r>
              <a:rPr lang="en-US" dirty="0"/>
              <a:t>-0.41% (AI), -0.49% (RA), -0.32% (LD)</a:t>
            </a:r>
          </a:p>
          <a:p>
            <a:r>
              <a:rPr lang="en-US" dirty="0"/>
              <a:t>Testing with a variant that can turn off bilateral filtering per CTU gives</a:t>
            </a:r>
          </a:p>
          <a:p>
            <a:pPr lvl="1"/>
            <a:r>
              <a:rPr lang="en-US" dirty="0"/>
              <a:t>-0.41% (AI), -0.48% (RA), -0.29% (LD)</a:t>
            </a:r>
          </a:p>
          <a:p>
            <a:r>
              <a:rPr lang="en-US" dirty="0"/>
              <a:t>Hence a version capable of panic mode does not degrade performance.</a:t>
            </a:r>
          </a:p>
        </p:txBody>
      </p:sp>
    </p:spTree>
    <p:extLst>
      <p:ext uri="{BB962C8B-B14F-4D97-AF65-F5344CB8AC3E}">
        <p14:creationId xmlns:p14="http://schemas.microsoft.com/office/powerpoint/2010/main" val="33699915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525C7-18EF-D74F-A7C4-AD14CC2FF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3, AI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442BF95-CBF0-314A-A8CF-504172EA55D9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877721465"/>
              </p:ext>
            </p:extLst>
          </p:nvPr>
        </p:nvGraphicFramePr>
        <p:xfrm>
          <a:off x="490161" y="1981200"/>
          <a:ext cx="10797240" cy="4131734"/>
        </p:xfrm>
        <a:graphic>
          <a:graphicData uri="http://schemas.openxmlformats.org/drawingml/2006/table">
            <a:tbl>
              <a:tblPr/>
              <a:tblGrid>
                <a:gridCol w="2542350">
                  <a:extLst>
                    <a:ext uri="{9D8B030D-6E8A-4147-A177-3AD203B41FA5}">
                      <a16:colId xmlns:a16="http://schemas.microsoft.com/office/drawing/2014/main" val="2736445895"/>
                    </a:ext>
                  </a:extLst>
                </a:gridCol>
                <a:gridCol w="1650978">
                  <a:extLst>
                    <a:ext uri="{9D8B030D-6E8A-4147-A177-3AD203B41FA5}">
                      <a16:colId xmlns:a16="http://schemas.microsoft.com/office/drawing/2014/main" val="1865656514"/>
                    </a:ext>
                  </a:extLst>
                </a:gridCol>
                <a:gridCol w="1650978">
                  <a:extLst>
                    <a:ext uri="{9D8B030D-6E8A-4147-A177-3AD203B41FA5}">
                      <a16:colId xmlns:a16="http://schemas.microsoft.com/office/drawing/2014/main" val="2658121402"/>
                    </a:ext>
                  </a:extLst>
                </a:gridCol>
                <a:gridCol w="1650978">
                  <a:extLst>
                    <a:ext uri="{9D8B030D-6E8A-4147-A177-3AD203B41FA5}">
                      <a16:colId xmlns:a16="http://schemas.microsoft.com/office/drawing/2014/main" val="7952500"/>
                    </a:ext>
                  </a:extLst>
                </a:gridCol>
                <a:gridCol w="1650978">
                  <a:extLst>
                    <a:ext uri="{9D8B030D-6E8A-4147-A177-3AD203B41FA5}">
                      <a16:colId xmlns:a16="http://schemas.microsoft.com/office/drawing/2014/main" val="1500054089"/>
                    </a:ext>
                  </a:extLst>
                </a:gridCol>
                <a:gridCol w="1650978">
                  <a:extLst>
                    <a:ext uri="{9D8B030D-6E8A-4147-A177-3AD203B41FA5}">
                      <a16:colId xmlns:a16="http://schemas.microsoft.com/office/drawing/2014/main" val="1162789269"/>
                    </a:ext>
                  </a:extLst>
                </a:gridCol>
              </a:tblGrid>
              <a:tr h="561173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337" marR="23337" marT="2333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90329" marR="90329" marT="45165" marB="4516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779221"/>
                  </a:ext>
                </a:extLst>
              </a:tr>
              <a:tr h="396729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337" marR="23337" marT="2333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3337" marR="23337" marT="23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498223"/>
                  </a:ext>
                </a:extLst>
              </a:tr>
              <a:tr h="39672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23337" marR="23337" marT="23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9602940"/>
                  </a:ext>
                </a:extLst>
              </a:tr>
              <a:tr h="39672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23337" marR="23337" marT="23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851932"/>
                  </a:ext>
                </a:extLst>
              </a:tr>
              <a:tr h="39672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23337" marR="23337" marT="23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7517213"/>
                  </a:ext>
                </a:extLst>
              </a:tr>
              <a:tr h="39672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3337" marR="23337" marT="23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2692592"/>
                  </a:ext>
                </a:extLst>
              </a:tr>
              <a:tr h="39672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3337" marR="23337" marT="23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627922"/>
                  </a:ext>
                </a:extLst>
              </a:tr>
              <a:tr h="39672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23337" marR="23337" marT="23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4626913"/>
                  </a:ext>
                </a:extLst>
              </a:tr>
              <a:tr h="39672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23337" marR="23337" marT="23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9411052"/>
                  </a:ext>
                </a:extLst>
              </a:tr>
              <a:tr h="396729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23337" marR="23337" marT="233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3337" marR="23337" marT="23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23337" marR="23337" marT="23337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288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4253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F2DD5-FD74-F44B-8458-58FBD4825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3, RA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E0B664D-34A3-DF44-B0DD-4E7476EF9E92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576250325"/>
              </p:ext>
            </p:extLst>
          </p:nvPr>
        </p:nvGraphicFramePr>
        <p:xfrm>
          <a:off x="581891" y="2014903"/>
          <a:ext cx="10726936" cy="4108804"/>
        </p:xfrm>
        <a:graphic>
          <a:graphicData uri="http://schemas.openxmlformats.org/drawingml/2006/table">
            <a:tbl>
              <a:tblPr/>
              <a:tblGrid>
                <a:gridCol w="2525796">
                  <a:extLst>
                    <a:ext uri="{9D8B030D-6E8A-4147-A177-3AD203B41FA5}">
                      <a16:colId xmlns:a16="http://schemas.microsoft.com/office/drawing/2014/main" val="3191858982"/>
                    </a:ext>
                  </a:extLst>
                </a:gridCol>
                <a:gridCol w="1640228">
                  <a:extLst>
                    <a:ext uri="{9D8B030D-6E8A-4147-A177-3AD203B41FA5}">
                      <a16:colId xmlns:a16="http://schemas.microsoft.com/office/drawing/2014/main" val="768283102"/>
                    </a:ext>
                  </a:extLst>
                </a:gridCol>
                <a:gridCol w="1640228">
                  <a:extLst>
                    <a:ext uri="{9D8B030D-6E8A-4147-A177-3AD203B41FA5}">
                      <a16:colId xmlns:a16="http://schemas.microsoft.com/office/drawing/2014/main" val="3507552251"/>
                    </a:ext>
                  </a:extLst>
                </a:gridCol>
                <a:gridCol w="1640228">
                  <a:extLst>
                    <a:ext uri="{9D8B030D-6E8A-4147-A177-3AD203B41FA5}">
                      <a16:colId xmlns:a16="http://schemas.microsoft.com/office/drawing/2014/main" val="3756931559"/>
                    </a:ext>
                  </a:extLst>
                </a:gridCol>
                <a:gridCol w="1640228">
                  <a:extLst>
                    <a:ext uri="{9D8B030D-6E8A-4147-A177-3AD203B41FA5}">
                      <a16:colId xmlns:a16="http://schemas.microsoft.com/office/drawing/2014/main" val="3968453954"/>
                    </a:ext>
                  </a:extLst>
                </a:gridCol>
                <a:gridCol w="1640228">
                  <a:extLst>
                    <a:ext uri="{9D8B030D-6E8A-4147-A177-3AD203B41FA5}">
                      <a16:colId xmlns:a16="http://schemas.microsoft.com/office/drawing/2014/main" val="3147257122"/>
                    </a:ext>
                  </a:extLst>
                </a:gridCol>
              </a:tblGrid>
              <a:tr h="561499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186" marR="23186" marT="231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127096" marR="127096" marT="63548" marB="635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827725"/>
                  </a:ext>
                </a:extLst>
              </a:tr>
              <a:tr h="394145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186" marR="23186" marT="231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3186" marR="23186" marT="231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6275038"/>
                  </a:ext>
                </a:extLst>
              </a:tr>
              <a:tr h="39414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23186" marR="23186" marT="231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3816917"/>
                  </a:ext>
                </a:extLst>
              </a:tr>
              <a:tr h="39414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3186" marR="23186" marT="231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649529"/>
                  </a:ext>
                </a:extLst>
              </a:tr>
              <a:tr h="39414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23186" marR="23186" marT="231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787496"/>
                  </a:ext>
                </a:extLst>
              </a:tr>
              <a:tr h="39414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3186" marR="23186" marT="231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9613489"/>
                  </a:ext>
                </a:extLst>
              </a:tr>
              <a:tr h="39414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186" marR="23186" marT="231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3186" marR="23186" marT="231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186" marR="23186" marT="2318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251203"/>
                  </a:ext>
                </a:extLst>
              </a:tr>
              <a:tr h="39414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23186" marR="23186" marT="231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044853"/>
                  </a:ext>
                </a:extLst>
              </a:tr>
              <a:tr h="39414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3186" marR="23186" marT="231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5647001"/>
                  </a:ext>
                </a:extLst>
              </a:tr>
              <a:tr h="39414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23186" marR="23186" marT="231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3186" marR="23186" marT="231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3186" marR="23186" marT="23186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64627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64334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8A2DD-669C-EF41-96C4-00EAB3623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3, LD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3C7ABD8-C494-904F-A36A-43A596717EB5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722480077"/>
              </p:ext>
            </p:extLst>
          </p:nvPr>
        </p:nvGraphicFramePr>
        <p:xfrm>
          <a:off x="603281" y="2022762"/>
          <a:ext cx="10631650" cy="4073241"/>
        </p:xfrm>
        <a:graphic>
          <a:graphicData uri="http://schemas.openxmlformats.org/drawingml/2006/table">
            <a:tbl>
              <a:tblPr/>
              <a:tblGrid>
                <a:gridCol w="2503360">
                  <a:extLst>
                    <a:ext uri="{9D8B030D-6E8A-4147-A177-3AD203B41FA5}">
                      <a16:colId xmlns:a16="http://schemas.microsoft.com/office/drawing/2014/main" val="1523929987"/>
                    </a:ext>
                  </a:extLst>
                </a:gridCol>
                <a:gridCol w="1625658">
                  <a:extLst>
                    <a:ext uri="{9D8B030D-6E8A-4147-A177-3AD203B41FA5}">
                      <a16:colId xmlns:a16="http://schemas.microsoft.com/office/drawing/2014/main" val="726323157"/>
                    </a:ext>
                  </a:extLst>
                </a:gridCol>
                <a:gridCol w="1625658">
                  <a:extLst>
                    <a:ext uri="{9D8B030D-6E8A-4147-A177-3AD203B41FA5}">
                      <a16:colId xmlns:a16="http://schemas.microsoft.com/office/drawing/2014/main" val="2140635161"/>
                    </a:ext>
                  </a:extLst>
                </a:gridCol>
                <a:gridCol w="1625658">
                  <a:extLst>
                    <a:ext uri="{9D8B030D-6E8A-4147-A177-3AD203B41FA5}">
                      <a16:colId xmlns:a16="http://schemas.microsoft.com/office/drawing/2014/main" val="4237788198"/>
                    </a:ext>
                  </a:extLst>
                </a:gridCol>
                <a:gridCol w="1625658">
                  <a:extLst>
                    <a:ext uri="{9D8B030D-6E8A-4147-A177-3AD203B41FA5}">
                      <a16:colId xmlns:a16="http://schemas.microsoft.com/office/drawing/2014/main" val="2858397672"/>
                    </a:ext>
                  </a:extLst>
                </a:gridCol>
                <a:gridCol w="1625658">
                  <a:extLst>
                    <a:ext uri="{9D8B030D-6E8A-4147-A177-3AD203B41FA5}">
                      <a16:colId xmlns:a16="http://schemas.microsoft.com/office/drawing/2014/main" val="3651995924"/>
                    </a:ext>
                  </a:extLst>
                </a:gridCol>
              </a:tblGrid>
              <a:tr h="557445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979" marR="22979" marT="229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94660" marR="94660" marT="47330" marB="4733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5355611"/>
                  </a:ext>
                </a:extLst>
              </a:tr>
              <a:tr h="390644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979" marR="22979" marT="229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2979" marR="22979" marT="229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9854830"/>
                  </a:ext>
                </a:extLst>
              </a:tr>
              <a:tr h="3906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979" marR="22979" marT="229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8271481"/>
                  </a:ext>
                </a:extLst>
              </a:tr>
              <a:tr h="3906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979" marR="22979" marT="229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979" marR="22979" marT="229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979" marR="22979" marT="2297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0155149"/>
                  </a:ext>
                </a:extLst>
              </a:tr>
              <a:tr h="3906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0.77%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22979" marR="22979" marT="229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7543898"/>
                  </a:ext>
                </a:extLst>
              </a:tr>
              <a:tr h="3906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22979" marR="22979" marT="229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7287778"/>
                  </a:ext>
                </a:extLst>
              </a:tr>
              <a:tr h="3906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2979" marR="22979" marT="229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4459940"/>
                  </a:ext>
                </a:extLst>
              </a:tr>
              <a:tr h="3906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22979" marR="22979" marT="229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2785266"/>
                  </a:ext>
                </a:extLst>
              </a:tr>
              <a:tr h="3906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22979" marR="22979" marT="229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2979" marR="22979" marT="22979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820577"/>
                  </a:ext>
                </a:extLst>
              </a:tr>
              <a:tr h="3906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22979" marR="22979" marT="2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20096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52781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0F06D-79A3-6D49-AC1D-23B1428B1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Overview</a:t>
            </a:r>
            <a:endParaRPr lang="sv-S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543B20F-C55B-384A-BCD1-17438E828AB7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557338"/>
                <a:ext cx="11233150" cy="4679949"/>
              </a:xfrm>
            </p:spPr>
            <p:txBody>
              <a:bodyPr/>
              <a:lstStyle/>
              <a:p>
                <a:r>
                  <a:rPr lang="sv-SE" dirty="0"/>
                  <a:t>Center </a:t>
                </a:r>
                <a:r>
                  <a:rPr lang="sv-SE" dirty="0" err="1"/>
                  <a:t>sample</a:t>
                </a:r>
                <a:r>
                  <a:rPr lang="sv-SE" dirty="0"/>
                  <a:t> is </a:t>
                </a:r>
                <a:r>
                  <a:rPr lang="sv-SE" dirty="0" err="1"/>
                  <a:t>filtered</a:t>
                </a:r>
                <a:r>
                  <a:rPr lang="sv-SE" dirty="0"/>
                  <a:t> </a:t>
                </a:r>
                <a:r>
                  <a:rPr lang="sv-SE" dirty="0" err="1"/>
                  <a:t>using</a:t>
                </a:r>
                <a:r>
                  <a:rPr lang="sv-SE" dirty="0"/>
                  <a:t> </a:t>
                </a:r>
                <a:r>
                  <a:rPr lang="sv-SE" dirty="0" err="1"/>
                  <a:t>neighboring</a:t>
                </a:r>
                <a:r>
                  <a:rPr lang="sv-SE" dirty="0"/>
                  <a:t> </a:t>
                </a:r>
                <a:r>
                  <a:rPr lang="sv-SE" dirty="0" err="1"/>
                  <a:t>samples</a:t>
                </a:r>
                <a:endParaRPr lang="sv-SE" dirty="0"/>
              </a:p>
              <a:p>
                <a:pPr lvl="1"/>
                <a:r>
                  <a:rPr lang="sv-SE" dirty="0" err="1"/>
                  <a:t>Only</a:t>
                </a:r>
                <a:r>
                  <a:rPr lang="sv-SE" dirty="0"/>
                  <a:t> right </a:t>
                </a:r>
                <a:r>
                  <a:rPr lang="sv-SE" dirty="0" err="1"/>
                  <a:t>sample</a:t>
                </a:r>
                <a:r>
                  <a:rPr lang="sv-SE" dirty="0"/>
                  <a:t> and </a:t>
                </a:r>
                <a:r>
                  <a:rPr lang="sv-SE" dirty="0" err="1"/>
                  <a:t>belows</a:t>
                </a:r>
                <a:r>
                  <a:rPr lang="sv-SE" dirty="0"/>
                  <a:t> </a:t>
                </a:r>
                <a:r>
                  <a:rPr lang="sv-SE" dirty="0" err="1"/>
                  <a:t>samples</a:t>
                </a:r>
                <a:r>
                  <a:rPr lang="sv-SE" dirty="0"/>
                  <a:t> </a:t>
                </a:r>
                <a:r>
                  <a:rPr lang="sv-SE" dirty="0" err="1"/>
                  <a:t>needed</a:t>
                </a:r>
                <a:endParaRPr lang="sv-SE" dirty="0"/>
              </a:p>
              <a:p>
                <a:r>
                  <a:rPr lang="sv-SE" dirty="0" err="1"/>
                  <a:t>Difference</a:t>
                </a:r>
                <a:r>
                  <a:rPr lang="sv-SE" dirty="0"/>
                  <a:t> is </a:t>
                </a:r>
                <a:r>
                  <a:rPr lang="sv-SE" dirty="0" err="1"/>
                  <a:t>formed</a:t>
                </a:r>
                <a:endParaRPr lang="sv-SE" dirty="0"/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-SE" i="0" dirty="0" smtClean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 dirty="0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sv-SE" i="1" dirty="0" smtClean="0">
                            <a:latin typeface="Cambria Math" panose="02040503050406030204" pitchFamily="18" charset="0"/>
                          </a:rPr>
                          <m:t>𝑅</m:t>
                        </m:r>
                      </m:sub>
                    </m:sSub>
                    <m:r>
                      <a:rPr lang="sv-SE" i="1" dirty="0" smtClean="0">
                        <a:latin typeface="Cambria Math" panose="02040503050406030204" pitchFamily="18" charset="0"/>
                      </a:rPr>
                      <m:t> =</m:t>
                    </m:r>
                    <m:r>
                      <a:rPr lang="sv-SE" i="1" dirty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sv-SE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 dirty="0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sub>
                        </m:sSub>
                        <m:r>
                          <a:rPr lang="sv-SE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 dirty="0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sv-SE" i="1" dirty="0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sub>
                        </m:sSub>
                        <m:r>
                          <a:rPr lang="sv-SE" i="1" dirty="0" smtClean="0">
                            <a:latin typeface="Cambria Math" panose="02040503050406030204" pitchFamily="18" charset="0"/>
                          </a:rPr>
                          <m:t>+4</m:t>
                        </m:r>
                      </m:e>
                    </m:d>
                    <m:r>
                      <a:rPr lang="sv-SE" i="1" dirty="0" smtClean="0">
                        <a:latin typeface="Cambria Math" panose="02040503050406030204" pitchFamily="18" charset="0"/>
                      </a:rPr>
                      <m:t>≫ 3</m:t>
                    </m:r>
                  </m:oMath>
                </a14:m>
                <a:endParaRPr lang="sv-SE" dirty="0"/>
              </a:p>
              <a:p>
                <a:r>
                  <a:rPr lang="sv-SE" dirty="0" err="1"/>
                  <a:t>Difference</a:t>
                </a:r>
                <a:r>
                  <a:rPr lang="sv-SE" dirty="0"/>
                  <a:t> </a:t>
                </a:r>
                <a:r>
                  <a:rPr lang="sv-SE" dirty="0" err="1"/>
                  <a:t>used</a:t>
                </a:r>
                <a:r>
                  <a:rPr lang="sv-SE" dirty="0"/>
                  <a:t> to look-</a:t>
                </a:r>
                <a:r>
                  <a:rPr lang="sv-SE" dirty="0" err="1"/>
                  <a:t>up</a:t>
                </a:r>
                <a:r>
                  <a:rPr lang="sv-SE" dirty="0"/>
                  <a:t> </a:t>
                </a:r>
                <a:r>
                  <a:rPr lang="sv-SE" dirty="0" err="1"/>
                  <a:t>modifier</a:t>
                </a:r>
                <a:r>
                  <a:rPr lang="sv-SE" dirty="0"/>
                  <a:t> </a:t>
                </a:r>
                <a:r>
                  <a:rPr lang="sv-SE" dirty="0" err="1"/>
                  <a:t>value</a:t>
                </a:r>
                <a:r>
                  <a:rPr lang="sv-SE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sub>
                    </m:sSub>
                  </m:oMath>
                </a14:m>
                <a:endParaRPr lang="sv-SE" dirty="0"/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15, </m:t>
                            </m:r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func>
                  </m:oMath>
                </a14:m>
                <a:endParaRPr lang="en-US" b="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𝐿𝑈𝑇</m:t>
                            </m:r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      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𝑖𝑓</m:t>
                            </m:r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≥0</m:t>
                            </m:r>
                          </m: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𝐿𝑈𝑇</m:t>
                            </m:r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     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𝑖𝑓</m:t>
                            </m:r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&lt;0</m:t>
                            </m:r>
                          </m:e>
                        </m:eqArr>
                      </m:e>
                    </m:d>
                  </m:oMath>
                </a14:m>
                <a:endParaRPr lang="sv-SE" dirty="0"/>
              </a:p>
              <a:p>
                <a:r>
                  <a:rPr lang="sv-SE" dirty="0" err="1"/>
                  <a:t>Sum</a:t>
                </a:r>
                <a:r>
                  <a:rPr lang="sv-SE" dirty="0"/>
                  <a:t> </a:t>
                </a:r>
                <a:r>
                  <a:rPr lang="sv-SE" dirty="0" err="1"/>
                  <a:t>together</a:t>
                </a:r>
                <a:r>
                  <a:rPr lang="sv-SE" dirty="0"/>
                  <a:t> </a:t>
                </a:r>
                <a:r>
                  <a:rPr lang="sv-SE" dirty="0" err="1"/>
                  <a:t>modifier</a:t>
                </a:r>
                <a:r>
                  <a:rPr lang="sv-SE" dirty="0"/>
                  <a:t> </a:t>
                </a:r>
                <a:r>
                  <a:rPr lang="sv-SE" dirty="0" err="1"/>
                  <a:t>values</a:t>
                </a:r>
                <a:endParaRPr lang="sv-SE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𝑠𝑢𝑚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𝑆𝑊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𝑆𝐸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𝑝𝑟𝑒𝑣𝑖𝑜𝑢𝑠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𝑠𝑎𝑚𝑝𝑙𝑒𝑠</m:t>
                    </m:r>
                  </m:oMath>
                </a14:m>
                <a:endParaRPr lang="en-US" b="0" dirty="0"/>
              </a:p>
              <a:p>
                <a:r>
                  <a:rPr lang="sv-SE" dirty="0" err="1"/>
                  <a:t>Apply</a:t>
                </a:r>
                <a:r>
                  <a:rPr lang="sv-SE" dirty="0"/>
                  <a:t> </a:t>
                </a:r>
                <a:r>
                  <a:rPr lang="sv-SE" dirty="0" err="1"/>
                  <a:t>strength</a:t>
                </a:r>
                <a:r>
                  <a:rPr lang="sv-SE" dirty="0"/>
                  <a:t>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𝑠𝑢𝑚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&amp;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𝑠𝑢𝑚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≪1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&amp;(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𝑠𝑢𝑚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))≫1</m:t>
                    </m:r>
                  </m:oMath>
                </a14:m>
                <a:endParaRPr lang="sv-SE" dirty="0"/>
              </a:p>
              <a:p>
                <a:r>
                  <a:rPr lang="sv-SE" dirty="0" err="1"/>
                  <a:t>Filtered</a:t>
                </a:r>
                <a:r>
                  <a:rPr lang="sv-SE" dirty="0"/>
                  <a:t> output: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𝑠𝑢𝑚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+8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≫4</m:t>
                    </m:r>
                  </m:oMath>
                </a14:m>
                <a:endParaRPr lang="sv-SE" dirty="0"/>
              </a:p>
              <a:p>
                <a:endParaRPr lang="sv-SE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543B20F-C55B-384A-BCD1-17438E828A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557338"/>
                <a:ext cx="11233150" cy="4679949"/>
              </a:xfrm>
              <a:blipFill>
                <a:blip r:embed="rId2"/>
                <a:stretch>
                  <a:fillRect l="-678" t="-813" b="-78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90F30BBF-25E8-624E-90B8-5C85BAA814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863" y="1016794"/>
            <a:ext cx="3067909" cy="268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252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9B42B-E72D-EE46-97D7-081F858E4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 comparison to Hadamard filter 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3BE4AF1-B88D-A742-A6D9-F0F34FDC9C9D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634080338"/>
              </p:ext>
            </p:extLst>
          </p:nvPr>
        </p:nvGraphicFramePr>
        <p:xfrm>
          <a:off x="814205" y="1745095"/>
          <a:ext cx="4831401" cy="3169798"/>
        </p:xfrm>
        <a:graphic>
          <a:graphicData uri="http://schemas.openxmlformats.org/drawingml/2006/table">
            <a:tbl>
              <a:tblPr firstRow="1" firstCol="1" bandRow="1"/>
              <a:tblGrid>
                <a:gridCol w="3563909">
                  <a:extLst>
                    <a:ext uri="{9D8B030D-6E8A-4147-A177-3AD203B41FA5}">
                      <a16:colId xmlns:a16="http://schemas.microsoft.com/office/drawing/2014/main" val="3994638950"/>
                    </a:ext>
                  </a:extLst>
                </a:gridCol>
                <a:gridCol w="569452">
                  <a:extLst>
                    <a:ext uri="{9D8B030D-6E8A-4147-A177-3AD203B41FA5}">
                      <a16:colId xmlns:a16="http://schemas.microsoft.com/office/drawing/2014/main" val="4247366553"/>
                    </a:ext>
                  </a:extLst>
                </a:gridCol>
                <a:gridCol w="698040">
                  <a:extLst>
                    <a:ext uri="{9D8B030D-6E8A-4147-A177-3AD203B41FA5}">
                      <a16:colId xmlns:a16="http://schemas.microsoft.com/office/drawing/2014/main" val="981211841"/>
                    </a:ext>
                  </a:extLst>
                </a:gridCol>
              </a:tblGrid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Step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width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696253"/>
                  </a:ext>
                </a:extLst>
              </a:tr>
              <a:tr h="23338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forward transform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1318881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const int y0 = x0 + x2;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1252862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const int y1 = x1 + x3;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132570"/>
                  </a:ext>
                </a:extLst>
              </a:tr>
              <a:tr h="23338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const int y2 = x0 - x2;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21038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const int y3 = x1 - x3;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888577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const int t0 = y0 + y1;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759414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const int t1 = y0 - y1;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4196009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const int t2 = y2 + y3;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7225317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const int t3 = y2 - y3;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83992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table look-up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946989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-tbl[(</a:t>
                      </a:r>
                      <a:r>
                        <a:rPr lang="en-US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z + HTDF_TBL_RND)</a:t>
                      </a:r>
                      <a:r>
                        <a:rPr lang="en-US" sz="10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a:t>≫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0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a:t>HTDF_TBL_SHIFT)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2660808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-tbl[(-z </a:t>
                      </a:r>
                      <a:r>
                        <a:rPr lang="en-US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HTDF_TBL_RND)</a:t>
                      </a:r>
                      <a:r>
                        <a:rPr lang="en-US" sz="10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a:t>≫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0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a:t>HTDF_TBL_SHIFT)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2240677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</a:t>
                      </a: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tbl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[(-z + HTDF_TBL_RND)</a:t>
                      </a:r>
                      <a:r>
                        <a:rPr lang="en-US" sz="10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a:t>≫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a:t>HTDF_TBL_SHIFT)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349510"/>
                  </a:ext>
                </a:extLst>
              </a:tr>
            </a:tbl>
          </a:graphicData>
        </a:graphic>
      </p:graphicFrame>
      <p:graphicFrame>
        <p:nvGraphicFramePr>
          <p:cNvPr id="6" name="Content Placeholder 4">
            <a:extLst>
              <a:ext uri="{FF2B5EF4-FFF2-40B4-BE49-F238E27FC236}">
                <a16:creationId xmlns:a16="http://schemas.microsoft.com/office/drawing/2014/main" id="{2B780ECC-6DD0-D347-A33F-01F2CB8448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9672943"/>
              </p:ext>
            </p:extLst>
          </p:nvPr>
        </p:nvGraphicFramePr>
        <p:xfrm>
          <a:off x="5857813" y="1758950"/>
          <a:ext cx="5657912" cy="2841624"/>
        </p:xfrm>
        <a:graphic>
          <a:graphicData uri="http://schemas.openxmlformats.org/drawingml/2006/table">
            <a:tbl>
              <a:tblPr firstRow="1" firstCol="1" bandRow="1"/>
              <a:tblGrid>
                <a:gridCol w="4494723">
                  <a:extLst>
                    <a:ext uri="{9D8B030D-6E8A-4147-A177-3AD203B41FA5}">
                      <a16:colId xmlns:a16="http://schemas.microsoft.com/office/drawing/2014/main" val="3994638950"/>
                    </a:ext>
                  </a:extLst>
                </a:gridCol>
                <a:gridCol w="565363">
                  <a:extLst>
                    <a:ext uri="{9D8B030D-6E8A-4147-A177-3AD203B41FA5}">
                      <a16:colId xmlns:a16="http://schemas.microsoft.com/office/drawing/2014/main" val="4247366553"/>
                    </a:ext>
                  </a:extLst>
                </a:gridCol>
                <a:gridCol w="597826">
                  <a:extLst>
                    <a:ext uri="{9D8B030D-6E8A-4147-A177-3AD203B41FA5}">
                      <a16:colId xmlns:a16="http://schemas.microsoft.com/office/drawing/2014/main" val="981211841"/>
                    </a:ext>
                  </a:extLst>
                </a:gridCol>
              </a:tblGrid>
              <a:tr h="2368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Step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width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696253"/>
                  </a:ext>
                </a:extLst>
              </a:tr>
              <a:tr h="2368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backward transform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971239"/>
                  </a:ext>
                </a:extLst>
              </a:tr>
              <a:tr h="2368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const int iy0 = t0 + t2;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98554"/>
                  </a:ext>
                </a:extLst>
              </a:tr>
              <a:tr h="2368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const int iy1 = t1 + t3;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561876"/>
                  </a:ext>
                </a:extLst>
              </a:tr>
              <a:tr h="2368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const int iy2 = t0 - t2;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987406"/>
                  </a:ext>
                </a:extLst>
              </a:tr>
              <a:tr h="2368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const int iy3 = t1 - t3;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0173226"/>
                  </a:ext>
                </a:extLst>
              </a:tr>
              <a:tr h="2368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const int ix0 = iy0 +iy1;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0383230"/>
                  </a:ext>
                </a:extLst>
              </a:tr>
              <a:tr h="2368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const int ix1 = iy0 - iy1;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825895"/>
                  </a:ext>
                </a:extLst>
              </a:tr>
              <a:tr h="2368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const int ix2 = iy2 + iy3;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1938550"/>
                  </a:ext>
                </a:extLst>
              </a:tr>
              <a:tr h="2368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const int ix3 = iy2 - iy3;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433874"/>
                  </a:ext>
                </a:extLst>
              </a:tr>
              <a:tr h="2368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normalization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3662798"/>
                  </a:ext>
                </a:extLst>
              </a:tr>
              <a:tr h="2368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(pOut[p0_out] </a:t>
                      </a: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</a:t>
                      </a: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HTDF_CNT_SCALE_RND) &gt;&gt; HTDF_CNT_SCALE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041" marR="710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2973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52C1303-EFCC-3C4F-B352-819201B27D38}"/>
              </a:ext>
            </a:extLst>
          </p:cNvPr>
          <p:cNvSpPr txBox="1"/>
          <p:nvPr/>
        </p:nvSpPr>
        <p:spPr bwMode="auto">
          <a:xfrm>
            <a:off x="814205" y="498633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hangingPunct="0"/>
            <a:r>
              <a:rPr lang="en-US" dirty="0"/>
              <a:t>In summary, just for the transform, we get 1 15-bit adder, 4 14-bit adders, 1 13-bit adder, 3 12-bit adders,</a:t>
            </a:r>
            <a:endParaRPr lang="sv-SE" dirty="0"/>
          </a:p>
          <a:p>
            <a:pPr hangingPunct="0"/>
            <a:r>
              <a:rPr lang="en-US" dirty="0"/>
              <a:t>4 11-bit adders, 4 10-bit adders and one 7-bit adder.</a:t>
            </a:r>
          </a:p>
          <a:p>
            <a:pPr hangingPunct="0"/>
            <a:endParaRPr lang="sv-SE" dirty="0"/>
          </a:p>
          <a:p>
            <a:pPr hangingPunct="0"/>
            <a:r>
              <a:rPr lang="en-US" dirty="0"/>
              <a:t>In contrast, the present contribution has 6 11-bit adders, 5 10-bit adders, 1 9-bit adder, 1 8-bit adder, </a:t>
            </a:r>
            <a:br>
              <a:rPr lang="en-US" dirty="0"/>
            </a:br>
            <a:r>
              <a:rPr lang="en-US" dirty="0"/>
              <a:t>7 7-bit adders and 2 6-bit adders. </a:t>
            </a:r>
            <a:endParaRPr lang="sv-SE" dirty="0"/>
          </a:p>
          <a:p>
            <a:pPr algn="l">
              <a:buClr>
                <a:schemeClr val="tx1"/>
              </a:buClr>
            </a:pPr>
            <a:endParaRPr lang="en-US" sz="2000" dirty="0" err="1"/>
          </a:p>
        </p:txBody>
      </p:sp>
    </p:spTree>
    <p:extLst>
      <p:ext uri="{BB962C8B-B14F-4D97-AF65-F5344CB8AC3E}">
        <p14:creationId xmlns:p14="http://schemas.microsoft.com/office/powerpoint/2010/main" val="39170726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1D1D8-3001-2747-A426-B8F0018D8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Adder widths – in detail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58D59AB-E856-2E43-8FC2-A56072AAB398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305479463"/>
              </p:ext>
            </p:extLst>
          </p:nvPr>
        </p:nvGraphicFramePr>
        <p:xfrm>
          <a:off x="479425" y="1833100"/>
          <a:ext cx="9185436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3061812">
                  <a:extLst>
                    <a:ext uri="{9D8B030D-6E8A-4147-A177-3AD203B41FA5}">
                      <a16:colId xmlns:a16="http://schemas.microsoft.com/office/drawing/2014/main" val="1882854779"/>
                    </a:ext>
                  </a:extLst>
                </a:gridCol>
                <a:gridCol w="3061812">
                  <a:extLst>
                    <a:ext uri="{9D8B030D-6E8A-4147-A177-3AD203B41FA5}">
                      <a16:colId xmlns:a16="http://schemas.microsoft.com/office/drawing/2014/main" val="4080913352"/>
                    </a:ext>
                  </a:extLst>
                </a:gridCol>
                <a:gridCol w="3061812">
                  <a:extLst>
                    <a:ext uri="{9D8B030D-6E8A-4147-A177-3AD203B41FA5}">
                      <a16:colId xmlns:a16="http://schemas.microsoft.com/office/drawing/2014/main" val="256716985"/>
                    </a:ext>
                  </a:extLst>
                </a:gridCol>
              </a:tblGrid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Width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of</a:t>
                      </a: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additions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Hadamard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</a:t>
                      </a: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of</a:t>
                      </a: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additions Bilateral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8828851"/>
                  </a:ext>
                </a:extLst>
              </a:tr>
              <a:tr h="23338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15-bit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adder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1007829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14-bit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adder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6634041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13-bit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adder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897966"/>
                  </a:ext>
                </a:extLst>
              </a:tr>
              <a:tr h="23338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12-bit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adder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8545951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11-bit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adder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5114420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10-bit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adder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2433444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9-bit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adder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8749622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8-bit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adder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9932331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7-bit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adder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307161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6-bit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adder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7208717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 total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65541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Whereof</a:t>
                      </a: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rounding</a:t>
                      </a: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adds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747980"/>
                  </a:ext>
                </a:extLst>
              </a:tr>
              <a:tr h="2252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counting</a:t>
                      </a: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rounding</a:t>
                      </a: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sv-S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adds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</a:t>
                      </a:r>
                    </a:p>
                  </a:txBody>
                  <a:tcPr marL="67576" marR="67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059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996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92CAA-9709-4649-818C-2B2F33F22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8D88C-5B0C-EE41-9D44-36CCC9C9791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Thanks to Qualcomm, HHI and Huawei for a lot of effort of crosschecking!</a:t>
            </a:r>
          </a:p>
          <a:p>
            <a:r>
              <a:rPr lang="en-US" dirty="0"/>
              <a:t>(JVET-O1035 and JVET-O1099)</a:t>
            </a:r>
          </a:p>
        </p:txBody>
      </p:sp>
    </p:spTree>
    <p:extLst>
      <p:ext uri="{BB962C8B-B14F-4D97-AF65-F5344CB8AC3E}">
        <p14:creationId xmlns:p14="http://schemas.microsoft.com/office/powerpoint/2010/main" val="5190700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DBFDD-5B5B-C94B-8785-1D59EFBAD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D26849-8043-C744-903D-9B394D128F9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Bilateral filter: 60 bytes</a:t>
            </a:r>
          </a:p>
          <a:p>
            <a:r>
              <a:rPr lang="en-US" dirty="0"/>
              <a:t>Hadamard (from CE1-2.3): 70 bytes</a:t>
            </a:r>
          </a:p>
        </p:txBody>
      </p:sp>
    </p:spTree>
    <p:extLst>
      <p:ext uri="{BB962C8B-B14F-4D97-AF65-F5344CB8AC3E}">
        <p14:creationId xmlns:p14="http://schemas.microsoft.com/office/powerpoint/2010/main" val="42650000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99B3D-EF20-1C41-93D4-8396C380D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Arithmetic</a:t>
            </a:r>
            <a:r>
              <a:rPr lang="sv-SE" dirty="0"/>
              <a:t> operations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BD4B3C00-F63B-2A48-A2CC-F423F876E3DA}"/>
                  </a:ext>
                </a:extLst>
              </p:cNvPr>
              <p:cNvGraphicFramePr>
                <a:graphicFrameLocks noGrp="1"/>
              </p:cNvGraphicFramePr>
              <p:nvPr>
                <p:ph sz="quarter" idx="10"/>
              </p:nvPr>
            </p:nvGraphicFramePr>
            <p:xfrm>
              <a:off x="1088350" y="1564141"/>
              <a:ext cx="9334840" cy="235724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900279">
                      <a:extLst>
                        <a:ext uri="{9D8B030D-6E8A-4147-A177-3AD203B41FA5}">
                          <a16:colId xmlns:a16="http://schemas.microsoft.com/office/drawing/2014/main" val="1275891230"/>
                        </a:ext>
                      </a:extLst>
                    </a:gridCol>
                    <a:gridCol w="1032235">
                      <a:extLst>
                        <a:ext uri="{9D8B030D-6E8A-4147-A177-3AD203B41FA5}">
                          <a16:colId xmlns:a16="http://schemas.microsoft.com/office/drawing/2014/main" val="3536487012"/>
                        </a:ext>
                      </a:extLst>
                    </a:gridCol>
                    <a:gridCol w="919212">
                      <a:extLst>
                        <a:ext uri="{9D8B030D-6E8A-4147-A177-3AD203B41FA5}">
                          <a16:colId xmlns:a16="http://schemas.microsoft.com/office/drawing/2014/main" val="3271049243"/>
                        </a:ext>
                      </a:extLst>
                    </a:gridCol>
                    <a:gridCol w="741557">
                      <a:extLst>
                        <a:ext uri="{9D8B030D-6E8A-4147-A177-3AD203B41FA5}">
                          <a16:colId xmlns:a16="http://schemas.microsoft.com/office/drawing/2014/main" val="2931530"/>
                        </a:ext>
                      </a:extLst>
                    </a:gridCol>
                    <a:gridCol w="741557">
                      <a:extLst>
                        <a:ext uri="{9D8B030D-6E8A-4147-A177-3AD203B41FA5}">
                          <a16:colId xmlns:a16="http://schemas.microsoft.com/office/drawing/2014/main" val="714539575"/>
                        </a:ext>
                      </a:extLst>
                    </a:gridCol>
                  </a:tblGrid>
                  <a:tr h="542786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Operations per modification value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 +(round add)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</a:t>
                          </a:r>
                          <a:b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</a:b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width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shift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check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91514067"/>
                      </a:ext>
                    </a:extLst>
                  </a:tr>
                  <a:tr h="338342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Δ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𝑅</m:t>
                                        </m:r>
                                      </m:sub>
                                    </m:s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𝐶</m:t>
                                        </m:r>
                                      </m:sub>
                                    </m:s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+4</m:t>
                                    </m:r>
                                  </m:e>
                                </m:d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≫3                     (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𝐸𝑞𝑛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1)</m:t>
                                </m:r>
                              </m:oMath>
                            </m:oMathPara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55067907"/>
                      </a:ext>
                    </a:extLst>
                  </a:tr>
                  <a:tr h="325367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𝑐𝐼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func>
                                  <m:func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min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15, </m:t>
                                        </m:r>
                                        <m:d>
                                          <m:dPr>
                                            <m:begChr m:val="|"/>
                                            <m:endChr m:val="|"/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𝛥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sv-SE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𝐼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𝑅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e>
                                    </m:d>
                                  </m:e>
                                </m:func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                          (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𝐸𝑞𝑛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2)</m:t>
                                </m:r>
                              </m:oMath>
                            </m:oMathPara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70436319"/>
                      </a:ext>
                    </a:extLst>
                  </a:tr>
                  <a:tr h="539244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"/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eqArr>
                                      <m:eqArr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eqArr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𝐿𝑈𝑇</m:t>
                                        </m:r>
                                        <m:d>
                                          <m:d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𝑐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sv-SE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𝐼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𝑅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        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𝑖𝑓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sz="1800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Δ</m:t>
                                        </m:r>
                                        <m:sSub>
                                          <m:sSub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𝐼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𝑅</m:t>
                                            </m:r>
                                          </m:sub>
                                        </m:s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≥0    </m:t>
                                        </m:r>
                                      </m:e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𝐿𝑈𝑇</m:t>
                                        </m:r>
                                        <m:d>
                                          <m:d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𝑐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sv-SE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𝐼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𝑅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    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𝑜𝑡h𝑒𝑟𝑤𝑖𝑠𝑒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    </m:t>
                                        </m:r>
                                      </m:e>
                                    </m:eqAr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    (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𝐸𝑞𝑛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 3)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40770342"/>
                      </a:ext>
                    </a:extLst>
                  </a:tr>
                  <a:tr h="325367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sum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912514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BD4B3C00-F63B-2A48-A2CC-F423F876E3DA}"/>
                  </a:ext>
                </a:extLst>
              </p:cNvPr>
              <p:cNvGraphicFramePr>
                <a:graphicFrameLocks noGrp="1"/>
              </p:cNvGraphicFramePr>
              <p:nvPr>
                <p:ph sz="quarter" idx="10"/>
                <p:extLst>
                  <p:ext uri="{D42A27DB-BD31-4B8C-83A1-F6EECF244321}">
                    <p14:modId xmlns:p14="http://schemas.microsoft.com/office/powerpoint/2010/main" val="2775419073"/>
                  </p:ext>
                </p:extLst>
              </p:nvPr>
            </p:nvGraphicFramePr>
            <p:xfrm>
              <a:off x="1088350" y="1564141"/>
              <a:ext cx="9334840" cy="235724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900279">
                      <a:extLst>
                        <a:ext uri="{9D8B030D-6E8A-4147-A177-3AD203B41FA5}">
                          <a16:colId xmlns:a16="http://schemas.microsoft.com/office/drawing/2014/main" val="1275891230"/>
                        </a:ext>
                      </a:extLst>
                    </a:gridCol>
                    <a:gridCol w="1032235">
                      <a:extLst>
                        <a:ext uri="{9D8B030D-6E8A-4147-A177-3AD203B41FA5}">
                          <a16:colId xmlns:a16="http://schemas.microsoft.com/office/drawing/2014/main" val="3536487012"/>
                        </a:ext>
                      </a:extLst>
                    </a:gridCol>
                    <a:gridCol w="919212">
                      <a:extLst>
                        <a:ext uri="{9D8B030D-6E8A-4147-A177-3AD203B41FA5}">
                          <a16:colId xmlns:a16="http://schemas.microsoft.com/office/drawing/2014/main" val="3271049243"/>
                        </a:ext>
                      </a:extLst>
                    </a:gridCol>
                    <a:gridCol w="741557">
                      <a:extLst>
                        <a:ext uri="{9D8B030D-6E8A-4147-A177-3AD203B41FA5}">
                          <a16:colId xmlns:a16="http://schemas.microsoft.com/office/drawing/2014/main" val="2931530"/>
                        </a:ext>
                      </a:extLst>
                    </a:gridCol>
                    <a:gridCol w="741557">
                      <a:extLst>
                        <a:ext uri="{9D8B030D-6E8A-4147-A177-3AD203B41FA5}">
                          <a16:colId xmlns:a16="http://schemas.microsoft.com/office/drawing/2014/main" val="714539575"/>
                        </a:ext>
                      </a:extLst>
                    </a:gridCol>
                  </a:tblGrid>
                  <a:tr h="822960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Operations per modification value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 +(round add)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</a:t>
                          </a:r>
                          <a:b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</a:b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width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shift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check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91514067"/>
                      </a:ext>
                    </a:extLst>
                  </a:tr>
                  <a:tr h="338342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5" t="-262963" r="-58280" b="-71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55067907"/>
                      </a:ext>
                    </a:extLst>
                  </a:tr>
                  <a:tr h="325367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5" t="-392000" r="-58280" b="-66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70436319"/>
                      </a:ext>
                    </a:extLst>
                  </a:tr>
                  <a:tr h="545211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5" t="-286047" r="-58280" b="-2883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40770342"/>
                      </a:ext>
                    </a:extLst>
                  </a:tr>
                  <a:tr h="325367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sum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9125146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8025023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06E85-85E6-C34E-A43F-68873D868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Arithmetic</a:t>
            </a:r>
            <a:r>
              <a:rPr lang="sv-SE" dirty="0"/>
              <a:t> operations per </a:t>
            </a:r>
            <a:r>
              <a:rPr lang="sv-SE" dirty="0" err="1"/>
              <a:t>sample</a:t>
            </a:r>
            <a:endParaRPr lang="sv-SE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1F4DB089-82AD-7E44-876B-F29C79CBEC65}"/>
                  </a:ext>
                </a:extLst>
              </p:cNvPr>
              <p:cNvGraphicFramePr>
                <a:graphicFrameLocks noGrp="1"/>
              </p:cNvGraphicFramePr>
              <p:nvPr>
                <p:ph sz="quarter" idx="10"/>
              </p:nvPr>
            </p:nvGraphicFramePr>
            <p:xfrm>
              <a:off x="1015847" y="1606875"/>
              <a:ext cx="9640839" cy="418660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380996">
                      <a:extLst>
                        <a:ext uri="{9D8B030D-6E8A-4147-A177-3AD203B41FA5}">
                          <a16:colId xmlns:a16="http://schemas.microsoft.com/office/drawing/2014/main" val="2863380316"/>
                        </a:ext>
                      </a:extLst>
                    </a:gridCol>
                    <a:gridCol w="1069915">
                      <a:extLst>
                        <a:ext uri="{9D8B030D-6E8A-4147-A177-3AD203B41FA5}">
                          <a16:colId xmlns:a16="http://schemas.microsoft.com/office/drawing/2014/main" val="1914521827"/>
                        </a:ext>
                      </a:extLst>
                    </a:gridCol>
                    <a:gridCol w="747152">
                      <a:extLst>
                        <a:ext uri="{9D8B030D-6E8A-4147-A177-3AD203B41FA5}">
                          <a16:colId xmlns:a16="http://schemas.microsoft.com/office/drawing/2014/main" val="1519046151"/>
                        </a:ext>
                      </a:extLst>
                    </a:gridCol>
                    <a:gridCol w="691502">
                      <a:extLst>
                        <a:ext uri="{9D8B030D-6E8A-4147-A177-3AD203B41FA5}">
                          <a16:colId xmlns:a16="http://schemas.microsoft.com/office/drawing/2014/main" val="2726943726"/>
                        </a:ext>
                      </a:extLst>
                    </a:gridCol>
                    <a:gridCol w="751274">
                      <a:extLst>
                        <a:ext uri="{9D8B030D-6E8A-4147-A177-3AD203B41FA5}">
                          <a16:colId xmlns:a16="http://schemas.microsoft.com/office/drawing/2014/main" val="2635670616"/>
                        </a:ext>
                      </a:extLst>
                    </a:gridCol>
                  </a:tblGrid>
                  <a:tr h="544133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Step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 (+round add)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</a:t>
                          </a:r>
                          <a:b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</a:b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width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shift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check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60626206"/>
                      </a:ext>
                    </a:extLst>
                  </a:tr>
                  <a:tr h="544133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𝑅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oMath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 (2)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50793453"/>
                      </a:ext>
                    </a:extLst>
                  </a:tr>
                  <a:tr h="544133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𝑆𝑊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𝑆𝐸</m:t>
                                  </m:r>
                                </m:sub>
                              </m:sSub>
                            </m:oMath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 (2)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43822255"/>
                      </a:ext>
                    </a:extLst>
                  </a:tr>
                  <a:tr h="537847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𝑠𝑢𝑚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𝐴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𝐵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𝐿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𝑁𝑊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𝑁𝐸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𝑆𝑊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𝑆𝐸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(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𝐸𝑞𝑛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8)</m:t>
                                </m:r>
                              </m:oMath>
                            </m:oMathPara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7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6,7,8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1648954"/>
                      </a:ext>
                    </a:extLst>
                  </a:tr>
                  <a:tr h="537847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𝑐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𝑠𝑢𝑚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 &amp;</m:t>
                                    </m:r>
                                    <m:d>
                                      <m:d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𝑚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𝑠𝑢𝑚</m:t>
                                            </m:r>
                                          </m:sub>
                                        </m:s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≪1</m:t>
                                        </m:r>
                                      </m:e>
                                    </m:d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sSub>
                                          <m:sSub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 &amp; 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𝑚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𝑠𝑢𝑚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≫1,                          (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𝐸𝑞𝑛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9)</m:t>
                                </m:r>
                              </m:oMath>
                            </m:oMathPara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04639020"/>
                      </a:ext>
                    </a:extLst>
                  </a:tr>
                  <a:tr h="33596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800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𝐹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𝐶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𝑐</m:t>
                                        </m:r>
                                        <m:sSub>
                                          <m:sSub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𝑚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𝑠𝑢𝑚</m:t>
                                            </m:r>
                                          </m:sub>
                                        </m:s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en-US" sz="1800" b="0" i="1" smtClean="0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8</m:t>
                                        </m:r>
                                      </m:e>
                                    </m:d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≫</m:t>
                                    </m:r>
                                    <m:r>
                                      <a:rPr lang="en-US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4</m:t>
                                    </m:r>
                                  </m:e>
                                </m:d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                                                       (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𝐸𝑞𝑛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10)</m:t>
                                </m:r>
                              </m:oMath>
                            </m:oMathPara>
                          </a14:m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52813478"/>
                      </a:ext>
                    </a:extLst>
                  </a:tr>
                  <a:tr h="33596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total per pixel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13 + (5)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8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8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6116333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1F4DB089-82AD-7E44-876B-F29C79CBEC65}"/>
                  </a:ext>
                </a:extLst>
              </p:cNvPr>
              <p:cNvGraphicFramePr>
                <a:graphicFrameLocks noGrp="1"/>
              </p:cNvGraphicFramePr>
              <p:nvPr>
                <p:ph sz="quarter" idx="10"/>
                <p:extLst>
                  <p:ext uri="{D42A27DB-BD31-4B8C-83A1-F6EECF244321}">
                    <p14:modId xmlns:p14="http://schemas.microsoft.com/office/powerpoint/2010/main" val="3657079805"/>
                  </p:ext>
                </p:extLst>
              </p:nvPr>
            </p:nvGraphicFramePr>
            <p:xfrm>
              <a:off x="1015847" y="1606875"/>
              <a:ext cx="9640839" cy="418660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380996">
                      <a:extLst>
                        <a:ext uri="{9D8B030D-6E8A-4147-A177-3AD203B41FA5}">
                          <a16:colId xmlns:a16="http://schemas.microsoft.com/office/drawing/2014/main" val="2863380316"/>
                        </a:ext>
                      </a:extLst>
                    </a:gridCol>
                    <a:gridCol w="1069915">
                      <a:extLst>
                        <a:ext uri="{9D8B030D-6E8A-4147-A177-3AD203B41FA5}">
                          <a16:colId xmlns:a16="http://schemas.microsoft.com/office/drawing/2014/main" val="1914521827"/>
                        </a:ext>
                      </a:extLst>
                    </a:gridCol>
                    <a:gridCol w="747152">
                      <a:extLst>
                        <a:ext uri="{9D8B030D-6E8A-4147-A177-3AD203B41FA5}">
                          <a16:colId xmlns:a16="http://schemas.microsoft.com/office/drawing/2014/main" val="1519046151"/>
                        </a:ext>
                      </a:extLst>
                    </a:gridCol>
                    <a:gridCol w="691502">
                      <a:extLst>
                        <a:ext uri="{9D8B030D-6E8A-4147-A177-3AD203B41FA5}">
                          <a16:colId xmlns:a16="http://schemas.microsoft.com/office/drawing/2014/main" val="2726943726"/>
                        </a:ext>
                      </a:extLst>
                    </a:gridCol>
                    <a:gridCol w="751274">
                      <a:extLst>
                        <a:ext uri="{9D8B030D-6E8A-4147-A177-3AD203B41FA5}">
                          <a16:colId xmlns:a16="http://schemas.microsoft.com/office/drawing/2014/main" val="2635670616"/>
                        </a:ext>
                      </a:extLst>
                    </a:gridCol>
                  </a:tblGrid>
                  <a:tr h="822960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Step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 (+round add)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</a:t>
                          </a:r>
                          <a:b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</a:b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width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shift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check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60626206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165116" r="-50992" b="-5279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 (2)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50793453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259091" r="-50992" b="-415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 (2)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43822255"/>
                      </a:ext>
                    </a:extLst>
                  </a:tr>
                  <a:tr h="542354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367442" r="-50992" b="-325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7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6,7,8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1648954"/>
                      </a:ext>
                    </a:extLst>
                  </a:tr>
                  <a:tr h="542354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467442" r="-50992" b="-225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04639020"/>
                      </a:ext>
                    </a:extLst>
                  </a:tr>
                  <a:tr h="845693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369697" r="-50992" b="-469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52813478"/>
                      </a:ext>
                    </a:extLst>
                  </a:tr>
                  <a:tr h="33596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total per pixel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13 + (5)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8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8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6116333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D2CA9E84-4CD1-5547-AE5A-71969E16DF8D}"/>
              </a:ext>
            </a:extLst>
          </p:cNvPr>
          <p:cNvSpPr/>
          <p:nvPr/>
        </p:nvSpPr>
        <p:spPr bwMode="auto">
          <a:xfrm>
            <a:off x="479425" y="6384471"/>
            <a:ext cx="2867932" cy="35922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14CA57-187E-AE49-91A3-4A64AC2B908C}"/>
              </a:ext>
            </a:extLst>
          </p:cNvPr>
          <p:cNvSpPr txBox="1"/>
          <p:nvPr/>
        </p:nvSpPr>
        <p:spPr bwMode="auto">
          <a:xfrm>
            <a:off x="1186316" y="5959928"/>
            <a:ext cx="9247641" cy="6041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13 additions plus 5 </a:t>
            </a:r>
            <a:r>
              <a:rPr lang="sv-SE" sz="2000" dirty="0" err="1"/>
              <a:t>rounding</a:t>
            </a:r>
            <a:r>
              <a:rPr lang="sv-SE" sz="2000" dirty="0"/>
              <a:t> additions per pixel, 8 </a:t>
            </a:r>
            <a:r>
              <a:rPr lang="sv-SE" sz="2000" dirty="0" err="1"/>
              <a:t>shifts</a:t>
            </a:r>
            <a:r>
              <a:rPr lang="sv-SE" sz="2000" dirty="0"/>
              <a:t> and 8 checks</a:t>
            </a:r>
          </a:p>
          <a:p>
            <a:pPr algn="l">
              <a:buClr>
                <a:schemeClr val="tx1"/>
              </a:buClr>
            </a:pPr>
            <a:r>
              <a:rPr lang="sv-SE" sz="2000" dirty="0" err="1"/>
              <a:t>Largest</a:t>
            </a:r>
            <a:r>
              <a:rPr lang="sv-SE" sz="2000" dirty="0"/>
              <a:t> addition </a:t>
            </a:r>
            <a:r>
              <a:rPr lang="sv-SE" sz="2000" dirty="0" err="1"/>
              <a:t>width</a:t>
            </a:r>
            <a:r>
              <a:rPr lang="sv-SE" sz="2000" dirty="0"/>
              <a:t> is 11 bits</a:t>
            </a:r>
          </a:p>
        </p:txBody>
      </p:sp>
    </p:spTree>
    <p:extLst>
      <p:ext uri="{BB962C8B-B14F-4D97-AF65-F5344CB8AC3E}">
        <p14:creationId xmlns:p14="http://schemas.microsoft.com/office/powerpoint/2010/main" val="22767439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82B36-4458-1244-B8BC-75E7BD7B0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Concerns addressed compared to JVET-N0493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C2056-6D54-5844-B684-56B0917423A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No extra loop-filter stage compared to JVET-N0493</a:t>
            </a:r>
          </a:p>
          <a:p>
            <a:pPr lvl="1"/>
            <a:r>
              <a:rPr lang="en-US" dirty="0"/>
              <a:t>JVET-N0493 received criticisms that the number of loop filter stages was increased to 4</a:t>
            </a:r>
          </a:p>
          <a:p>
            <a:pPr lvl="1"/>
            <a:r>
              <a:rPr lang="en-US" dirty="0"/>
              <a:t>In this contribution, we combine the bilateral filter with SAO</a:t>
            </a:r>
          </a:p>
          <a:p>
            <a:r>
              <a:rPr lang="en-US" dirty="0"/>
              <a:t>Proven improvement even when deblocking RDO is turned on</a:t>
            </a:r>
          </a:p>
          <a:p>
            <a:pPr lvl="1"/>
            <a:r>
              <a:rPr lang="en-US" dirty="0"/>
              <a:t>It was argued that JVET-N0493 might not add BD-rate gain when deblocking-RDO is turned on</a:t>
            </a:r>
          </a:p>
          <a:p>
            <a:pPr lvl="1"/>
            <a:r>
              <a:rPr lang="en-US" dirty="0"/>
              <a:t>In this contribution, we test the bilateral filter + deblocking RDO against an anchor with deblocking-RDO turned on</a:t>
            </a:r>
          </a:p>
          <a:p>
            <a:r>
              <a:rPr lang="en-US" dirty="0"/>
              <a:t>Panic mode possible</a:t>
            </a:r>
          </a:p>
          <a:p>
            <a:pPr lvl="1"/>
            <a:r>
              <a:rPr lang="en-US" dirty="0"/>
              <a:t>When an encoder gets an extra difficult image, it needs to enter ”panic mode”, were most tests and processing is turned off. </a:t>
            </a:r>
          </a:p>
          <a:p>
            <a:pPr lvl="1"/>
            <a:r>
              <a:rPr lang="en-US" dirty="0"/>
              <a:t>For JVET-N0493 there was no way of turning the filter off </a:t>
            </a:r>
            <a:r>
              <a:rPr lang="en-US" dirty="0" err="1"/>
              <a:t>halfways</a:t>
            </a:r>
            <a:r>
              <a:rPr lang="en-US" dirty="0"/>
              <a:t> through an image. </a:t>
            </a:r>
          </a:p>
          <a:p>
            <a:pPr lvl="1"/>
            <a:r>
              <a:rPr lang="en-US" dirty="0"/>
              <a:t>In this contribution, we have a variant that can turn the filter off per CTU.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200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7C4F8-C0F9-4F48-A356-0DDAFB397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 extra loop filter stage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646AA6-AE4D-FC4A-8B98-FD429BE6FBA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6447848" cy="4392612"/>
          </a:xfrm>
        </p:spPr>
        <p:txBody>
          <a:bodyPr/>
          <a:lstStyle/>
          <a:p>
            <a:r>
              <a:rPr lang="en-US" dirty="0"/>
              <a:t>In this contribution, bilateral filtering and SAO are combined. </a:t>
            </a:r>
          </a:p>
          <a:p>
            <a:r>
              <a:rPr lang="en-US" dirty="0"/>
              <a:t>No extra samples needed compared to only SAO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Both filters use the same input, and the output is combined.</a:t>
            </a:r>
          </a:p>
          <a:p>
            <a:pPr lvl="1"/>
            <a:r>
              <a:rPr lang="en-US" dirty="0"/>
              <a:t>Filtering can happen in any order, or in parallel, or in lock-step per sample.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1222DE-EA81-A848-981B-8C797F4A1C8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29277" y="3163454"/>
            <a:ext cx="4813300" cy="1168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42DFED-2571-B147-941F-7CCB9BC115E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034360" y="1984662"/>
            <a:ext cx="44704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004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1327F-0E34-8F4D-9417-B2F40958D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detail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F4B05D-622C-9541-AC84-A4FC82D35C0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CA" dirty="0">
                <a:latin typeface="Symbol" pitchFamily="2" charset="2"/>
              </a:rPr>
              <a:t>D</a:t>
            </a:r>
            <a:r>
              <a:rPr lang="en-CA" baseline="-25000" dirty="0"/>
              <a:t>BIF</a:t>
            </a:r>
            <a:r>
              <a:rPr lang="en-CA" dirty="0"/>
              <a:t> = </a:t>
            </a:r>
            <a:r>
              <a:rPr lang="en-CA" dirty="0">
                <a:latin typeface="Symbol" pitchFamily="2" charset="2"/>
              </a:rPr>
              <a:t>D</a:t>
            </a:r>
            <a:r>
              <a:rPr lang="en-CA" dirty="0"/>
              <a:t>BIF(I(</a:t>
            </a:r>
            <a:r>
              <a:rPr lang="en-CA" dirty="0" err="1"/>
              <a:t>x,y</a:t>
            </a:r>
            <a:r>
              <a:rPr lang="en-CA" dirty="0"/>
              <a:t>) + surrounding samples)</a:t>
            </a:r>
            <a:endParaRPr lang="sv-SE" dirty="0"/>
          </a:p>
          <a:p>
            <a:r>
              <a:rPr lang="en-CA" dirty="0">
                <a:latin typeface="Symbol" pitchFamily="2" charset="2"/>
              </a:rPr>
              <a:t>D</a:t>
            </a:r>
            <a:r>
              <a:rPr lang="en-CA" baseline="-25000" dirty="0"/>
              <a:t>SAO</a:t>
            </a:r>
            <a:r>
              <a:rPr lang="en-CA" dirty="0"/>
              <a:t> = </a:t>
            </a:r>
            <a:r>
              <a:rPr lang="en-CA" dirty="0">
                <a:latin typeface="Symbol" pitchFamily="2" charset="2"/>
              </a:rPr>
              <a:t>D</a:t>
            </a:r>
            <a:r>
              <a:rPr lang="en-CA" dirty="0"/>
              <a:t>SAO(I(</a:t>
            </a:r>
            <a:r>
              <a:rPr lang="en-CA" dirty="0" err="1"/>
              <a:t>x,y</a:t>
            </a:r>
            <a:r>
              <a:rPr lang="en-CA" dirty="0"/>
              <a:t>) + surrounding samples)</a:t>
            </a:r>
            <a:endParaRPr lang="sv-SE" dirty="0"/>
          </a:p>
          <a:p>
            <a:pPr marL="0" indent="0">
              <a:buNone/>
            </a:pPr>
            <a:r>
              <a:rPr lang="en-CA" dirty="0"/>
              <a:t> </a:t>
            </a:r>
            <a:endParaRPr lang="sv-SE" dirty="0"/>
          </a:p>
          <a:p>
            <a:r>
              <a:rPr lang="en-CA" dirty="0"/>
              <a:t>and the final pixel is constructed as </a:t>
            </a:r>
            <a:endParaRPr lang="sv-SE" dirty="0"/>
          </a:p>
          <a:p>
            <a:endParaRPr lang="sv-SE" dirty="0"/>
          </a:p>
          <a:p>
            <a:r>
              <a:rPr lang="en-CA" dirty="0"/>
              <a:t>output = clip( I(</a:t>
            </a:r>
            <a:r>
              <a:rPr lang="en-CA" dirty="0" err="1"/>
              <a:t>x,y</a:t>
            </a:r>
            <a:r>
              <a:rPr lang="en-CA" dirty="0"/>
              <a:t>) + </a:t>
            </a:r>
            <a:r>
              <a:rPr lang="en-CA" dirty="0">
                <a:latin typeface="Symbol" pitchFamily="2" charset="2"/>
              </a:rPr>
              <a:t>D</a:t>
            </a:r>
            <a:r>
              <a:rPr lang="en-CA" baseline="-25000" dirty="0"/>
              <a:t>BIF</a:t>
            </a:r>
            <a:r>
              <a:rPr lang="en-CA" dirty="0"/>
              <a:t> + </a:t>
            </a:r>
            <a:r>
              <a:rPr lang="en-CA" dirty="0">
                <a:latin typeface="Symbol" pitchFamily="2" charset="2"/>
              </a:rPr>
              <a:t>D</a:t>
            </a:r>
            <a:r>
              <a:rPr lang="en-CA" baseline="-25000" dirty="0"/>
              <a:t>SAO</a:t>
            </a:r>
            <a:r>
              <a:rPr lang="en-CA" dirty="0"/>
              <a:t>)</a:t>
            </a:r>
          </a:p>
          <a:p>
            <a:endParaRPr lang="en-CA" dirty="0"/>
          </a:p>
          <a:p>
            <a:r>
              <a:rPr lang="en-CA" dirty="0"/>
              <a:t>Previously: output = clip(I(</a:t>
            </a:r>
            <a:r>
              <a:rPr lang="en-CA" dirty="0" err="1"/>
              <a:t>x,y</a:t>
            </a:r>
            <a:r>
              <a:rPr lang="en-CA" dirty="0"/>
              <a:t>) + </a:t>
            </a:r>
            <a:r>
              <a:rPr lang="en-CA" dirty="0">
                <a:latin typeface="Symbol" pitchFamily="2" charset="2"/>
              </a:rPr>
              <a:t>D</a:t>
            </a:r>
            <a:r>
              <a:rPr lang="en-CA" baseline="-25000" dirty="0"/>
              <a:t>SAO</a:t>
            </a:r>
            <a:r>
              <a:rPr lang="en-CA" dirty="0"/>
              <a:t>)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04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F62F8-D4D7-364C-BCCF-28A9FF18F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1 AI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B4CD397-A64C-684A-9023-1E8B2DE4CC3F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119962998"/>
              </p:ext>
            </p:extLst>
          </p:nvPr>
        </p:nvGraphicFramePr>
        <p:xfrm>
          <a:off x="603280" y="2022763"/>
          <a:ext cx="10543236" cy="4039373"/>
        </p:xfrm>
        <a:graphic>
          <a:graphicData uri="http://schemas.openxmlformats.org/drawingml/2006/table">
            <a:tbl>
              <a:tblPr/>
              <a:tblGrid>
                <a:gridCol w="2482541">
                  <a:extLst>
                    <a:ext uri="{9D8B030D-6E8A-4147-A177-3AD203B41FA5}">
                      <a16:colId xmlns:a16="http://schemas.microsoft.com/office/drawing/2014/main" val="1953657637"/>
                    </a:ext>
                  </a:extLst>
                </a:gridCol>
                <a:gridCol w="1612139">
                  <a:extLst>
                    <a:ext uri="{9D8B030D-6E8A-4147-A177-3AD203B41FA5}">
                      <a16:colId xmlns:a16="http://schemas.microsoft.com/office/drawing/2014/main" val="986245368"/>
                    </a:ext>
                  </a:extLst>
                </a:gridCol>
                <a:gridCol w="1612139">
                  <a:extLst>
                    <a:ext uri="{9D8B030D-6E8A-4147-A177-3AD203B41FA5}">
                      <a16:colId xmlns:a16="http://schemas.microsoft.com/office/drawing/2014/main" val="1945849276"/>
                    </a:ext>
                  </a:extLst>
                </a:gridCol>
                <a:gridCol w="1612139">
                  <a:extLst>
                    <a:ext uri="{9D8B030D-6E8A-4147-A177-3AD203B41FA5}">
                      <a16:colId xmlns:a16="http://schemas.microsoft.com/office/drawing/2014/main" val="1428795154"/>
                    </a:ext>
                  </a:extLst>
                </a:gridCol>
                <a:gridCol w="1612139">
                  <a:extLst>
                    <a:ext uri="{9D8B030D-6E8A-4147-A177-3AD203B41FA5}">
                      <a16:colId xmlns:a16="http://schemas.microsoft.com/office/drawing/2014/main" val="1355527253"/>
                    </a:ext>
                  </a:extLst>
                </a:gridCol>
                <a:gridCol w="1612139">
                  <a:extLst>
                    <a:ext uri="{9D8B030D-6E8A-4147-A177-3AD203B41FA5}">
                      <a16:colId xmlns:a16="http://schemas.microsoft.com/office/drawing/2014/main" val="3528146517"/>
                    </a:ext>
                  </a:extLst>
                </a:gridCol>
              </a:tblGrid>
              <a:tr h="552809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788" marR="22788" marT="22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96594" marR="96594" marT="48297" marB="4829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0412731"/>
                  </a:ext>
                </a:extLst>
              </a:tr>
              <a:tr h="387396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788" marR="22788" marT="227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2788" marR="22788" marT="22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788" marR="22788" marT="227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5071"/>
                  </a:ext>
                </a:extLst>
              </a:tr>
              <a:tr h="38739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22788" marR="22788" marT="22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9318160"/>
                  </a:ext>
                </a:extLst>
              </a:tr>
              <a:tr h="38739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2788" marR="22788" marT="22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459594"/>
                  </a:ext>
                </a:extLst>
              </a:tr>
              <a:tr h="38739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22788" marR="22788" marT="22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2673571"/>
                  </a:ext>
                </a:extLst>
              </a:tr>
              <a:tr h="38739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2788" marR="22788" marT="22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154603"/>
                  </a:ext>
                </a:extLst>
              </a:tr>
              <a:tr h="38739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2788" marR="22788" marT="22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6689637"/>
                  </a:ext>
                </a:extLst>
              </a:tr>
              <a:tr h="38739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22788" marR="22788" marT="22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500588"/>
                  </a:ext>
                </a:extLst>
              </a:tr>
              <a:tr h="38739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22788" marR="22788" marT="22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3443811"/>
                  </a:ext>
                </a:extLst>
              </a:tr>
              <a:tr h="38739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22788" marR="22788" marT="227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22788" marR="22788" marT="22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2788" marR="22788" marT="227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737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0320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25EDA-213D-6645-980C-80A91344D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1 RA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18D37F6-C418-944B-95EA-447009BF5566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543708610"/>
              </p:ext>
            </p:extLst>
          </p:nvPr>
        </p:nvGraphicFramePr>
        <p:xfrm>
          <a:off x="603281" y="2022763"/>
          <a:ext cx="10450829" cy="4003964"/>
        </p:xfrm>
        <a:graphic>
          <a:graphicData uri="http://schemas.openxmlformats.org/drawingml/2006/table">
            <a:tbl>
              <a:tblPr/>
              <a:tblGrid>
                <a:gridCol w="2460784">
                  <a:extLst>
                    <a:ext uri="{9D8B030D-6E8A-4147-A177-3AD203B41FA5}">
                      <a16:colId xmlns:a16="http://schemas.microsoft.com/office/drawing/2014/main" val="2629479910"/>
                    </a:ext>
                  </a:extLst>
                </a:gridCol>
                <a:gridCol w="1598009">
                  <a:extLst>
                    <a:ext uri="{9D8B030D-6E8A-4147-A177-3AD203B41FA5}">
                      <a16:colId xmlns:a16="http://schemas.microsoft.com/office/drawing/2014/main" val="3719380892"/>
                    </a:ext>
                  </a:extLst>
                </a:gridCol>
                <a:gridCol w="1598009">
                  <a:extLst>
                    <a:ext uri="{9D8B030D-6E8A-4147-A177-3AD203B41FA5}">
                      <a16:colId xmlns:a16="http://schemas.microsoft.com/office/drawing/2014/main" val="3894519911"/>
                    </a:ext>
                  </a:extLst>
                </a:gridCol>
                <a:gridCol w="1598009">
                  <a:extLst>
                    <a:ext uri="{9D8B030D-6E8A-4147-A177-3AD203B41FA5}">
                      <a16:colId xmlns:a16="http://schemas.microsoft.com/office/drawing/2014/main" val="2572378467"/>
                    </a:ext>
                  </a:extLst>
                </a:gridCol>
                <a:gridCol w="1598009">
                  <a:extLst>
                    <a:ext uri="{9D8B030D-6E8A-4147-A177-3AD203B41FA5}">
                      <a16:colId xmlns:a16="http://schemas.microsoft.com/office/drawing/2014/main" val="1031321110"/>
                    </a:ext>
                  </a:extLst>
                </a:gridCol>
                <a:gridCol w="1598009">
                  <a:extLst>
                    <a:ext uri="{9D8B030D-6E8A-4147-A177-3AD203B41FA5}">
                      <a16:colId xmlns:a16="http://schemas.microsoft.com/office/drawing/2014/main" val="3010249416"/>
                    </a:ext>
                  </a:extLst>
                </a:gridCol>
              </a:tblGrid>
              <a:tr h="547964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588" marR="22588" marT="225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124169" marR="124169" marT="62084" marB="620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475846"/>
                  </a:ext>
                </a:extLst>
              </a:tr>
              <a:tr h="384000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588" marR="22588" marT="225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2588" marR="22588" marT="225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475485"/>
                  </a:ext>
                </a:extLst>
              </a:tr>
              <a:tr h="38400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2588" marR="22588" marT="225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492803"/>
                  </a:ext>
                </a:extLst>
              </a:tr>
              <a:tr h="38400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2588" marR="22588" marT="225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0998150"/>
                  </a:ext>
                </a:extLst>
              </a:tr>
              <a:tr h="38400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2588" marR="22588" marT="225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421583"/>
                  </a:ext>
                </a:extLst>
              </a:tr>
              <a:tr h="38400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2588" marR="22588" marT="225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1394783"/>
                  </a:ext>
                </a:extLst>
              </a:tr>
              <a:tr h="38400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588" marR="22588" marT="225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588" marR="22588" marT="225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588" marR="22588" marT="225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980276"/>
                  </a:ext>
                </a:extLst>
              </a:tr>
              <a:tr h="38400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2588" marR="22588" marT="225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9331080"/>
                  </a:ext>
                </a:extLst>
              </a:tr>
              <a:tr h="38400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2588" marR="22588" marT="225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6431603"/>
                  </a:ext>
                </a:extLst>
              </a:tr>
              <a:tr h="38400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22588" marR="22588" marT="225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22588" marR="22588" marT="225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2588" marR="22588" marT="22588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6699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6720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F54FB-6708-F247-8538-46BE2AC25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1 LD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7BE6D82-A45C-4D46-B143-DE4F42761AAF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538433307"/>
              </p:ext>
            </p:extLst>
          </p:nvPr>
        </p:nvGraphicFramePr>
        <p:xfrm>
          <a:off x="527869" y="1995055"/>
          <a:ext cx="10531612" cy="4031672"/>
        </p:xfrm>
        <a:graphic>
          <a:graphicData uri="http://schemas.openxmlformats.org/drawingml/2006/table">
            <a:tbl>
              <a:tblPr/>
              <a:tblGrid>
                <a:gridCol w="2479802">
                  <a:extLst>
                    <a:ext uri="{9D8B030D-6E8A-4147-A177-3AD203B41FA5}">
                      <a16:colId xmlns:a16="http://schemas.microsoft.com/office/drawing/2014/main" val="776457218"/>
                    </a:ext>
                  </a:extLst>
                </a:gridCol>
                <a:gridCol w="1610362">
                  <a:extLst>
                    <a:ext uri="{9D8B030D-6E8A-4147-A177-3AD203B41FA5}">
                      <a16:colId xmlns:a16="http://schemas.microsoft.com/office/drawing/2014/main" val="2504023138"/>
                    </a:ext>
                  </a:extLst>
                </a:gridCol>
                <a:gridCol w="1610362">
                  <a:extLst>
                    <a:ext uri="{9D8B030D-6E8A-4147-A177-3AD203B41FA5}">
                      <a16:colId xmlns:a16="http://schemas.microsoft.com/office/drawing/2014/main" val="2295447696"/>
                    </a:ext>
                  </a:extLst>
                </a:gridCol>
                <a:gridCol w="1610362">
                  <a:extLst>
                    <a:ext uri="{9D8B030D-6E8A-4147-A177-3AD203B41FA5}">
                      <a16:colId xmlns:a16="http://schemas.microsoft.com/office/drawing/2014/main" val="1777031905"/>
                    </a:ext>
                  </a:extLst>
                </a:gridCol>
                <a:gridCol w="1610362">
                  <a:extLst>
                    <a:ext uri="{9D8B030D-6E8A-4147-A177-3AD203B41FA5}">
                      <a16:colId xmlns:a16="http://schemas.microsoft.com/office/drawing/2014/main" val="2684207596"/>
                    </a:ext>
                  </a:extLst>
                </a:gridCol>
                <a:gridCol w="1610362">
                  <a:extLst>
                    <a:ext uri="{9D8B030D-6E8A-4147-A177-3AD203B41FA5}">
                      <a16:colId xmlns:a16="http://schemas.microsoft.com/office/drawing/2014/main" val="1669632919"/>
                    </a:ext>
                  </a:extLst>
                </a:gridCol>
              </a:tblGrid>
              <a:tr h="548960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762" marR="22762" marT="2276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123914" marR="123914" marT="61957" marB="61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8945887"/>
                  </a:ext>
                </a:extLst>
              </a:tr>
              <a:tr h="386968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762" marR="22762" marT="2276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22762" marR="22762" marT="22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310306"/>
                  </a:ext>
                </a:extLst>
              </a:tr>
              <a:tr h="38696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762" marR="22762" marT="22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6993648"/>
                  </a:ext>
                </a:extLst>
              </a:tr>
              <a:tr h="38696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762" marR="22762" marT="22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2762" marR="22762" marT="22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762" marR="22762" marT="227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953230"/>
                  </a:ext>
                </a:extLst>
              </a:tr>
              <a:tr h="38696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0.93%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0.76%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22762" marR="22762" marT="22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06201"/>
                  </a:ext>
                </a:extLst>
              </a:tr>
              <a:tr h="38696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2762" marR="22762" marT="22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414238"/>
                  </a:ext>
                </a:extLst>
              </a:tr>
              <a:tr h="38696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22762" marR="22762" marT="22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958064"/>
                  </a:ext>
                </a:extLst>
              </a:tr>
              <a:tr h="38696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0.77%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0.77%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22762" marR="22762" marT="22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06770"/>
                  </a:ext>
                </a:extLst>
              </a:tr>
              <a:tr h="38696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1.30%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22762" marR="22762" marT="22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455440"/>
                  </a:ext>
                </a:extLst>
              </a:tr>
              <a:tr h="38696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22762" marR="22762" marT="227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22762" marR="22762" marT="22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22762" marR="22762" marT="227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793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4548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92152-6FB6-1C4F-AD5C-E942B4B59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Proven improvement even when deblocking-RDO is turned 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B25115-67D3-4D4F-86A4-99102C2A768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Just testing against CTC, the performance is </a:t>
            </a:r>
          </a:p>
          <a:p>
            <a:pPr lvl="1"/>
            <a:r>
              <a:rPr lang="en-US" dirty="0"/>
              <a:t>-0.41% (AI), -0.49% (RA), -0.32% (LD)</a:t>
            </a:r>
          </a:p>
          <a:p>
            <a:r>
              <a:rPr lang="en-US" dirty="0"/>
              <a:t>Testing against an anchor where deblocking-RDO is turned on gives</a:t>
            </a:r>
          </a:p>
          <a:p>
            <a:pPr lvl="1"/>
            <a:r>
              <a:rPr lang="en-US" dirty="0"/>
              <a:t>-0.28% (AI), -0.39% (RA), -0.19% (LD)</a:t>
            </a:r>
          </a:p>
          <a:p>
            <a:r>
              <a:rPr lang="en-US" dirty="0"/>
              <a:t>Hence most of the gain is retained when deblocking-RDO is turned on.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28005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83589B81BCDE4385AC288B3B3D869E" ma:contentTypeVersion="4" ma:contentTypeDescription="Create a new document." ma:contentTypeScope="" ma:versionID="d6a7c0394262a4b3c8fe962b05a5bf35">
  <xsd:schema xmlns:xsd="http://www.w3.org/2001/XMLSchema" xmlns:xs="http://www.w3.org/2001/XMLSchema" xmlns:p="http://schemas.microsoft.com/office/2006/metadata/properties" xmlns:ns2="9a92e56b-3e23-4a59-8847-2fe7905ae976" xmlns:ns3="7880890e-bdfe-44d3-bb23-b32cfefcf3d2" targetNamespace="http://schemas.microsoft.com/office/2006/metadata/properties" ma:root="true" ma:fieldsID="4627bdf3062cdf27b8f0960ab68d5afb" ns2:_="" ns3:_="">
    <xsd:import namespace="9a92e56b-3e23-4a59-8847-2fe7905ae976"/>
    <xsd:import namespace="7880890e-bdfe-44d3-bb23-b32cfefcf3d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92e56b-3e23-4a59-8847-2fe7905ae9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80890e-bdfe-44d3-bb23-b32cfefcf3d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F324127-8E8B-434F-98BF-9A30C25C59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92e56b-3e23-4a59-8847-2fe7905ae976"/>
    <ds:schemaRef ds:uri="7880890e-bdfe-44d3-bb23-b32cfefcf3d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696EF92-DCD2-4D7B-A82F-88ABB03790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958D74F-0E49-48C9-886C-EC9AF9666B6A}">
  <ds:schemaRefs>
    <ds:schemaRef ds:uri="http://schemas.microsoft.com/office/infopath/2007/PartnerControls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terms/"/>
    <ds:schemaRef ds:uri="7880890e-bdfe-44d3-bb23-b32cfefcf3d2"/>
    <ds:schemaRef ds:uri="9a92e56b-3e23-4a59-8847-2fe7905ae976"/>
    <ds:schemaRef ds:uri="http://purl.org/dc/elements/1.1/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9882</TotalTime>
  <Words>2072</Words>
  <Application>Microsoft Macintosh PowerPoint</Application>
  <PresentationFormat>Widescreen</PresentationFormat>
  <Paragraphs>743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Ericsson Hilda Light</vt:lpstr>
      <vt:lpstr>Cambria Math</vt:lpstr>
      <vt:lpstr>Ericsson Hilda</vt:lpstr>
      <vt:lpstr>Arial</vt:lpstr>
      <vt:lpstr>Symbol</vt:lpstr>
      <vt:lpstr>Ericsson Technical Icons</vt:lpstr>
      <vt:lpstr>Times New Roman</vt:lpstr>
      <vt:lpstr>PresentationTemplate2017</vt:lpstr>
      <vt:lpstr>JVET-O0548 – Combined bilateral/SAO loop filter</vt:lpstr>
      <vt:lpstr>Thanks </vt:lpstr>
      <vt:lpstr>Concerns addressed compared to JVET-N0493</vt:lpstr>
      <vt:lpstr>No extra loop filter stage</vt:lpstr>
      <vt:lpstr>In detail</vt:lpstr>
      <vt:lpstr>Results test 1 AI</vt:lpstr>
      <vt:lpstr>Results test 1 RA</vt:lpstr>
      <vt:lpstr>Results test 1 LD</vt:lpstr>
      <vt:lpstr>Proven improvement even when deblocking-RDO is turned on</vt:lpstr>
      <vt:lpstr>Results test 2 AI</vt:lpstr>
      <vt:lpstr>Results test 2 RA</vt:lpstr>
      <vt:lpstr>Results test 2 LD</vt:lpstr>
      <vt:lpstr>Panic mode possible</vt:lpstr>
      <vt:lpstr>Results test 3, AI</vt:lpstr>
      <vt:lpstr>Results test 3, RA</vt:lpstr>
      <vt:lpstr>Results test 3, LD</vt:lpstr>
      <vt:lpstr>Overview</vt:lpstr>
      <vt:lpstr>Complexity comparison to Hadamard filter </vt:lpstr>
      <vt:lpstr>Adder widths – in detail</vt:lpstr>
      <vt:lpstr>Memory requirements</vt:lpstr>
      <vt:lpstr>Arithmetic operations</vt:lpstr>
      <vt:lpstr>Arithmetic operations per sample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 – Marrakech Lessons Learnt</dc:title>
  <dc:creator>VISTA</dc:creator>
  <cp:keywords/>
  <dc:description>Rev PA1</dc:description>
  <cp:lastModifiedBy>Jacob Ström</cp:lastModifiedBy>
  <cp:revision>101</cp:revision>
  <dcterms:created xsi:type="dcterms:W3CDTF">2019-01-29T14:22:00Z</dcterms:created>
  <dcterms:modified xsi:type="dcterms:W3CDTF">2019-07-09T13:22:04Z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/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1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false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/>
  </property>
  <property fmtid="{D5CDD505-2E9C-101B-9397-08002B2CF9AE}" pid="33" name="MiddleFooterField">
    <vt:lpwstr>Ericsson Internal</vt:lpwstr>
  </property>
  <property fmtid="{D5CDD505-2E9C-101B-9397-08002B2CF9AE}" pid="34" name="RightFooterField">
    <vt:lpwstr/>
  </property>
  <property fmtid="{D5CDD505-2E9C-101B-9397-08002B2CF9AE}" pid="35" name="RightFooterField2">
    <vt:lpwstr>2019-01-31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/>
  </property>
  <property fmtid="{D5CDD505-2E9C-101B-9397-08002B2CF9AE}" pid="39" name="BSubject">
    <vt:lpwstr/>
  </property>
  <property fmtid="{D5CDD505-2E9C-101B-9397-08002B2CF9AE}" pid="40" name="DocType">
    <vt:lpwstr/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/>
  </property>
  <property fmtid="{D5CDD505-2E9C-101B-9397-08002B2CF9AE}" pid="51" name="chkExtConf">
    <vt:bool>false</vt:bool>
  </property>
  <property fmtid="{D5CDD505-2E9C-101B-9397-08002B2CF9AE}" pid="52" name="ContentTypeId">
    <vt:lpwstr>0x010100BA83589B81BCDE4385AC288B3B3D869E</vt:lpwstr>
  </property>
  <property fmtid="{D5CDD505-2E9C-101B-9397-08002B2CF9AE}" pid="53" name="UpdateProcess">
    <vt:lpwstr>End</vt:lpwstr>
  </property>
  <property fmtid="{D5CDD505-2E9C-101B-9397-08002B2CF9AE}" pid="54" name="Prepared">
    <vt:lpwstr>VISTA</vt:lpwstr>
  </property>
  <property fmtid="{D5CDD505-2E9C-101B-9397-08002B2CF9AE}" pid="55" name="ApprovedBy">
    <vt:lpwstr/>
  </property>
  <property fmtid="{D5CDD505-2E9C-101B-9397-08002B2CF9AE}" pid="56" name="DocNo">
    <vt:lpwstr/>
  </property>
  <property fmtid="{D5CDD505-2E9C-101B-9397-08002B2CF9AE}" pid="57" name="Checked">
    <vt:lpwstr/>
  </property>
  <property fmtid="{D5CDD505-2E9C-101B-9397-08002B2CF9AE}" pid="58" name="Revision">
    <vt:lpwstr>PA1</vt:lpwstr>
  </property>
  <property fmtid="{D5CDD505-2E9C-101B-9397-08002B2CF9AE}" pid="59" name="DocName">
    <vt:lpwstr/>
  </property>
  <property fmtid="{D5CDD505-2E9C-101B-9397-08002B2CF9AE}" pid="60" name="Title">
    <vt:lpwstr/>
  </property>
  <property fmtid="{D5CDD505-2E9C-101B-9397-08002B2CF9AE}" pid="61" name="Date">
    <vt:lpwstr>2019-01-31</vt:lpwstr>
  </property>
  <property fmtid="{D5CDD505-2E9C-101B-9397-08002B2CF9AE}" pid="62" name="Reference">
    <vt:lpwstr/>
  </property>
</Properties>
</file>