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23"/>
  </p:notesMasterIdLst>
  <p:handoutMasterIdLst>
    <p:handoutMasterId r:id="rId24"/>
  </p:handoutMasterIdLst>
  <p:sldIdLst>
    <p:sldId id="259" r:id="rId5"/>
    <p:sldId id="366" r:id="rId6"/>
    <p:sldId id="353" r:id="rId7"/>
    <p:sldId id="354" r:id="rId8"/>
    <p:sldId id="355" r:id="rId9"/>
    <p:sldId id="356" r:id="rId10"/>
    <p:sldId id="357" r:id="rId11"/>
    <p:sldId id="364" r:id="rId12"/>
    <p:sldId id="358" r:id="rId13"/>
    <p:sldId id="359" r:id="rId14"/>
    <p:sldId id="360" r:id="rId15"/>
    <p:sldId id="365" r:id="rId16"/>
    <p:sldId id="361" r:id="rId17"/>
    <p:sldId id="362" r:id="rId18"/>
    <p:sldId id="363" r:id="rId19"/>
    <p:sldId id="261" r:id="rId20"/>
    <p:sldId id="350" r:id="rId21"/>
    <p:sldId id="351" r:id="rId22"/>
  </p:sldIdLst>
  <p:sldSz cx="12192000" cy="6858000"/>
  <p:notesSz cx="6858000" cy="9144000"/>
  <p:embeddedFontLst>
    <p:embeddedFont>
      <p:font typeface="Cambria Math" panose="02040503050406030204" pitchFamily="18" charset="0"/>
      <p:regular r:id="rId25"/>
    </p:embeddedFont>
    <p:embeddedFont>
      <p:font typeface="Ericsson Hilda" pitchFamily="2" charset="0"/>
      <p:regular r:id="rId26"/>
      <p:bold r:id="rId27"/>
    </p:embeddedFont>
    <p:embeddedFont>
      <p:font typeface="Ericsson Hilda Light" pitchFamily="2" charset="0"/>
      <p:regular r:id="rId28"/>
    </p:embeddedFont>
    <p:embeddedFont>
      <p:font typeface="Ericsson Technical Icons" pitchFamily="2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3284" autoAdjust="0"/>
  </p:normalViewPr>
  <p:slideViewPr>
    <p:cSldViewPr snapToGrid="0" snapToObjects="1" showGuides="1">
      <p:cViewPr>
        <p:scale>
          <a:sx n="80" d="100"/>
          <a:sy n="80" d="100"/>
        </p:scale>
        <p:origin x="129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2019-01-31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1872DE-E981-4D72-8471-F565C1DC1A1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340F804-E317-432E-A1EA-E1FC0993ED2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VISTA  |  PA1  |  2019-01-31  |  Ericsson Internal  |  Page </a:t>
            </a:r>
            <a:fld id="{2992F331-7630-4A47-A3D9-F6CC4EF310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JVET-O0548 – Combined bilateral/SAO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J. Ström, P. Wennersten, J. </a:t>
            </a:r>
            <a:r>
              <a:rPr lang="sv-SE" dirty="0" err="1"/>
              <a:t>Enhorn</a:t>
            </a:r>
            <a:r>
              <a:rPr lang="sv-SE" dirty="0"/>
              <a:t>, D. Liu, K. Andersson and R. Sjöberg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VISTA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 DRI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2019-01-31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RA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A56A6A-D3E0-694E-873E-3D06F5B25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354170"/>
              </p:ext>
            </p:extLst>
          </p:nvPr>
        </p:nvGraphicFramePr>
        <p:xfrm>
          <a:off x="1938727" y="2121055"/>
          <a:ext cx="8314545" cy="3226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4821">
                  <a:extLst>
                    <a:ext uri="{9D8B030D-6E8A-4147-A177-3AD203B41FA5}">
                      <a16:colId xmlns:a16="http://schemas.microsoft.com/office/drawing/2014/main" val="614925997"/>
                    </a:ext>
                  </a:extLst>
                </a:gridCol>
                <a:gridCol w="1370582">
                  <a:extLst>
                    <a:ext uri="{9D8B030D-6E8A-4147-A177-3AD203B41FA5}">
                      <a16:colId xmlns:a16="http://schemas.microsoft.com/office/drawing/2014/main" val="4264767354"/>
                    </a:ext>
                  </a:extLst>
                </a:gridCol>
                <a:gridCol w="1370582">
                  <a:extLst>
                    <a:ext uri="{9D8B030D-6E8A-4147-A177-3AD203B41FA5}">
                      <a16:colId xmlns:a16="http://schemas.microsoft.com/office/drawing/2014/main" val="247703032"/>
                    </a:ext>
                  </a:extLst>
                </a:gridCol>
                <a:gridCol w="1370582">
                  <a:extLst>
                    <a:ext uri="{9D8B030D-6E8A-4147-A177-3AD203B41FA5}">
                      <a16:colId xmlns:a16="http://schemas.microsoft.com/office/drawing/2014/main" val="2099374718"/>
                    </a:ext>
                  </a:extLst>
                </a:gridCol>
                <a:gridCol w="1118989">
                  <a:extLst>
                    <a:ext uri="{9D8B030D-6E8A-4147-A177-3AD203B41FA5}">
                      <a16:colId xmlns:a16="http://schemas.microsoft.com/office/drawing/2014/main" val="2771249307"/>
                    </a:ext>
                  </a:extLst>
                </a:gridCol>
                <a:gridCol w="1118989">
                  <a:extLst>
                    <a:ext uri="{9D8B030D-6E8A-4147-A177-3AD203B41FA5}">
                      <a16:colId xmlns:a16="http://schemas.microsoft.com/office/drawing/2014/main" val="1463545139"/>
                    </a:ext>
                  </a:extLst>
                </a:gridCol>
              </a:tblGrid>
              <a:tr h="305506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2521" marR="172521" marT="86260" marB="8626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469065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466003219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827201579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1731561608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1390974546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-0.53%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643405926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2224981137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Overall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3319239010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-0.56%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99%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1246499267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380153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542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LD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6F038CE-18A5-4940-B04D-6EB9CE7979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544002"/>
              </p:ext>
            </p:extLst>
          </p:nvPr>
        </p:nvGraphicFramePr>
        <p:xfrm>
          <a:off x="1681364" y="2194561"/>
          <a:ext cx="8269298" cy="3211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4128">
                  <a:extLst>
                    <a:ext uri="{9D8B030D-6E8A-4147-A177-3AD203B41FA5}">
                      <a16:colId xmlns:a16="http://schemas.microsoft.com/office/drawing/2014/main" val="3290046649"/>
                    </a:ext>
                  </a:extLst>
                </a:gridCol>
                <a:gridCol w="1392912">
                  <a:extLst>
                    <a:ext uri="{9D8B030D-6E8A-4147-A177-3AD203B41FA5}">
                      <a16:colId xmlns:a16="http://schemas.microsoft.com/office/drawing/2014/main" val="474518947"/>
                    </a:ext>
                  </a:extLst>
                </a:gridCol>
                <a:gridCol w="1253502">
                  <a:extLst>
                    <a:ext uri="{9D8B030D-6E8A-4147-A177-3AD203B41FA5}">
                      <a16:colId xmlns:a16="http://schemas.microsoft.com/office/drawing/2014/main" val="3715967000"/>
                    </a:ext>
                  </a:extLst>
                </a:gridCol>
                <a:gridCol w="1392912">
                  <a:extLst>
                    <a:ext uri="{9D8B030D-6E8A-4147-A177-3AD203B41FA5}">
                      <a16:colId xmlns:a16="http://schemas.microsoft.com/office/drawing/2014/main" val="2905830183"/>
                    </a:ext>
                  </a:extLst>
                </a:gridCol>
                <a:gridCol w="1137922">
                  <a:extLst>
                    <a:ext uri="{9D8B030D-6E8A-4147-A177-3AD203B41FA5}">
                      <a16:colId xmlns:a16="http://schemas.microsoft.com/office/drawing/2014/main" val="483199133"/>
                    </a:ext>
                  </a:extLst>
                </a:gridCol>
                <a:gridCol w="1137922">
                  <a:extLst>
                    <a:ext uri="{9D8B030D-6E8A-4147-A177-3AD203B41FA5}">
                      <a16:colId xmlns:a16="http://schemas.microsoft.com/office/drawing/2014/main" val="392987188"/>
                    </a:ext>
                  </a:extLst>
                </a:gridCol>
              </a:tblGrid>
              <a:tr h="303843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1582" marR="171582" marT="85791" marB="8579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126806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2244171261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1243166278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1664525982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0.93%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1.46%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2367764269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-0.45%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1.00%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0.71%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462465190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0.90%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2975465422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Overall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0.95%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0.85%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2349361027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-0.71%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0.59%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0.58%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98%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225562182"/>
                  </a:ext>
                </a:extLst>
              </a:tr>
              <a:tr h="303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8686" marR="128686" marT="0" marB="0" anchor="ctr"/>
                </a:tc>
                <a:extLst>
                  <a:ext uri="{0D108BD9-81ED-4DB2-BD59-A6C34878D82A}">
                    <a16:rowId xmlns:a16="http://schemas.microsoft.com/office/drawing/2014/main" val="3230496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0563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92152-6FB6-1C4F-AD5C-E942B4B5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Panic mode 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25115-67D3-4D4F-86A4-99102C2A76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Just testing against CTC, the performance is </a:t>
            </a:r>
          </a:p>
          <a:p>
            <a:pPr lvl="1"/>
            <a:r>
              <a:rPr lang="en-US" dirty="0"/>
              <a:t>-0.41% (AI), -0.49% (RA), -0.32% (LD)</a:t>
            </a:r>
          </a:p>
          <a:p>
            <a:r>
              <a:rPr lang="en-US" dirty="0"/>
              <a:t>Testing with a variant that can turn off bilateral filtering per CTU gives</a:t>
            </a:r>
          </a:p>
          <a:p>
            <a:pPr lvl="1"/>
            <a:r>
              <a:rPr lang="en-US" dirty="0"/>
              <a:t>-0.41% (AI), -0.48% (RA), -0.29% (LD)</a:t>
            </a:r>
          </a:p>
          <a:p>
            <a:r>
              <a:rPr lang="en-US" dirty="0"/>
              <a:t>Hence a version capable of panic mode does not degrade performance.</a:t>
            </a:r>
          </a:p>
        </p:txBody>
      </p:sp>
    </p:spTree>
    <p:extLst>
      <p:ext uri="{BB962C8B-B14F-4D97-AF65-F5344CB8AC3E}">
        <p14:creationId xmlns:p14="http://schemas.microsoft.com/office/powerpoint/2010/main" val="3369991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 AI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05C18-8250-3848-B2EC-3CBFF0CC8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740993"/>
              </p:ext>
            </p:extLst>
          </p:nvPr>
        </p:nvGraphicFramePr>
        <p:xfrm>
          <a:off x="1946275" y="1801096"/>
          <a:ext cx="8299449" cy="3175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1253">
                  <a:extLst>
                    <a:ext uri="{9D8B030D-6E8A-4147-A177-3AD203B41FA5}">
                      <a16:colId xmlns:a16="http://schemas.microsoft.com/office/drawing/2014/main" val="2888499670"/>
                    </a:ext>
                  </a:extLst>
                </a:gridCol>
                <a:gridCol w="1397991">
                  <a:extLst>
                    <a:ext uri="{9D8B030D-6E8A-4147-A177-3AD203B41FA5}">
                      <a16:colId xmlns:a16="http://schemas.microsoft.com/office/drawing/2014/main" val="3477137110"/>
                    </a:ext>
                  </a:extLst>
                </a:gridCol>
                <a:gridCol w="1258072">
                  <a:extLst>
                    <a:ext uri="{9D8B030D-6E8A-4147-A177-3AD203B41FA5}">
                      <a16:colId xmlns:a16="http://schemas.microsoft.com/office/drawing/2014/main" val="1365800545"/>
                    </a:ext>
                  </a:extLst>
                </a:gridCol>
                <a:gridCol w="1397991">
                  <a:extLst>
                    <a:ext uri="{9D8B030D-6E8A-4147-A177-3AD203B41FA5}">
                      <a16:colId xmlns:a16="http://schemas.microsoft.com/office/drawing/2014/main" val="3630358374"/>
                    </a:ext>
                  </a:extLst>
                </a:gridCol>
                <a:gridCol w="1142071">
                  <a:extLst>
                    <a:ext uri="{9D8B030D-6E8A-4147-A177-3AD203B41FA5}">
                      <a16:colId xmlns:a16="http://schemas.microsoft.com/office/drawing/2014/main" val="2361261379"/>
                    </a:ext>
                  </a:extLst>
                </a:gridCol>
                <a:gridCol w="1142071">
                  <a:extLst>
                    <a:ext uri="{9D8B030D-6E8A-4147-A177-3AD203B41FA5}">
                      <a16:colId xmlns:a16="http://schemas.microsoft.com/office/drawing/2014/main" val="2596526756"/>
                    </a:ext>
                  </a:extLst>
                </a:gridCol>
              </a:tblGrid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2208" marR="172208" marT="86104" marB="8610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217703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958301258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0.31%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234092052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968588556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304442446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-0.55%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826167206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-0.45%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490052846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Overall 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-0.41%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>
                          <a:effectLst/>
                        </a:rPr>
                        <a:t>0.18%</a:t>
                      </a:r>
                      <a:endParaRPr lang="sv-SE" sz="2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>
                          <a:effectLst/>
                        </a:rPr>
                        <a:t>0.21%</a:t>
                      </a:r>
                      <a:endParaRPr lang="sv-SE" sz="2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116%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104%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848648367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-0.48%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0.30%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-0.02%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115%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105%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226558485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-0.61%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  <a:endParaRPr kumimoji="0" lang="sv-SE" sz="2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  <a:endParaRPr kumimoji="0" lang="sv-SE" sz="2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836248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842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 RA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BCCF1E5-A297-0B46-88DF-60BDCDECE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75424"/>
              </p:ext>
            </p:extLst>
          </p:nvPr>
        </p:nvGraphicFramePr>
        <p:xfrm>
          <a:off x="1946274" y="1801096"/>
          <a:ext cx="8299451" cy="3129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1253">
                  <a:extLst>
                    <a:ext uri="{9D8B030D-6E8A-4147-A177-3AD203B41FA5}">
                      <a16:colId xmlns:a16="http://schemas.microsoft.com/office/drawing/2014/main" val="3087270322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1000224697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1755977619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2167414061"/>
                    </a:ext>
                  </a:extLst>
                </a:gridCol>
                <a:gridCol w="1116958">
                  <a:extLst>
                    <a:ext uri="{9D8B030D-6E8A-4147-A177-3AD203B41FA5}">
                      <a16:colId xmlns:a16="http://schemas.microsoft.com/office/drawing/2014/main" val="1681774762"/>
                    </a:ext>
                  </a:extLst>
                </a:gridCol>
                <a:gridCol w="1116958">
                  <a:extLst>
                    <a:ext uri="{9D8B030D-6E8A-4147-A177-3AD203B41FA5}">
                      <a16:colId xmlns:a16="http://schemas.microsoft.com/office/drawing/2014/main" val="73457444"/>
                    </a:ext>
                  </a:extLst>
                </a:gridCol>
              </a:tblGrid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2208" marR="172208" marT="86104" marB="8610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008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818424978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23979379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-0.48%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404043095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-0.47%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971923799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-0.60%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541517591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 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960221844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Overall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-0.48%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-0.01%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0.03%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108%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102%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913780612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-0.52%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96%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538975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-0.62%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sv-SE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  <a:endParaRPr kumimoji="0" lang="sv-SE" sz="2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323011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275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3 LD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F5EDF3-AE90-0D41-B4D2-BF007E252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545598"/>
              </p:ext>
            </p:extLst>
          </p:nvPr>
        </p:nvGraphicFramePr>
        <p:xfrm>
          <a:off x="1946274" y="1801096"/>
          <a:ext cx="8299451" cy="3221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1253">
                  <a:extLst>
                    <a:ext uri="{9D8B030D-6E8A-4147-A177-3AD203B41FA5}">
                      <a16:colId xmlns:a16="http://schemas.microsoft.com/office/drawing/2014/main" val="3642659559"/>
                    </a:ext>
                  </a:extLst>
                </a:gridCol>
                <a:gridCol w="1430280">
                  <a:extLst>
                    <a:ext uri="{9D8B030D-6E8A-4147-A177-3AD203B41FA5}">
                      <a16:colId xmlns:a16="http://schemas.microsoft.com/office/drawing/2014/main" val="2823030928"/>
                    </a:ext>
                  </a:extLst>
                </a:gridCol>
                <a:gridCol w="1286774">
                  <a:extLst>
                    <a:ext uri="{9D8B030D-6E8A-4147-A177-3AD203B41FA5}">
                      <a16:colId xmlns:a16="http://schemas.microsoft.com/office/drawing/2014/main" val="407451272"/>
                    </a:ext>
                  </a:extLst>
                </a:gridCol>
                <a:gridCol w="1286774">
                  <a:extLst>
                    <a:ext uri="{9D8B030D-6E8A-4147-A177-3AD203B41FA5}">
                      <a16:colId xmlns:a16="http://schemas.microsoft.com/office/drawing/2014/main" val="511800503"/>
                    </a:ext>
                  </a:extLst>
                </a:gridCol>
                <a:gridCol w="1167185">
                  <a:extLst>
                    <a:ext uri="{9D8B030D-6E8A-4147-A177-3AD203B41FA5}">
                      <a16:colId xmlns:a16="http://schemas.microsoft.com/office/drawing/2014/main" val="1143631211"/>
                    </a:ext>
                  </a:extLst>
                </a:gridCol>
                <a:gridCol w="1167185">
                  <a:extLst>
                    <a:ext uri="{9D8B030D-6E8A-4147-A177-3AD203B41FA5}">
                      <a16:colId xmlns:a16="http://schemas.microsoft.com/office/drawing/2014/main" val="64788616"/>
                    </a:ext>
                  </a:extLst>
                </a:gridCol>
              </a:tblGrid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2208" marR="172208" marT="86104" marB="8610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528288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472757959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639145000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 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2205194841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0.94%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0.77%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143837971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-0.51%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0.83%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0.61%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3566128752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0.52%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1.10%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193415641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Overall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-0.29%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0.80%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0.80%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110%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b="1" dirty="0">
                          <a:effectLst/>
                        </a:rPr>
                        <a:t>103%</a:t>
                      </a:r>
                      <a:endParaRPr lang="sv-SE" sz="2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468865079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-0.69%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0.84%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1.32%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 dirty="0">
                          <a:effectLst/>
                        </a:rPr>
                        <a:t>100%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458684116"/>
                  </a:ext>
                </a:extLst>
              </a:tr>
              <a:tr h="30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156" marR="129156" marT="0" marB="0" anchor="ctr"/>
                </a:tc>
                <a:extLst>
                  <a:ext uri="{0D108BD9-81ED-4DB2-BD59-A6C34878D82A}">
                    <a16:rowId xmlns:a16="http://schemas.microsoft.com/office/drawing/2014/main" val="1706591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99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99B3D-EF20-1C41-93D4-8396C380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75419073"/>
                  </p:ext>
                </p:extLst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542786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Δ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𝑅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𝐶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+4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≫3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𝑐𝐼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min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15, </m:t>
                                        </m:r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𝛥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</m:d>
                                  </m:e>
                                </m:func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2)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39244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𝑖𝑓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Δ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𝐼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𝑅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≥0    </m:t>
                                        </m:r>
                                      </m:e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𝐿𝑈𝑇</m:t>
                                        </m:r>
                                        <m:d>
                                          <m:d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𝑐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sv-SE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</a:rPr>
                                                  <m:t>𝑅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𝑜𝑡h𝑒𝑟𝑤𝑖𝑠𝑒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   </m:t>
                                        </m:r>
                                      </m:e>
                                    </m:eqAr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   (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𝐸𝑞𝑛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3)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BD4B3C00-F63B-2A48-A2CC-F423F876E3DA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75419073"/>
                  </p:ext>
                </p:extLst>
              </p:nvPr>
            </p:nvGraphicFramePr>
            <p:xfrm>
              <a:off x="1088350" y="1564141"/>
              <a:ext cx="9334840" cy="235724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00279">
                      <a:extLst>
                        <a:ext uri="{9D8B030D-6E8A-4147-A177-3AD203B41FA5}">
                          <a16:colId xmlns:a16="http://schemas.microsoft.com/office/drawing/2014/main" val="1275891230"/>
                        </a:ext>
                      </a:extLst>
                    </a:gridCol>
                    <a:gridCol w="1032235">
                      <a:extLst>
                        <a:ext uri="{9D8B030D-6E8A-4147-A177-3AD203B41FA5}">
                          <a16:colId xmlns:a16="http://schemas.microsoft.com/office/drawing/2014/main" val="3536487012"/>
                        </a:ext>
                      </a:extLst>
                    </a:gridCol>
                    <a:gridCol w="919212">
                      <a:extLst>
                        <a:ext uri="{9D8B030D-6E8A-4147-A177-3AD203B41FA5}">
                          <a16:colId xmlns:a16="http://schemas.microsoft.com/office/drawing/2014/main" val="3271049243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2931530"/>
                        </a:ext>
                      </a:extLst>
                    </a:gridCol>
                    <a:gridCol w="741557">
                      <a:extLst>
                        <a:ext uri="{9D8B030D-6E8A-4147-A177-3AD203B41FA5}">
                          <a16:colId xmlns:a16="http://schemas.microsoft.com/office/drawing/2014/main" val="714539575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Operations per modification value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+(round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1514067"/>
                      </a:ext>
                    </a:extLst>
                  </a:tr>
                  <a:tr h="338342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62963" r="-58280" b="-7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55067907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392000" r="-58280" b="-66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0436319"/>
                      </a:ext>
                    </a:extLst>
                  </a:tr>
                  <a:tr h="545211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5" t="-286047" r="-58280" b="-2883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40770342"/>
                      </a:ext>
                    </a:extLst>
                  </a:tr>
                  <a:tr h="32536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sum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07790" marR="10779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12514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72919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06E85-85E6-C34E-A43F-68873D86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Arithmetic</a:t>
            </a:r>
            <a:r>
              <a:rPr lang="sv-SE" dirty="0"/>
              <a:t> operations per </a:t>
            </a:r>
            <a:r>
              <a:rPr lang="sv-SE" dirty="0" err="1"/>
              <a:t>sample</a:t>
            </a:r>
            <a:endParaRPr lang="sv-SE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3657079805"/>
                  </p:ext>
                </p:extLst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544133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𝑅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4133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𝑆𝐸</m:t>
                                  </m:r>
                                </m:sub>
                              </m:sSub>
                            </m:oMath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𝑅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𝑁𝐸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𝑆𝑊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𝑆𝐸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8)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37847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𝑐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𝑠𝑢𝑚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 &amp;</m:t>
                                    </m:r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≪1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 &amp;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𝑠𝑢𝑚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≫1,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9)</m:t>
                                </m:r>
                              </m:oMath>
                            </m:oMathPara>
                          </a14:m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800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𝐹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𝐶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sv-SE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sv-SE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𝑐</m:t>
                                        </m:r>
                                        <m:sSub>
                                          <m:sSubPr>
                                            <m:ctrlPr>
                                              <a:rPr lang="sv-SE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𝑚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</a:rPr>
                                              <m:t>𝑠𝑢𝑚</m:t>
                                            </m:r>
                                          </m:sub>
                                        </m:sSub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8</m:t>
                                        </m:r>
                                      </m:e>
                                    </m:d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≫</m:t>
                                    </m:r>
                                    <m:r>
                                      <a:rPr lang="en-US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4</m:t>
                                    </m:r>
                                  </m:e>
                                </m:d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                                                         (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𝐸𝑞𝑛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 10)</m:t>
                                </m:r>
                              </m:oMath>
                            </m:oMathPara>
                          </a14:m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Content Placeholder 4">
                <a:extLst>
                  <a:ext uri="{FF2B5EF4-FFF2-40B4-BE49-F238E27FC236}">
                    <a16:creationId xmlns:a16="http://schemas.microsoft.com/office/drawing/2014/main" id="{1F4DB089-82AD-7E44-876B-F29C79CBEC65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3657079805"/>
                  </p:ext>
                </p:extLst>
              </p:nvPr>
            </p:nvGraphicFramePr>
            <p:xfrm>
              <a:off x="1015847" y="1606875"/>
              <a:ext cx="9640839" cy="41866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380996">
                      <a:extLst>
                        <a:ext uri="{9D8B030D-6E8A-4147-A177-3AD203B41FA5}">
                          <a16:colId xmlns:a16="http://schemas.microsoft.com/office/drawing/2014/main" val="2863380316"/>
                        </a:ext>
                      </a:extLst>
                    </a:gridCol>
                    <a:gridCol w="1069915">
                      <a:extLst>
                        <a:ext uri="{9D8B030D-6E8A-4147-A177-3AD203B41FA5}">
                          <a16:colId xmlns:a16="http://schemas.microsoft.com/office/drawing/2014/main" val="1914521827"/>
                        </a:ext>
                      </a:extLst>
                    </a:gridCol>
                    <a:gridCol w="747152">
                      <a:extLst>
                        <a:ext uri="{9D8B030D-6E8A-4147-A177-3AD203B41FA5}">
                          <a16:colId xmlns:a16="http://schemas.microsoft.com/office/drawing/2014/main" val="1519046151"/>
                        </a:ext>
                      </a:extLst>
                    </a:gridCol>
                    <a:gridCol w="691502">
                      <a:extLst>
                        <a:ext uri="{9D8B030D-6E8A-4147-A177-3AD203B41FA5}">
                          <a16:colId xmlns:a16="http://schemas.microsoft.com/office/drawing/2014/main" val="2726943726"/>
                        </a:ext>
                      </a:extLst>
                    </a:gridCol>
                    <a:gridCol w="751274">
                      <a:extLst>
                        <a:ext uri="{9D8B030D-6E8A-4147-A177-3AD203B41FA5}">
                          <a16:colId xmlns:a16="http://schemas.microsoft.com/office/drawing/2014/main" val="2635670616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Step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 (+round add)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add</a:t>
                          </a:r>
                          <a:b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</a:b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width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shift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check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60626206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165116" r="-50992" b="-5279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079345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259091" r="-50992" b="-4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2 (2)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10, 11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3822255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7442" r="-50992" b="-3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7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6,7,8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1648954"/>
                      </a:ext>
                    </a:extLst>
                  </a:tr>
                  <a:tr h="542354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67442" r="-50992" b="-225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4639020"/>
                      </a:ext>
                    </a:extLst>
                  </a:tr>
                  <a:tr h="845693"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69697" r="-50992" b="-469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 (1)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10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2813478"/>
                      </a:ext>
                    </a:extLst>
                  </a:tr>
                  <a:tr h="33596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per pixel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13 + (5)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 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8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8</a:t>
                          </a:r>
                          <a:endParaRPr lang="sv-SE" sz="1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111300" marR="11130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1633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D2CA9E84-4CD1-5547-AE5A-71969E16DF8D}"/>
              </a:ext>
            </a:extLst>
          </p:cNvPr>
          <p:cNvSpPr/>
          <p:nvPr/>
        </p:nvSpPr>
        <p:spPr bwMode="auto">
          <a:xfrm>
            <a:off x="479425" y="6384471"/>
            <a:ext cx="2867932" cy="3592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sv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14CA57-187E-AE49-91A3-4A64AC2B908C}"/>
              </a:ext>
            </a:extLst>
          </p:cNvPr>
          <p:cNvSpPr txBox="1"/>
          <p:nvPr/>
        </p:nvSpPr>
        <p:spPr bwMode="auto">
          <a:xfrm>
            <a:off x="1186316" y="5959928"/>
            <a:ext cx="9247641" cy="6041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13 additions plus 5 </a:t>
            </a:r>
            <a:r>
              <a:rPr lang="sv-SE" sz="2000" dirty="0" err="1"/>
              <a:t>rounding</a:t>
            </a:r>
            <a:r>
              <a:rPr lang="sv-SE" sz="2000" dirty="0"/>
              <a:t> additions per pixel, 8 </a:t>
            </a:r>
            <a:r>
              <a:rPr lang="sv-SE" sz="2000" dirty="0" err="1"/>
              <a:t>shifts</a:t>
            </a:r>
            <a:r>
              <a:rPr lang="sv-SE" sz="2000" dirty="0"/>
              <a:t> and 8 checks</a:t>
            </a:r>
          </a:p>
          <a:p>
            <a:pPr algn="l">
              <a:buClr>
                <a:schemeClr val="tx1"/>
              </a:buClr>
            </a:pPr>
            <a:r>
              <a:rPr lang="sv-SE" sz="2000" dirty="0" err="1"/>
              <a:t>Largest</a:t>
            </a:r>
            <a:r>
              <a:rPr lang="sv-SE" sz="2000" dirty="0"/>
              <a:t> addition </a:t>
            </a:r>
            <a:r>
              <a:rPr lang="sv-SE" sz="2000" dirty="0" err="1"/>
              <a:t>width</a:t>
            </a:r>
            <a:r>
              <a:rPr lang="sv-SE" sz="2000" dirty="0"/>
              <a:t> is 11 bits</a:t>
            </a:r>
          </a:p>
        </p:txBody>
      </p:sp>
    </p:spTree>
    <p:extLst>
      <p:ext uri="{BB962C8B-B14F-4D97-AF65-F5344CB8AC3E}">
        <p14:creationId xmlns:p14="http://schemas.microsoft.com/office/powerpoint/2010/main" val="421596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92CAA-9709-4649-818C-2B2F33F22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8D88C-5B0C-EE41-9D44-36CCC9C9791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Thanks to Qualcomm and HHI for a lot of effort of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519070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2B36-4458-1244-B8BC-75E7BD7B0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Concerns addressed compared to JVET-N0493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C2056-6D54-5844-B684-56B0917423A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 extra loop-filter stage compared to JVET-N0493</a:t>
            </a:r>
          </a:p>
          <a:p>
            <a:pPr lvl="1"/>
            <a:r>
              <a:rPr lang="en-US" dirty="0"/>
              <a:t>JVET-N0493 received criticisms that the number of loop filter stages was increased to 4</a:t>
            </a:r>
          </a:p>
          <a:p>
            <a:pPr lvl="1"/>
            <a:r>
              <a:rPr lang="en-US" dirty="0"/>
              <a:t>In this contribution, we combine the bilateral filter with SAO</a:t>
            </a:r>
          </a:p>
          <a:p>
            <a:r>
              <a:rPr lang="en-US" dirty="0"/>
              <a:t>Proven improvement even when deblocking RDO is turned on</a:t>
            </a:r>
          </a:p>
          <a:p>
            <a:pPr lvl="1"/>
            <a:r>
              <a:rPr lang="en-US" dirty="0"/>
              <a:t>It was argued that JVET-N0493 might not add BD-rate gain when deblocking-RDO is turned on</a:t>
            </a:r>
          </a:p>
          <a:p>
            <a:pPr lvl="1"/>
            <a:r>
              <a:rPr lang="en-US" dirty="0"/>
              <a:t>In this contribution, we test the bilateral filter + deblocking RDO against an anchor with deblocking-RDO turned on</a:t>
            </a:r>
          </a:p>
          <a:p>
            <a:r>
              <a:rPr lang="en-US" dirty="0"/>
              <a:t>Panic mode possible</a:t>
            </a:r>
          </a:p>
          <a:p>
            <a:pPr lvl="1"/>
            <a:r>
              <a:rPr lang="en-US" dirty="0"/>
              <a:t>When an encoder gets an extra difficult image, it needs to enter ”panic mode”, were most tests and processing is turned off. </a:t>
            </a:r>
          </a:p>
          <a:p>
            <a:pPr lvl="1"/>
            <a:r>
              <a:rPr lang="en-US" dirty="0"/>
              <a:t>For JVET-N0493 there was no way of turning the filter off </a:t>
            </a:r>
            <a:r>
              <a:rPr lang="en-US" dirty="0" err="1"/>
              <a:t>halfways</a:t>
            </a:r>
            <a:r>
              <a:rPr lang="en-US" dirty="0"/>
              <a:t> through an image. </a:t>
            </a:r>
          </a:p>
          <a:p>
            <a:pPr lvl="1"/>
            <a:r>
              <a:rPr lang="en-US" dirty="0"/>
              <a:t>In this contribution, we have a variant that can turn the filter off per CTU.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00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C4F8-C0F9-4F48-A356-0DDAFB397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extra loop filter stage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46AA6-AE4D-FC4A-8B98-FD429BE6FB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447848" cy="4392612"/>
          </a:xfrm>
        </p:spPr>
        <p:txBody>
          <a:bodyPr/>
          <a:lstStyle/>
          <a:p>
            <a:r>
              <a:rPr lang="en-US" dirty="0"/>
              <a:t>In this contribution, bilateral filtering and SAO are combined. </a:t>
            </a:r>
          </a:p>
          <a:p>
            <a:r>
              <a:rPr lang="en-US" dirty="0"/>
              <a:t>No extra samples needed compared to only SAO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Both filters use the same input, and the output is combined.</a:t>
            </a:r>
          </a:p>
          <a:p>
            <a:pPr lvl="1"/>
            <a:r>
              <a:rPr lang="en-US" dirty="0"/>
              <a:t>Filtering can happen in any order, or in parallel, or in lock-step per sample.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1222DE-EA81-A848-981B-8C797F4A1C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29277" y="3163454"/>
            <a:ext cx="4813300" cy="1168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2DFED-2571-B147-941F-7CCB9BC115E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034360" y="1984662"/>
            <a:ext cx="4470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04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AI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BB24166-5678-9949-9F68-ACB991A46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677705"/>
              </p:ext>
            </p:extLst>
          </p:nvPr>
        </p:nvGraphicFramePr>
        <p:xfrm>
          <a:off x="1611065" y="1978430"/>
          <a:ext cx="9002879" cy="3940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7830">
                  <a:extLst>
                    <a:ext uri="{9D8B030D-6E8A-4147-A177-3AD203B41FA5}">
                      <a16:colId xmlns:a16="http://schemas.microsoft.com/office/drawing/2014/main" val="1976539318"/>
                    </a:ext>
                  </a:extLst>
                </a:gridCol>
                <a:gridCol w="1218691">
                  <a:extLst>
                    <a:ext uri="{9D8B030D-6E8A-4147-A177-3AD203B41FA5}">
                      <a16:colId xmlns:a16="http://schemas.microsoft.com/office/drawing/2014/main" val="3591758894"/>
                    </a:ext>
                  </a:extLst>
                </a:gridCol>
                <a:gridCol w="184789">
                  <a:extLst>
                    <a:ext uri="{9D8B030D-6E8A-4147-A177-3AD203B41FA5}">
                      <a16:colId xmlns:a16="http://schemas.microsoft.com/office/drawing/2014/main" val="4199018851"/>
                    </a:ext>
                  </a:extLst>
                </a:gridCol>
                <a:gridCol w="1127582">
                  <a:extLst>
                    <a:ext uri="{9D8B030D-6E8A-4147-A177-3AD203B41FA5}">
                      <a16:colId xmlns:a16="http://schemas.microsoft.com/office/drawing/2014/main" val="1736649019"/>
                    </a:ext>
                  </a:extLst>
                </a:gridCol>
                <a:gridCol w="1252990">
                  <a:extLst>
                    <a:ext uri="{9D8B030D-6E8A-4147-A177-3AD203B41FA5}">
                      <a16:colId xmlns:a16="http://schemas.microsoft.com/office/drawing/2014/main" val="3526204794"/>
                    </a:ext>
                  </a:extLst>
                </a:gridCol>
                <a:gridCol w="1023615">
                  <a:extLst>
                    <a:ext uri="{9D8B030D-6E8A-4147-A177-3AD203B41FA5}">
                      <a16:colId xmlns:a16="http://schemas.microsoft.com/office/drawing/2014/main" val="3136193995"/>
                    </a:ext>
                  </a:extLst>
                </a:gridCol>
                <a:gridCol w="1218691">
                  <a:extLst>
                    <a:ext uri="{9D8B030D-6E8A-4147-A177-3AD203B41FA5}">
                      <a16:colId xmlns:a16="http://schemas.microsoft.com/office/drawing/2014/main" val="2707018494"/>
                    </a:ext>
                  </a:extLst>
                </a:gridCol>
                <a:gridCol w="1218691">
                  <a:extLst>
                    <a:ext uri="{9D8B030D-6E8A-4147-A177-3AD203B41FA5}">
                      <a16:colId xmlns:a16="http://schemas.microsoft.com/office/drawing/2014/main" val="234917640"/>
                    </a:ext>
                  </a:extLst>
                </a:gridCol>
              </a:tblGrid>
              <a:tr h="394023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Over VTM-5.0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931400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 err="1">
                          <a:effectLst/>
                        </a:rPr>
                        <a:t>EncT</a:t>
                      </a:r>
                      <a:r>
                        <a:rPr lang="sv-SE" sz="1600" dirty="0">
                          <a:effectLst/>
                        </a:rPr>
                        <a:t> fast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extLst>
                  <a:ext uri="{0D108BD9-81ED-4DB2-BD59-A6C34878D82A}">
                    <a16:rowId xmlns:a16="http://schemas.microsoft.com/office/drawing/2014/main" val="1439775761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-0.30%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0.30%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0.22%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118%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107%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04554629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-0.39%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0.08%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0.11%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114%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 106%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01940194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-0.35%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0.23%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0.27%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115%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85884097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-0.55%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0.11%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0.20%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112%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106%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5079236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-0.46%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0.18%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0.21%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114%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104%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106%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4374252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</a:rPr>
                        <a:t>Overall 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</a:rPr>
                        <a:t>-0.41%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</a:rPr>
                        <a:t>0.18%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>
                          <a:effectLst/>
                        </a:rPr>
                        <a:t>0.21%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dirty="0">
                          <a:effectLst/>
                        </a:rPr>
                        <a:t>115%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dirty="0">
                          <a:effectLst/>
                        </a:rPr>
                        <a:t>106% 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dirty="0">
                          <a:effectLst/>
                        </a:rPr>
                        <a:t>104%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extLst>
                  <a:ext uri="{0D108BD9-81ED-4DB2-BD59-A6C34878D82A}">
                    <a16:rowId xmlns:a16="http://schemas.microsoft.com/office/drawing/2014/main" val="676483257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-0.49%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0.30%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-0.02%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105%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102%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extLst>
                  <a:ext uri="{0D108BD9-81ED-4DB2-BD59-A6C34878D82A}">
                    <a16:rowId xmlns:a16="http://schemas.microsoft.com/office/drawing/2014/main" val="2305063735"/>
                  </a:ext>
                </a:extLst>
              </a:tr>
              <a:tr h="39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-0.61%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1790" marR="101790" marT="50895" marB="5089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0.14%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-0.03%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105%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</a:rPr>
                        <a:t>103%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7385" marR="117385" marT="0" marB="0" anchor="ctr"/>
                </a:tc>
                <a:extLst>
                  <a:ext uri="{0D108BD9-81ED-4DB2-BD59-A6C34878D82A}">
                    <a16:rowId xmlns:a16="http://schemas.microsoft.com/office/drawing/2014/main" val="2472749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696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RA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9B5C6B-E708-BB4F-8E10-C8851C821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684535"/>
              </p:ext>
            </p:extLst>
          </p:nvPr>
        </p:nvGraphicFramePr>
        <p:xfrm>
          <a:off x="1771925" y="2028305"/>
          <a:ext cx="8648150" cy="3785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600">
                  <a:extLst>
                    <a:ext uri="{9D8B030D-6E8A-4147-A177-3AD203B41FA5}">
                      <a16:colId xmlns:a16="http://schemas.microsoft.com/office/drawing/2014/main" val="3032276086"/>
                    </a:ext>
                  </a:extLst>
                </a:gridCol>
                <a:gridCol w="1164454">
                  <a:extLst>
                    <a:ext uri="{9D8B030D-6E8A-4147-A177-3AD203B41FA5}">
                      <a16:colId xmlns:a16="http://schemas.microsoft.com/office/drawing/2014/main" val="2522602945"/>
                    </a:ext>
                  </a:extLst>
                </a:gridCol>
                <a:gridCol w="175388">
                  <a:extLst>
                    <a:ext uri="{9D8B030D-6E8A-4147-A177-3AD203B41FA5}">
                      <a16:colId xmlns:a16="http://schemas.microsoft.com/office/drawing/2014/main" val="2851456334"/>
                    </a:ext>
                  </a:extLst>
                </a:gridCol>
                <a:gridCol w="1171624">
                  <a:extLst>
                    <a:ext uri="{9D8B030D-6E8A-4147-A177-3AD203B41FA5}">
                      <a16:colId xmlns:a16="http://schemas.microsoft.com/office/drawing/2014/main" val="3039743234"/>
                    </a:ext>
                  </a:extLst>
                </a:gridCol>
                <a:gridCol w="1171624">
                  <a:extLst>
                    <a:ext uri="{9D8B030D-6E8A-4147-A177-3AD203B41FA5}">
                      <a16:colId xmlns:a16="http://schemas.microsoft.com/office/drawing/2014/main" val="530334695"/>
                    </a:ext>
                  </a:extLst>
                </a:gridCol>
                <a:gridCol w="956552">
                  <a:extLst>
                    <a:ext uri="{9D8B030D-6E8A-4147-A177-3AD203B41FA5}">
                      <a16:colId xmlns:a16="http://schemas.microsoft.com/office/drawing/2014/main" val="2619119955"/>
                    </a:ext>
                  </a:extLst>
                </a:gridCol>
                <a:gridCol w="1164454">
                  <a:extLst>
                    <a:ext uri="{9D8B030D-6E8A-4147-A177-3AD203B41FA5}">
                      <a16:colId xmlns:a16="http://schemas.microsoft.com/office/drawing/2014/main" val="3478331721"/>
                    </a:ext>
                  </a:extLst>
                </a:gridCol>
                <a:gridCol w="1164454">
                  <a:extLst>
                    <a:ext uri="{9D8B030D-6E8A-4147-A177-3AD203B41FA5}">
                      <a16:colId xmlns:a16="http://schemas.microsoft.com/office/drawing/2014/main" val="1269748786"/>
                    </a:ext>
                  </a:extLst>
                </a:gridCol>
              </a:tblGrid>
              <a:tr h="265605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 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Over VTM-5.0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8858795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Y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U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V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EncT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EncT fast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DecT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extLst>
                  <a:ext uri="{0D108BD9-81ED-4DB2-BD59-A6C34878D82A}">
                    <a16:rowId xmlns:a16="http://schemas.microsoft.com/office/drawing/2014/main" val="3803111863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A1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-0.37%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-0.14%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700" dirty="0">
                          <a:effectLst/>
                        </a:rPr>
                        <a:t>103% 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103%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3735258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A2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-0.49%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-0.13%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 103%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202297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B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-0.48%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 102%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25680649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C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-0.61%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0.01%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101%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48015715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 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52093413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Overall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-0.49%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-0.02%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0.02%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108%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 dirty="0">
                          <a:effectLst/>
                        </a:rPr>
                        <a:t> 102%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 dirty="0">
                          <a:effectLst/>
                        </a:rPr>
                        <a:t>102%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extLst>
                  <a:ext uri="{0D108BD9-81ED-4DB2-BD59-A6C34878D82A}">
                    <a16:rowId xmlns:a16="http://schemas.microsoft.com/office/drawing/2014/main" val="3758724972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D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-0.54%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0.21%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0.27%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101%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extLst>
                  <a:ext uri="{0D108BD9-81ED-4DB2-BD59-A6C34878D82A}">
                    <a16:rowId xmlns:a16="http://schemas.microsoft.com/office/drawing/2014/main" val="722578712"/>
                  </a:ext>
                </a:extLst>
              </a:tr>
              <a:tr h="265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F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-0.65%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988" marR="149988" marT="74994" marB="7499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0.00%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-0.18%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500" dirty="0">
                          <a:effectLst/>
                        </a:rPr>
                        <a:t> </a:t>
                      </a:r>
                      <a:r>
                        <a:rPr lang="sv-SE" sz="1700" dirty="0">
                          <a:effectLst/>
                        </a:rPr>
                        <a:t>97%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</a:rPr>
                        <a:t>104%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2491" marR="112491" marT="0" marB="0" anchor="ctr"/>
                </a:tc>
                <a:extLst>
                  <a:ext uri="{0D108BD9-81ED-4DB2-BD59-A6C34878D82A}">
                    <a16:rowId xmlns:a16="http://schemas.microsoft.com/office/drawing/2014/main" val="3069191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0819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1 LD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EF722C-62A3-8441-A095-907954EE40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744634"/>
              </p:ext>
            </p:extLst>
          </p:nvPr>
        </p:nvGraphicFramePr>
        <p:xfrm>
          <a:off x="1821112" y="1895301"/>
          <a:ext cx="8549776" cy="3852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366">
                  <a:extLst>
                    <a:ext uri="{9D8B030D-6E8A-4147-A177-3AD203B41FA5}">
                      <a16:colId xmlns:a16="http://schemas.microsoft.com/office/drawing/2014/main" val="4181385531"/>
                    </a:ext>
                  </a:extLst>
                </a:gridCol>
                <a:gridCol w="1164292">
                  <a:extLst>
                    <a:ext uri="{9D8B030D-6E8A-4147-A177-3AD203B41FA5}">
                      <a16:colId xmlns:a16="http://schemas.microsoft.com/office/drawing/2014/main" val="1981749625"/>
                    </a:ext>
                  </a:extLst>
                </a:gridCol>
                <a:gridCol w="174450">
                  <a:extLst>
                    <a:ext uri="{9D8B030D-6E8A-4147-A177-3AD203B41FA5}">
                      <a16:colId xmlns:a16="http://schemas.microsoft.com/office/drawing/2014/main" val="265344177"/>
                    </a:ext>
                  </a:extLst>
                </a:gridCol>
                <a:gridCol w="1101828">
                  <a:extLst>
                    <a:ext uri="{9D8B030D-6E8A-4147-A177-3AD203B41FA5}">
                      <a16:colId xmlns:a16="http://schemas.microsoft.com/office/drawing/2014/main" val="1478282911"/>
                    </a:ext>
                  </a:extLst>
                </a:gridCol>
                <a:gridCol w="1101828">
                  <a:extLst>
                    <a:ext uri="{9D8B030D-6E8A-4147-A177-3AD203B41FA5}">
                      <a16:colId xmlns:a16="http://schemas.microsoft.com/office/drawing/2014/main" val="727579422"/>
                    </a:ext>
                  </a:extLst>
                </a:gridCol>
                <a:gridCol w="999428">
                  <a:extLst>
                    <a:ext uri="{9D8B030D-6E8A-4147-A177-3AD203B41FA5}">
                      <a16:colId xmlns:a16="http://schemas.microsoft.com/office/drawing/2014/main" val="528948800"/>
                    </a:ext>
                  </a:extLst>
                </a:gridCol>
                <a:gridCol w="1164292">
                  <a:extLst>
                    <a:ext uri="{9D8B030D-6E8A-4147-A177-3AD203B41FA5}">
                      <a16:colId xmlns:a16="http://schemas.microsoft.com/office/drawing/2014/main" val="148684379"/>
                    </a:ext>
                  </a:extLst>
                </a:gridCol>
                <a:gridCol w="1164292">
                  <a:extLst>
                    <a:ext uri="{9D8B030D-6E8A-4147-A177-3AD203B41FA5}">
                      <a16:colId xmlns:a16="http://schemas.microsoft.com/office/drawing/2014/main" val="2369253130"/>
                    </a:ext>
                  </a:extLst>
                </a:gridCol>
              </a:tblGrid>
              <a:tr h="263942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Over VTM-5.0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663217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Y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U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V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EncT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EncT fast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DecT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extLst>
                  <a:ext uri="{0D108BD9-81ED-4DB2-BD59-A6C34878D82A}">
                    <a16:rowId xmlns:a16="http://schemas.microsoft.com/office/drawing/2014/main" val="2678471315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A1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84806028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A2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39274778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B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-0.25%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0.93%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0.76%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110%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103%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17584176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C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-0.52%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0.82%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0.59%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111%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67689337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-0.16%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0.44%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1.02%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108%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105%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27970498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Overall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-0.32%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0.77%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0.77%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110%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>
                          <a:effectLst/>
                        </a:rPr>
                        <a:t> </a:t>
                      </a:r>
                      <a:endParaRPr lang="sv-SE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 b="1" dirty="0">
                          <a:effectLst/>
                        </a:rPr>
                        <a:t>104%</a:t>
                      </a:r>
                      <a:endParaRPr lang="sv-SE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extLst>
                  <a:ext uri="{0D108BD9-81ED-4DB2-BD59-A6C34878D82A}">
                    <a16:rowId xmlns:a16="http://schemas.microsoft.com/office/drawing/2014/main" val="1172193301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D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-0.71%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0.82%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1.30%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110%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104%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99%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extLst>
                  <a:ext uri="{0D108BD9-81ED-4DB2-BD59-A6C34878D82A}">
                    <a16:rowId xmlns:a16="http://schemas.microsoft.com/office/drawing/2014/main" val="2902375615"/>
                  </a:ext>
                </a:extLst>
              </a:tr>
              <a:tr h="263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500">
                          <a:effectLst/>
                        </a:rPr>
                        <a:t>Class F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9050" marR="149050" marT="74525" marB="745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787" marR="111787" marT="0" marB="0" anchor="ctr"/>
                </a:tc>
                <a:extLst>
                  <a:ext uri="{0D108BD9-81ED-4DB2-BD59-A6C34878D82A}">
                    <a16:rowId xmlns:a16="http://schemas.microsoft.com/office/drawing/2014/main" val="1123760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080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92152-6FB6-1C4F-AD5C-E942B4B5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Proven improvement even when deblocking-RDO is turned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25115-67D3-4D4F-86A4-99102C2A76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Just testing against CTC, the performance is </a:t>
            </a:r>
          </a:p>
          <a:p>
            <a:pPr lvl="1"/>
            <a:r>
              <a:rPr lang="en-US" dirty="0"/>
              <a:t>-0.41% (AI), -0.49% (RA), -0.32% (LD)</a:t>
            </a:r>
          </a:p>
          <a:p>
            <a:r>
              <a:rPr lang="en-US" dirty="0"/>
              <a:t>Testing against an anchor where deblocking-RDO is turned on gives</a:t>
            </a:r>
          </a:p>
          <a:p>
            <a:pPr lvl="1"/>
            <a:r>
              <a:rPr lang="en-US" dirty="0"/>
              <a:t>-0.28% (AI), -0.39% (RA), -0.19% (LD)</a:t>
            </a:r>
          </a:p>
          <a:p>
            <a:r>
              <a:rPr lang="en-US" dirty="0"/>
              <a:t>Hence most of the gain is retained when deblocking-RDO is turned 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80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F13A-06FC-7B4D-B740-300D60E4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test 2 AI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6E3348-22A8-4148-8BA4-24A59B21E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35181"/>
              </p:ext>
            </p:extLst>
          </p:nvPr>
        </p:nvGraphicFramePr>
        <p:xfrm>
          <a:off x="1664738" y="2111433"/>
          <a:ext cx="8314547" cy="3226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4821">
                  <a:extLst>
                    <a:ext uri="{9D8B030D-6E8A-4147-A177-3AD203B41FA5}">
                      <a16:colId xmlns:a16="http://schemas.microsoft.com/office/drawing/2014/main" val="3686806929"/>
                    </a:ext>
                  </a:extLst>
                </a:gridCol>
                <a:gridCol w="1432882">
                  <a:extLst>
                    <a:ext uri="{9D8B030D-6E8A-4147-A177-3AD203B41FA5}">
                      <a16:colId xmlns:a16="http://schemas.microsoft.com/office/drawing/2014/main" val="1550086677"/>
                    </a:ext>
                  </a:extLst>
                </a:gridCol>
                <a:gridCol w="1289114">
                  <a:extLst>
                    <a:ext uri="{9D8B030D-6E8A-4147-A177-3AD203B41FA5}">
                      <a16:colId xmlns:a16="http://schemas.microsoft.com/office/drawing/2014/main" val="1225401071"/>
                    </a:ext>
                  </a:extLst>
                </a:gridCol>
                <a:gridCol w="1289114">
                  <a:extLst>
                    <a:ext uri="{9D8B030D-6E8A-4147-A177-3AD203B41FA5}">
                      <a16:colId xmlns:a16="http://schemas.microsoft.com/office/drawing/2014/main" val="2293974698"/>
                    </a:ext>
                  </a:extLst>
                </a:gridCol>
                <a:gridCol w="1169308">
                  <a:extLst>
                    <a:ext uri="{9D8B030D-6E8A-4147-A177-3AD203B41FA5}">
                      <a16:colId xmlns:a16="http://schemas.microsoft.com/office/drawing/2014/main" val="2543145379"/>
                    </a:ext>
                  </a:extLst>
                </a:gridCol>
                <a:gridCol w="1169308">
                  <a:extLst>
                    <a:ext uri="{9D8B030D-6E8A-4147-A177-3AD203B41FA5}">
                      <a16:colId xmlns:a16="http://schemas.microsoft.com/office/drawing/2014/main" val="598860497"/>
                    </a:ext>
                  </a:extLst>
                </a:gridCol>
              </a:tblGrid>
              <a:tr h="305506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 VTM-5.0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2521" marR="172521" marT="86260" marB="8626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363270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endParaRPr lang="sv-SE" sz="1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Y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U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V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EncT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DecT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178096423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-0.18%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507869718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A2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3805868393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B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2203623345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C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-0.44%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119%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3432501606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E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-0.32%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105%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1636386414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Overall 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-0.28%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0.20%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104%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4065588614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D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-0.42%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0.17%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0.11%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112%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100%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2626814960"/>
                  </a:ext>
                </a:extLst>
              </a:tr>
              <a:tr h="305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700">
                          <a:effectLst/>
                        </a:rPr>
                        <a:t>Class F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29391" marR="129391" marT="0" marB="0" anchor="ctr"/>
                </a:tc>
                <a:extLst>
                  <a:ext uri="{0D108BD9-81ED-4DB2-BD59-A6C34878D82A}">
                    <a16:rowId xmlns:a16="http://schemas.microsoft.com/office/drawing/2014/main" val="3369612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38515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4" ma:contentTypeDescription="Create a new document." ma:contentTypeScope="" ma:versionID="d6a7c0394262a4b3c8fe962b05a5bf35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4627bdf3062cdf27b8f0960ab68d5afb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96EF92-DCD2-4D7B-A82F-88ABB03790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58D74F-0E49-48C9-886C-EC9AF9666B6A}">
  <ds:schemaRefs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7880890e-bdfe-44d3-bb23-b32cfefcf3d2"/>
    <ds:schemaRef ds:uri="9a92e56b-3e23-4a59-8847-2fe7905ae976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324127-8E8B-434F-98BF-9A30C25C5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92e56b-3e23-4a59-8847-2fe7905ae976"/>
    <ds:schemaRef ds:uri="7880890e-bdfe-44d3-bb23-b32cfefcf3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5277</TotalTime>
  <Words>1483</Words>
  <Application>Microsoft Macintosh PowerPoint</Application>
  <PresentationFormat>Widescreen</PresentationFormat>
  <Paragraphs>598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Times New Roman</vt:lpstr>
      <vt:lpstr>Cambria Math</vt:lpstr>
      <vt:lpstr>Ericsson Hilda Light</vt:lpstr>
      <vt:lpstr>Ericsson Hilda</vt:lpstr>
      <vt:lpstr>Ericsson Technical Icons</vt:lpstr>
      <vt:lpstr>PresentationTemplate2017</vt:lpstr>
      <vt:lpstr>JVET-O0548 – Combined bilateral/SAO loop filter</vt:lpstr>
      <vt:lpstr>Thanks </vt:lpstr>
      <vt:lpstr>Concerns addressed compared to JVET-N0493</vt:lpstr>
      <vt:lpstr>No extra loop filter stage</vt:lpstr>
      <vt:lpstr>Results test 1 AI</vt:lpstr>
      <vt:lpstr>Results test 1 RA</vt:lpstr>
      <vt:lpstr>Results test 1 LD</vt:lpstr>
      <vt:lpstr>Proven improvement even when deblocking-RDO is turned on</vt:lpstr>
      <vt:lpstr>Results test 2 AI</vt:lpstr>
      <vt:lpstr>Results test 2 RA</vt:lpstr>
      <vt:lpstr>Results test 2 LD</vt:lpstr>
      <vt:lpstr>Panic mode possible</vt:lpstr>
      <vt:lpstr>Results test 3 AI</vt:lpstr>
      <vt:lpstr>Results test 3 RA</vt:lpstr>
      <vt:lpstr>Results test 3 LD</vt:lpstr>
      <vt:lpstr>PowerPoint Presentation</vt:lpstr>
      <vt:lpstr>Arithmetic operations</vt:lpstr>
      <vt:lpstr>Arithmetic operations per sample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– Marrakech Lessons Learnt</dc:title>
  <dc:creator>VISTA</dc:creator>
  <cp:keywords/>
  <dc:description>Rev PA1</dc:description>
  <cp:lastModifiedBy>Jacob Ström</cp:lastModifiedBy>
  <cp:revision>68</cp:revision>
  <dcterms:created xsi:type="dcterms:W3CDTF">2019-01-29T14:22:00Z</dcterms:created>
  <dcterms:modified xsi:type="dcterms:W3CDTF">2019-07-05T16:32:59Z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2019-01-31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/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UpdateProcess">
    <vt:lpwstr>End</vt:lpwstr>
  </property>
  <property fmtid="{D5CDD505-2E9C-101B-9397-08002B2CF9AE}" pid="54" name="Prepared">
    <vt:lpwstr>VISTA</vt:lpwstr>
  </property>
  <property fmtid="{D5CDD505-2E9C-101B-9397-08002B2CF9AE}" pid="55" name="ApprovedBy">
    <vt:lpwstr/>
  </property>
  <property fmtid="{D5CDD505-2E9C-101B-9397-08002B2CF9AE}" pid="56" name="DocNo">
    <vt:lpwstr/>
  </property>
  <property fmtid="{D5CDD505-2E9C-101B-9397-08002B2CF9AE}" pid="57" name="Checked">
    <vt:lpwstr/>
  </property>
  <property fmtid="{D5CDD505-2E9C-101B-9397-08002B2CF9AE}" pid="58" name="Revision">
    <vt:lpwstr>PA1</vt:lpwstr>
  </property>
  <property fmtid="{D5CDD505-2E9C-101B-9397-08002B2CF9AE}" pid="59" name="DocName">
    <vt:lpwstr/>
  </property>
  <property fmtid="{D5CDD505-2E9C-101B-9397-08002B2CF9AE}" pid="60" name="Title">
    <vt:lpwstr/>
  </property>
  <property fmtid="{D5CDD505-2E9C-101B-9397-08002B2CF9AE}" pid="61" name="Date">
    <vt:lpwstr>2019-01-31</vt:lpwstr>
  </property>
  <property fmtid="{D5CDD505-2E9C-101B-9397-08002B2CF9AE}" pid="62" name="Reference">
    <vt:lpwstr/>
  </property>
</Properties>
</file>