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24"/>
  </p:notesMasterIdLst>
  <p:handoutMasterIdLst>
    <p:handoutMasterId r:id="rId25"/>
  </p:handoutMasterIdLst>
  <p:sldIdLst>
    <p:sldId id="337" r:id="rId3"/>
    <p:sldId id="380" r:id="rId4"/>
    <p:sldId id="382" r:id="rId5"/>
    <p:sldId id="389" r:id="rId6"/>
    <p:sldId id="387" r:id="rId7"/>
    <p:sldId id="390" r:id="rId8"/>
    <p:sldId id="379" r:id="rId9"/>
    <p:sldId id="338" r:id="rId10"/>
    <p:sldId id="401" r:id="rId11"/>
    <p:sldId id="403" r:id="rId12"/>
    <p:sldId id="391" r:id="rId13"/>
    <p:sldId id="393" r:id="rId14"/>
    <p:sldId id="392" r:id="rId15"/>
    <p:sldId id="396" r:id="rId16"/>
    <p:sldId id="397" r:id="rId17"/>
    <p:sldId id="404" r:id="rId18"/>
    <p:sldId id="398" r:id="rId19"/>
    <p:sldId id="399" r:id="rId20"/>
    <p:sldId id="400" r:id="rId21"/>
    <p:sldId id="394" r:id="rId22"/>
    <p:sldId id="395" r:id="rId23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15" d="100"/>
          <a:sy n="115" d="100"/>
        </p:scale>
        <p:origin x="408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10/07/2019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10/07/2019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1806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04792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594484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21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1654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36875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121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6386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18528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82456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41452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108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 smtClean="0">
                <a:ea typeface="ＭＳ Ｐゴシック" pitchFamily="34" charset="-128"/>
              </a:rPr>
              <a:t>Non-CE4</a:t>
            </a:r>
            <a:r>
              <a:rPr lang="en-US" altLang="en-US" sz="2000" dirty="0">
                <a:ea typeface="ＭＳ Ｐゴシック" pitchFamily="34" charset="-128"/>
              </a:rPr>
              <a:t>: CIIP using triangular partitions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</a:t>
            </a:r>
            <a:r>
              <a:rPr lang="en-US" altLang="en-US" sz="1400" dirty="0" smtClean="0">
                <a:ea typeface="ＭＳ Ｐゴシック" pitchFamily="34" charset="-128"/>
              </a:rPr>
              <a:t>Blasi, Gosala </a:t>
            </a:r>
            <a:r>
              <a:rPr lang="en-US" altLang="en-US" sz="1400" dirty="0">
                <a:ea typeface="ＭＳ Ｐゴシック" pitchFamily="34" charset="-128"/>
              </a:rPr>
              <a:t>Kulupana, André Seixas Dias, 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 smtClean="0"/>
              <a:t>15th JVET Meeting, </a:t>
            </a:r>
            <a:r>
              <a:rPr lang="en-CA" dirty="0" smtClean="0"/>
              <a:t>Gothenburg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 </a:t>
            </a:r>
            <a:r>
              <a:rPr lang="en-US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O0522</a:t>
            </a:r>
            <a:endParaRPr lang="en-US" altLang="en-US" dirty="0">
              <a:solidFill>
                <a:schemeClr val="accent5">
                  <a:lumMod val="75000"/>
                  <a:lumOff val="25000"/>
                </a:schemeClr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Summary of the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53" y="1023938"/>
            <a:ext cx="8401818" cy="33623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proposed modification to CIIP fills a real gap within the current VVC process: there are cases where a triangular partition may be beneficial, but only one partition can be predicted accurately using Merge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0" t="29906" r="17490" b="50146"/>
          <a:stretch/>
        </p:blipFill>
        <p:spPr>
          <a:xfrm>
            <a:off x="1907971" y="1986999"/>
            <a:ext cx="1368153" cy="12241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9" t="28872" r="51521" b="51464"/>
          <a:stretch/>
        </p:blipFill>
        <p:spPr>
          <a:xfrm>
            <a:off x="4209728" y="2004372"/>
            <a:ext cx="1368152" cy="1206763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3510430" y="2463738"/>
            <a:ext cx="432048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57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5" name="Picture 4"/>
          <p:cNvPicPr/>
          <p:nvPr/>
        </p:nvPicPr>
        <p:blipFill rotWithShape="1">
          <a:blip r:embed="rId3"/>
          <a:srcRect l="27180" t="26439" r="30000" b="30028"/>
          <a:stretch/>
        </p:blipFill>
        <p:spPr bwMode="auto">
          <a:xfrm>
            <a:off x="1979712" y="1707654"/>
            <a:ext cx="4924033" cy="28157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1560" y="1151808"/>
            <a:ext cx="7128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Tool is mostly used to predict moving objects over static areas of background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42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19358" t="8889" r="20641" b="9971"/>
          <a:stretch/>
        </p:blipFill>
        <p:spPr bwMode="auto">
          <a:xfrm>
            <a:off x="520700" y="1507652"/>
            <a:ext cx="3790541" cy="28832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/>
          <a:srcRect l="17380" t="7749" r="31410" b="19316"/>
          <a:stretch/>
        </p:blipFill>
        <p:spPr bwMode="auto">
          <a:xfrm>
            <a:off x="5076056" y="1507652"/>
            <a:ext cx="3649336" cy="29235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/>
          <p:cNvSpPr/>
          <p:nvPr/>
        </p:nvSpPr>
        <p:spPr>
          <a:xfrm>
            <a:off x="611560" y="1151808"/>
            <a:ext cx="7128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Tool is mostly used to predict moving objects over static areas of background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40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286444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7" name="Picture 6" descr="C:\Users\saveriob\Dropbox (BBC)\Screenshots\Screenshot 2019-07-09 15.30.43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4" t="34188" r="30641" b="21080"/>
          <a:stretch/>
        </p:blipFill>
        <p:spPr bwMode="auto">
          <a:xfrm>
            <a:off x="1907704" y="1563638"/>
            <a:ext cx="5011410" cy="29187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1560" y="1151808"/>
            <a:ext cx="7128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Tool is mostly used to predict moving objects over static areas of background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37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5" name="Picture 4" descr="C:\Users\saveriob\Dropbox (BBC)\Screenshots\Screenshot 2019-07-09 14.43.58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5" t="13220" r="17051" b="38677"/>
          <a:stretch/>
        </p:blipFill>
        <p:spPr bwMode="auto">
          <a:xfrm>
            <a:off x="1043608" y="1131590"/>
            <a:ext cx="6790278" cy="25819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71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4" name="Picture 3" descr="C:\Users\saveriob\Dropbox (BBC)\Screenshots\Screenshot 2019-07-09 15.36.38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6" t="23218" r="17692" b="26610"/>
          <a:stretch/>
        </p:blipFill>
        <p:spPr bwMode="auto">
          <a:xfrm>
            <a:off x="1547664" y="1163725"/>
            <a:ext cx="5256584" cy="30611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8900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475656" y="1635646"/>
            <a:ext cx="6221178" cy="2160240"/>
            <a:chOff x="2195736" y="1923678"/>
            <a:chExt cx="4562197" cy="15841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13" t="37400" r="51575" b="31801"/>
            <a:stretch/>
          </p:blipFill>
          <p:spPr>
            <a:xfrm>
              <a:off x="2195736" y="1923678"/>
              <a:ext cx="2232248" cy="158417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89" t="37400" r="17712" b="31801"/>
            <a:stretch/>
          </p:blipFill>
          <p:spPr>
            <a:xfrm>
              <a:off x="4453677" y="1923678"/>
              <a:ext cx="2304256" cy="15841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308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000" r="19288" b="44400"/>
          <a:stretch/>
        </p:blipFill>
        <p:spPr>
          <a:xfrm>
            <a:off x="781958" y="1347614"/>
            <a:ext cx="6984776" cy="282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42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001" r="17713" b="44400"/>
          <a:stretch/>
        </p:blipFill>
        <p:spPr>
          <a:xfrm>
            <a:off x="827584" y="1347614"/>
            <a:ext cx="710337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84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34600" r="20075" b="31800"/>
          <a:stretch/>
        </p:blipFill>
        <p:spPr>
          <a:xfrm>
            <a:off x="1043608" y="1635646"/>
            <a:ext cx="6959068" cy="206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3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General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53" y="699542"/>
            <a:ext cx="8401818" cy="33623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Straightforward combination of existing VVC blocks: CIIP and TPM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CIIP combines an intra and inter predictions for a block</a:t>
            </a:r>
          </a:p>
          <a:p>
            <a:r>
              <a:rPr lang="en-CA" dirty="0" smtClean="0"/>
              <a:t>TPM performs combination of two inter-predictions using a triangular partitioning</a:t>
            </a:r>
          </a:p>
          <a:p>
            <a:r>
              <a:rPr lang="en-CA" dirty="0" smtClean="0"/>
              <a:t>We propose to perform CIIP but using the TPM partitioning scheme and blending</a:t>
            </a:r>
          </a:p>
          <a:p>
            <a:r>
              <a:rPr lang="en-CA" b="1" dirty="0" smtClean="0">
                <a:solidFill>
                  <a:srgbClr val="FF0000"/>
                </a:solidFill>
              </a:rPr>
              <a:t>This is basically just a different weighting scheme for the CIIP  combination</a:t>
            </a:r>
          </a:p>
          <a:p>
            <a:r>
              <a:rPr lang="en-CA" dirty="0" smtClean="0"/>
              <a:t>Three CIIP triangle options are proposed: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14720" r="51539" b="50636"/>
          <a:stretch/>
        </p:blipFill>
        <p:spPr>
          <a:xfrm>
            <a:off x="2411760" y="3324558"/>
            <a:ext cx="4453878" cy="172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pic>
        <p:nvPicPr>
          <p:cNvPr id="7" name="Picture 6" descr="C:\Users\saveriob\Dropbox (BBC)\Screenshots\Screenshot 2019-07-09 15.19.18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" t="7522" r="17565" b="10199"/>
          <a:stretch/>
        </p:blipFill>
        <p:spPr bwMode="auto">
          <a:xfrm>
            <a:off x="1691680" y="915566"/>
            <a:ext cx="5969456" cy="36900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018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Visual analysis</a:t>
            </a:r>
            <a:endParaRPr lang="en-US" sz="40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763688" y="843558"/>
            <a:ext cx="6192688" cy="3813928"/>
            <a:chOff x="2321496" y="1055840"/>
            <a:chExt cx="5274840" cy="3248647"/>
          </a:xfrm>
        </p:grpSpPr>
        <p:pic>
          <p:nvPicPr>
            <p:cNvPr id="7" name="Picture 6" descr="C:\Users\saveriob\Dropbox (BBC)\Screenshots\Screenshot 2019-07-09 15.19.18.png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4" t="7522" r="17565" b="10199"/>
            <a:stretch/>
          </p:blipFill>
          <p:spPr bwMode="auto">
            <a:xfrm>
              <a:off x="2339752" y="1059582"/>
              <a:ext cx="5249376" cy="32449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4" name="Picture 3" descr="C:\Users\saveriob\Dropbox (BBC)\Screenshots\Screenshot 2019-07-09 15.19.10.png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9" t="7294" r="17308" b="21139"/>
            <a:stretch/>
          </p:blipFill>
          <p:spPr bwMode="auto">
            <a:xfrm>
              <a:off x="2321496" y="1055840"/>
              <a:ext cx="5274840" cy="2812054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Oval 1"/>
          <p:cNvSpPr/>
          <p:nvPr/>
        </p:nvSpPr>
        <p:spPr>
          <a:xfrm>
            <a:off x="5220072" y="1491629"/>
            <a:ext cx="1296144" cy="160111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40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Proposed method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F9749252-E4A2-43C9-A135-8B1F83341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670" y="736301"/>
            <a:ext cx="8257802" cy="3362325"/>
          </a:xfrm>
        </p:spPr>
        <p:txBody>
          <a:bodyPr/>
          <a:lstStyle/>
          <a:p>
            <a:r>
              <a:rPr lang="en-GB" dirty="0" smtClean="0"/>
              <a:t>CIIP triangle is signalled as an alternative to conventional CIIP. </a:t>
            </a:r>
            <a:r>
              <a:rPr lang="en-GB" b="1" dirty="0" smtClean="0"/>
              <a:t>In this initial implementation no new </a:t>
            </a:r>
            <a:r>
              <a:rPr lang="en-GB" b="1" dirty="0" err="1" smtClean="0"/>
              <a:t>ctx</a:t>
            </a:r>
            <a:r>
              <a:rPr lang="en-GB" b="1" dirty="0" smtClean="0"/>
              <a:t> variables are introduced</a:t>
            </a:r>
          </a:p>
          <a:p>
            <a:r>
              <a:rPr lang="en-GB" dirty="0" smtClean="0"/>
              <a:t>If CIIP triangle is used, then one of 3 CIIP triangle modes is signalled</a:t>
            </a:r>
          </a:p>
          <a:p>
            <a:r>
              <a:rPr lang="en-GB" dirty="0" smtClean="0"/>
              <a:t>At </a:t>
            </a:r>
            <a:r>
              <a:rPr lang="en-GB" dirty="0" smtClean="0">
                <a:solidFill>
                  <a:schemeClr val="bg1"/>
                </a:solidFill>
              </a:rPr>
              <a:t>decoder processing stage, </a:t>
            </a:r>
            <a:r>
              <a:rPr lang="en-GB" dirty="0" smtClean="0"/>
              <a:t>two neighbouring </a:t>
            </a:r>
            <a:r>
              <a:rPr lang="en-GB" dirty="0"/>
              <a:t>blocks are checked to see if they are intra-coded </a:t>
            </a:r>
            <a:r>
              <a:rPr lang="en-GB" dirty="0" smtClean="0"/>
              <a:t>(exactly as in CIIP), to sort the three CIIP triangle modes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70" y="2596284"/>
            <a:ext cx="5884768" cy="202194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636962"/>
              </p:ext>
            </p:extLst>
          </p:nvPr>
        </p:nvGraphicFramePr>
        <p:xfrm>
          <a:off x="6588224" y="3239865"/>
          <a:ext cx="1978660" cy="81153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989330"/>
                <a:gridCol w="989330"/>
              </a:tblGrid>
              <a:tr h="2070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Mode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Binarization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87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Mode 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70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Mode 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87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Mode 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03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method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F9749252-E4A2-43C9-A135-8B1F83341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670" y="747529"/>
            <a:ext cx="8257802" cy="3362325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Two methods are proposed to compute the intra-mode to use for the intra partition:</a:t>
            </a:r>
          </a:p>
          <a:p>
            <a:pPr marL="0" indent="0">
              <a:buNone/>
            </a:pPr>
            <a:r>
              <a:rPr lang="en-GB" dirty="0" smtClean="0"/>
              <a:t>Method 1: Intra-mode is always PLANAR (as in CIIP)</a:t>
            </a:r>
          </a:p>
          <a:p>
            <a:pPr marL="0" indent="0">
              <a:buNone/>
            </a:pPr>
            <a:r>
              <a:rPr lang="en-GB" dirty="0" smtClean="0"/>
              <a:t>Method II: Intra-mode is inferred from two neighbouring blocks using simple process: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4763" y="2509416"/>
            <a:ext cx="82463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both neighbouring </a:t>
            </a:r>
            <a:r>
              <a:rPr lang="en-CA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CUs are intra-coded using 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same </a:t>
            </a:r>
            <a:r>
              <a:rPr lang="en-CA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mode intraDir0, 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then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intraDir0</a:t>
            </a:r>
            <a:endParaRPr lang="en-GB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 if N0 is intra-coded and N1 is not, then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intraDir0</a:t>
            </a:r>
            <a:endParaRPr lang="en-GB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 if N1 is intra-coded and N0 is not, then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intraDir1</a:t>
            </a:r>
            <a:endParaRPr lang="en-GB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 </a:t>
            </a:r>
            <a:r>
              <a:rPr lang="en-CA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TriangleIntraDir</a:t>
            </a: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CA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PLANAR</a:t>
            </a:r>
          </a:p>
          <a:p>
            <a:pPr lvl="0"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400" dirty="0"/>
              <a:t>Intra-mode is also inferred from neighbouring blocks</a:t>
            </a:r>
          </a:p>
          <a:p>
            <a:pPr lvl="0"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GB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51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51643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80973"/>
              </p:ext>
            </p:extLst>
          </p:nvPr>
        </p:nvGraphicFramePr>
        <p:xfrm>
          <a:off x="971600" y="1066036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038744"/>
              </p:ext>
            </p:extLst>
          </p:nvPr>
        </p:nvGraphicFramePr>
        <p:xfrm>
          <a:off x="971600" y="2934565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697130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1400" dirty="0" smtClean="0"/>
              <a:t>Method 1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67544" y="2715766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5863130" y="249974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Encoder complexity will </a:t>
            </a:r>
            <a:r>
              <a:rPr lang="en-US" sz="1200" dirty="0">
                <a:solidFill>
                  <a:schemeClr val="bg1"/>
                </a:solidFill>
              </a:rPr>
              <a:t>probably come down to ~100% with the proposed SIMD blending implementation in JVET-O0280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09117" y="183111"/>
            <a:ext cx="7772400" cy="51643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141662"/>
              </p:ext>
            </p:extLst>
          </p:nvPr>
        </p:nvGraphicFramePr>
        <p:xfrm>
          <a:off x="961886" y="1075000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731304"/>
              </p:ext>
            </p:extLst>
          </p:nvPr>
        </p:nvGraphicFramePr>
        <p:xfrm>
          <a:off x="961886" y="2943529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697130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1400" dirty="0" smtClean="0"/>
              <a:t>Method 1I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67544" y="2715766"/>
            <a:ext cx="7772400" cy="278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5863130" y="249974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Encoder complexity will </a:t>
            </a:r>
            <a:r>
              <a:rPr lang="en-US" sz="1200" dirty="0">
                <a:solidFill>
                  <a:schemeClr val="bg1"/>
                </a:solidFill>
              </a:rPr>
              <a:t>probably come down to ~100% with the proposed SIMD blending implementation in JVET-O0280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5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987574"/>
            <a:ext cx="8640960" cy="3362325"/>
          </a:xfrm>
        </p:spPr>
        <p:txBody>
          <a:bodyPr/>
          <a:lstStyle/>
          <a:p>
            <a:r>
              <a:rPr lang="en-CA" dirty="0" smtClean="0"/>
              <a:t>It is proposed to allow combination of existing VVC blocks: CIIP and TPM</a:t>
            </a:r>
          </a:p>
          <a:p>
            <a:r>
              <a:rPr lang="en-CA" b="1" dirty="0" smtClean="0"/>
              <a:t>Decoder inference processing is identical to CIIP</a:t>
            </a:r>
          </a:p>
          <a:p>
            <a:r>
              <a:rPr lang="en-CA" b="1" dirty="0" smtClean="0"/>
              <a:t>Decoder partitioning and blending is identical to TPM</a:t>
            </a:r>
          </a:p>
          <a:p>
            <a:r>
              <a:rPr lang="en-US" dirty="0" smtClean="0"/>
              <a:t>Average RA </a:t>
            </a:r>
            <a:r>
              <a:rPr lang="en-US" dirty="0"/>
              <a:t>BD-rates of -</a:t>
            </a:r>
            <a:r>
              <a:rPr lang="en-US" dirty="0" smtClean="0"/>
              <a:t>0.08% for method 1, and of -0.10</a:t>
            </a:r>
            <a:r>
              <a:rPr lang="en-US" dirty="0"/>
              <a:t>% </a:t>
            </a:r>
            <a:r>
              <a:rPr lang="en-US" dirty="0" smtClean="0"/>
              <a:t>for </a:t>
            </a:r>
            <a:r>
              <a:rPr lang="en-US" dirty="0"/>
              <a:t>method </a:t>
            </a:r>
            <a:r>
              <a:rPr lang="en-US" dirty="0" smtClean="0"/>
              <a:t>1I with no additional decoder complexity and 102% encoder complexity (this will probably come down to ~100% with the proposed SIMD blending implementation in JVET-O0280)</a:t>
            </a:r>
            <a:endParaRPr lang="en-US" dirty="0"/>
          </a:p>
          <a:p>
            <a:r>
              <a:rPr lang="en-US" dirty="0"/>
              <a:t>Considerable gains for class C (-0.21</a:t>
            </a:r>
            <a:r>
              <a:rPr lang="en-US" dirty="0" smtClean="0"/>
              <a:t>% in RA)</a:t>
            </a:r>
          </a:p>
          <a:p>
            <a:r>
              <a:rPr lang="en-US" dirty="0" smtClean="0"/>
              <a:t>LD results show promising gains for ~101-102% encoder complexity </a:t>
            </a:r>
          </a:p>
          <a:p>
            <a:r>
              <a:rPr lang="en-CA" dirty="0" smtClean="0"/>
              <a:t>Simple tweaks could improve the results (e.g. current implementation doesn’t make use of any additional </a:t>
            </a:r>
            <a:r>
              <a:rPr lang="en-CA" dirty="0" err="1" smtClean="0"/>
              <a:t>ctx</a:t>
            </a:r>
            <a:r>
              <a:rPr lang="en-CA" dirty="0" smtClean="0"/>
              <a:t> variable)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/>
              <a:t>Thank </a:t>
            </a:r>
            <a:r>
              <a:rPr lang="en-US" smtClean="0"/>
              <a:t>you</a:t>
            </a:r>
            <a:endParaRPr lang="en-US" dirty="0"/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endParaRPr lang="en-GB" altLang="en-US" dirty="0">
              <a:ea typeface="ＭＳ Ｐゴシック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Summary of the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53" y="1023938"/>
            <a:ext cx="8401818" cy="33623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Straightforward combination of existing VVC blocks: CIIP and TPM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CIIP </a:t>
            </a:r>
            <a:r>
              <a:rPr lang="en-US" dirty="0" smtClean="0">
                <a:solidFill>
                  <a:schemeClr val="bg1"/>
                </a:solidFill>
              </a:rPr>
              <a:t>is performed using TPM partitioning and blending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Blending is already available in decoder. It was commented during this meeting that this is a simple operation that can be performed on the fly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It was commented by hardware experts that this could be seen as a simplification, as less samples in the block require blending – most are just substitutions from either the intra or inter predictors.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Example: in 32x32 </a:t>
            </a:r>
            <a:r>
              <a:rPr lang="en-US" dirty="0" err="1" smtClean="0">
                <a:solidFill>
                  <a:schemeClr val="bg1"/>
                </a:solidFill>
              </a:rPr>
              <a:t>chroma</a:t>
            </a:r>
            <a:r>
              <a:rPr lang="en-US" dirty="0" smtClean="0">
                <a:solidFill>
                  <a:schemeClr val="bg1"/>
                </a:solidFill>
              </a:rPr>
              <a:t> block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CIIP requires to blend 1024 samples.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CIIP with triangular partitions requires to blend 94 samples</a:t>
            </a:r>
          </a:p>
        </p:txBody>
      </p:sp>
    </p:spTree>
    <p:extLst>
      <p:ext uri="{BB962C8B-B14F-4D97-AF65-F5344CB8AC3E}">
        <p14:creationId xmlns:p14="http://schemas.microsoft.com/office/powerpoint/2010/main" val="311332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8305</TotalTime>
  <Words>1163</Words>
  <Application>Microsoft Office PowerPoint</Application>
  <PresentationFormat>On-screen Show (16:9)</PresentationFormat>
  <Paragraphs>324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ＭＳ Ｐゴシック</vt:lpstr>
      <vt:lpstr>Arial</vt:lpstr>
      <vt:lpstr>Calibri</vt:lpstr>
      <vt:lpstr>Gill Sans MT</vt:lpstr>
      <vt:lpstr>Symbol</vt:lpstr>
      <vt:lpstr>Times New Roman</vt:lpstr>
      <vt:lpstr>PowerPointTemplate_v4</vt:lpstr>
      <vt:lpstr>1_PowerPointTemplate_v2</vt:lpstr>
      <vt:lpstr>Non-CE4: CIIP using triangular partitions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Saverio Blasi</cp:lastModifiedBy>
  <cp:revision>388</cp:revision>
  <dcterms:created xsi:type="dcterms:W3CDTF">2015-07-17T14:38:31Z</dcterms:created>
  <dcterms:modified xsi:type="dcterms:W3CDTF">2019-07-10T09:09:11Z</dcterms:modified>
</cp:coreProperties>
</file>