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4"/>
  </p:notesMasterIdLst>
  <p:handoutMasterIdLst>
    <p:handoutMasterId r:id="rId15"/>
  </p:handoutMasterIdLst>
  <p:sldIdLst>
    <p:sldId id="315" r:id="rId2"/>
    <p:sldId id="321" r:id="rId3"/>
    <p:sldId id="329" r:id="rId4"/>
    <p:sldId id="328" r:id="rId5"/>
    <p:sldId id="322" r:id="rId6"/>
    <p:sldId id="327" r:id="rId7"/>
    <p:sldId id="330" r:id="rId8"/>
    <p:sldId id="324" r:id="rId9"/>
    <p:sldId id="331" r:id="rId10"/>
    <p:sldId id="333" r:id="rId11"/>
    <p:sldId id="326" r:id="rId12"/>
    <p:sldId id="320" r:id="rId13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82" d="100"/>
          <a:sy n="82" d="100"/>
        </p:scale>
        <p:origin x="82" y="42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2019/7/4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altLang="ja-JP" sz="2400" dirty="0" smtClean="0"/>
              <a:t>GT1 flag coding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JVET-O0520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Steve Keating /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</a:t>
            </a:r>
            <a:r>
              <a:rPr lang="en-GB" dirty="0" err="1" smtClean="0"/>
              <a:t>BQTerrace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10" name="TextBox 9"/>
          <p:cNvSpPr txBox="1"/>
          <p:nvPr/>
        </p:nvSpPr>
        <p:spPr>
          <a:xfrm>
            <a:off x="5920828" y="3690403"/>
            <a:ext cx="1917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TU Implementation</a:t>
            </a:r>
            <a:endParaRPr lang="en-GB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245959" y="5073972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Sub-TU Implementation</a:t>
            </a:r>
            <a:endParaRPr lang="en-GB" sz="16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232588" y="2366739"/>
            <a:ext cx="688012" cy="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271073" y="3536727"/>
            <a:ext cx="6985" cy="540345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69" y="1204372"/>
            <a:ext cx="3895090" cy="233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226" y="1200561"/>
            <a:ext cx="3895090" cy="233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69" y="4077072"/>
            <a:ext cx="3895090" cy="2332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6397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 smtClean="0"/>
              <a:t>Identified </a:t>
            </a:r>
            <a:r>
              <a:rPr lang="en-GB" dirty="0" smtClean="0"/>
              <a:t>conditions </a:t>
            </a:r>
            <a:r>
              <a:rPr lang="en-GB" dirty="0" smtClean="0"/>
              <a:t>in which </a:t>
            </a:r>
            <a:r>
              <a:rPr lang="en-GB" dirty="0" err="1" smtClean="0"/>
              <a:t>cabac_zero_word</a:t>
            </a:r>
            <a:r>
              <a:rPr lang="en-GB" dirty="0" smtClean="0"/>
              <a:t> padding is required</a:t>
            </a:r>
          </a:p>
          <a:p>
            <a:pPr lvl="1"/>
            <a:r>
              <a:rPr lang="en-GB" dirty="0" smtClean="0"/>
              <a:t>Larger than average number of GT1 flags</a:t>
            </a:r>
          </a:p>
          <a:p>
            <a:pPr lvl="1"/>
            <a:r>
              <a:rPr lang="en-GB" dirty="0" smtClean="0"/>
              <a:t>Most GT1 flags have value 0</a:t>
            </a:r>
          </a:p>
          <a:p>
            <a:pPr lvl="1"/>
            <a:endParaRPr lang="en-GB" sz="1600" dirty="0" smtClean="0"/>
          </a:p>
          <a:p>
            <a:r>
              <a:rPr lang="en-GB" dirty="0" smtClean="0"/>
              <a:t>Proposed </a:t>
            </a:r>
            <a:r>
              <a:rPr lang="en-GB" dirty="0"/>
              <a:t>a </a:t>
            </a:r>
            <a:r>
              <a:rPr lang="en-GB" dirty="0" smtClean="0"/>
              <a:t>new GT1 group flag</a:t>
            </a:r>
            <a:endParaRPr lang="en-GB" dirty="0"/>
          </a:p>
          <a:p>
            <a:pPr lvl="1"/>
            <a:r>
              <a:rPr lang="en-GB" dirty="0" smtClean="0"/>
              <a:t>Signals if all coefficients in a group </a:t>
            </a:r>
            <a:r>
              <a:rPr lang="en-GB" dirty="0" smtClean="0"/>
              <a:t>have </a:t>
            </a:r>
            <a:r>
              <a:rPr lang="en-GB" dirty="0" smtClean="0"/>
              <a:t>a magnitude of at most 1 </a:t>
            </a:r>
            <a:endParaRPr lang="en-GB" dirty="0"/>
          </a:p>
          <a:p>
            <a:pPr lvl="1"/>
            <a:r>
              <a:rPr lang="en-GB" dirty="0" smtClean="0"/>
              <a:t>Remove need to code large number of GT1 flags for some sequences</a:t>
            </a:r>
          </a:p>
          <a:p>
            <a:pPr lvl="1"/>
            <a:r>
              <a:rPr lang="en-GB" dirty="0" smtClean="0"/>
              <a:t>Reduces need for </a:t>
            </a:r>
            <a:r>
              <a:rPr lang="en-GB" dirty="0" err="1" smtClean="0"/>
              <a:t>cabac_zero_word</a:t>
            </a:r>
            <a:r>
              <a:rPr lang="en-GB" dirty="0" smtClean="0"/>
              <a:t> padding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JVET-O0519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1270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200" dirty="0" smtClean="0"/>
          </a:p>
          <a:p>
            <a:r>
              <a:rPr lang="en-GB" sz="1800" dirty="0" smtClean="0"/>
              <a:t>For some sequences in CTC and low QP it was observed that </a:t>
            </a:r>
            <a:r>
              <a:rPr lang="en-GB" sz="1800" dirty="0" err="1" smtClean="0"/>
              <a:t>cabac_zero_words</a:t>
            </a:r>
            <a:r>
              <a:rPr lang="en-GB" sz="1800" dirty="0" smtClean="0"/>
              <a:t> were being added in the following situation:</a:t>
            </a:r>
          </a:p>
          <a:p>
            <a:pPr lvl="1"/>
            <a:r>
              <a:rPr lang="en-GB" sz="1600" dirty="0" smtClean="0"/>
              <a:t>An unusually high number of GT1 flags have been coded </a:t>
            </a:r>
          </a:p>
          <a:p>
            <a:pPr lvl="2"/>
            <a:r>
              <a:rPr lang="en-GB" sz="1400" dirty="0" smtClean="0"/>
              <a:t>Sometimes up to 30% of the total CABAC coded bins</a:t>
            </a:r>
          </a:p>
          <a:p>
            <a:pPr lvl="1"/>
            <a:r>
              <a:rPr lang="en-GB" sz="1600" dirty="0" smtClean="0"/>
              <a:t>The value of these flags is mostly 0</a:t>
            </a:r>
          </a:p>
          <a:p>
            <a:pPr lvl="2"/>
            <a:r>
              <a:rPr lang="en-GB" sz="1400" dirty="0" smtClean="0"/>
              <a:t>For some clips at some QPs this is true for &gt; 95% GT1 flags</a:t>
            </a:r>
          </a:p>
          <a:p>
            <a:pPr lvl="2"/>
            <a:r>
              <a:rPr lang="en-GB" sz="1400" dirty="0" smtClean="0"/>
              <a:t>Coded very efficiently</a:t>
            </a:r>
          </a:p>
          <a:p>
            <a:pPr lvl="1"/>
            <a:r>
              <a:rPr lang="en-GB" sz="1600" dirty="0" smtClean="0"/>
              <a:t>For any sequence in the test set this only occurs at a limited number of QP levels</a:t>
            </a:r>
          </a:p>
          <a:p>
            <a:pPr lvl="1"/>
            <a:r>
              <a:rPr lang="en-GB" sz="1600" dirty="0" smtClean="0"/>
              <a:t>Mostly seen in random access, but also seen in intra and low delay sequences</a:t>
            </a:r>
          </a:p>
          <a:p>
            <a:pPr lvl="2"/>
            <a:r>
              <a:rPr lang="en-GB" sz="1400" dirty="0" smtClean="0"/>
              <a:t> DaylightRoad2 at QP=17 RA ~2% of output stream was </a:t>
            </a:r>
            <a:r>
              <a:rPr lang="en-GB" sz="1400" dirty="0" err="1" smtClean="0"/>
              <a:t>cabac_zero_word</a:t>
            </a:r>
            <a:r>
              <a:rPr lang="en-GB" sz="1400" dirty="0" smtClean="0"/>
              <a:t> </a:t>
            </a:r>
          </a:p>
          <a:p>
            <a:endParaRPr lang="en-GB" sz="1200" dirty="0" smtClean="0"/>
          </a:p>
          <a:p>
            <a:r>
              <a:rPr lang="en-GB" sz="1800" dirty="0" smtClean="0"/>
              <a:t>Possible causes</a:t>
            </a:r>
          </a:p>
          <a:p>
            <a:pPr lvl="1"/>
            <a:r>
              <a:rPr lang="en-GB" sz="1600" dirty="0" smtClean="0"/>
              <a:t>Highly predictable regions may leave only low </a:t>
            </a:r>
            <a:r>
              <a:rPr lang="en-GB" sz="1600" dirty="0"/>
              <a:t>levels of quantized </a:t>
            </a:r>
            <a:r>
              <a:rPr lang="en-GB" sz="1600" dirty="0" smtClean="0"/>
              <a:t>noise</a:t>
            </a:r>
          </a:p>
          <a:p>
            <a:pPr lvl="1"/>
            <a:r>
              <a:rPr lang="en-GB" sz="1600" dirty="0" smtClean="0"/>
              <a:t>Dependent quantization</a:t>
            </a:r>
          </a:p>
          <a:p>
            <a:pPr lvl="2"/>
            <a:r>
              <a:rPr lang="en-GB" sz="1400" dirty="0" smtClean="0"/>
              <a:t>Shown experimentally but may be RDO effect rather than </a:t>
            </a:r>
            <a:r>
              <a:rPr lang="en-GB" sz="1400" dirty="0" err="1" smtClean="0"/>
              <a:t>DepQuant</a:t>
            </a:r>
            <a:endParaRPr lang="en-GB" sz="1400" dirty="0" smtClean="0"/>
          </a:p>
          <a:p>
            <a:pPr lvl="1"/>
            <a:endParaRPr lang="en-GB" sz="1600" dirty="0" smtClean="0"/>
          </a:p>
          <a:p>
            <a:pPr marL="0" indent="0">
              <a:buNone/>
            </a:pPr>
            <a:r>
              <a:rPr lang="en-GB" dirty="0" smtClean="0"/>
              <a:t> </a:t>
            </a:r>
            <a:endParaRPr lang="en-GB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JVET-O0520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000" cy="4824536"/>
          </a:xfrm>
        </p:spPr>
        <p:txBody>
          <a:bodyPr/>
          <a:lstStyle/>
          <a:p>
            <a:r>
              <a:rPr lang="en-GB" sz="1800" dirty="0" smtClean="0"/>
              <a:t>Example: DaylightRoad2 (RA)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sz="1800" dirty="0" smtClean="0"/>
              <a:t>At QP=17 </a:t>
            </a:r>
          </a:p>
          <a:p>
            <a:pPr lvl="1"/>
            <a:r>
              <a:rPr lang="en-GB" sz="1600" dirty="0" smtClean="0"/>
              <a:t>23.5% of the total CABAC bins coded are GT1 Flags</a:t>
            </a:r>
          </a:p>
          <a:p>
            <a:pPr lvl="1"/>
            <a:r>
              <a:rPr lang="en-GB" sz="1600" dirty="0" smtClean="0"/>
              <a:t>95.9% of these have a value of 0</a:t>
            </a:r>
          </a:p>
          <a:p>
            <a:pPr lvl="1"/>
            <a:r>
              <a:rPr lang="en-GB" sz="1600" dirty="0" smtClean="0"/>
              <a:t>22.5% of the total CABAC bins are GT1 Flags with value 0 </a:t>
            </a:r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JCTVC-O0066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5256584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1185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dirty="0"/>
          </a:p>
          <a:p>
            <a:r>
              <a:rPr lang="en-GB" dirty="0" smtClean="0"/>
              <a:t>Introduce a GT1 group flag similar to coefficient group flag</a:t>
            </a:r>
          </a:p>
          <a:p>
            <a:pPr lvl="1"/>
            <a:r>
              <a:rPr lang="en-GB" dirty="0" smtClean="0"/>
              <a:t>Indicates a group contains no values with magnitude &gt; 1</a:t>
            </a:r>
          </a:p>
          <a:p>
            <a:pPr lvl="1"/>
            <a:r>
              <a:rPr lang="en-GB" dirty="0" smtClean="0"/>
              <a:t>GT1 flags could be skipped for such blocks</a:t>
            </a:r>
          </a:p>
          <a:p>
            <a:pPr lvl="2"/>
            <a:r>
              <a:rPr lang="en-GB" dirty="0" smtClean="0"/>
              <a:t>Reduces number of flags</a:t>
            </a:r>
          </a:p>
          <a:p>
            <a:pPr lvl="2"/>
            <a:r>
              <a:rPr lang="en-GB" dirty="0" smtClean="0"/>
              <a:t>Reduces coding efficiency</a:t>
            </a:r>
          </a:p>
          <a:p>
            <a:pPr lvl="2"/>
            <a:r>
              <a:rPr lang="en-GB" dirty="0" smtClean="0"/>
              <a:t>Reduces / removes need for </a:t>
            </a:r>
            <a:r>
              <a:rPr lang="en-GB" dirty="0" err="1" smtClean="0"/>
              <a:t>cabac_zero_word</a:t>
            </a:r>
            <a:r>
              <a:rPr lang="en-GB" dirty="0" smtClean="0"/>
              <a:t> padding</a:t>
            </a:r>
          </a:p>
          <a:p>
            <a:endParaRPr lang="en-GB" dirty="0" smtClean="0"/>
          </a:p>
          <a:p>
            <a:r>
              <a:rPr lang="en-GB" dirty="0" smtClean="0"/>
              <a:t>Only code the flag when it is statistically likely</a:t>
            </a:r>
          </a:p>
          <a:p>
            <a:pPr lvl="1"/>
            <a:r>
              <a:rPr lang="en-GB" dirty="0" smtClean="0"/>
              <a:t>High probability that no coefficient has magnitude &gt; 1</a:t>
            </a:r>
          </a:p>
          <a:p>
            <a:pPr lvl="1"/>
            <a:r>
              <a:rPr lang="en-GB" dirty="0" smtClean="0"/>
              <a:t>No change for sequences that don’t exhibit excessive GT1 usage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JVET-O0520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267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Modified CABAC context to support two functions</a:t>
            </a:r>
          </a:p>
          <a:p>
            <a:pPr lvl="1"/>
            <a:r>
              <a:rPr lang="en-GB" dirty="0" smtClean="0"/>
              <a:t>Read of current state</a:t>
            </a:r>
          </a:p>
          <a:p>
            <a:pPr lvl="1"/>
            <a:r>
              <a:rPr lang="en-GB" dirty="0" smtClean="0"/>
              <a:t>Update without producing an output to </a:t>
            </a:r>
            <a:r>
              <a:rPr lang="en-GB" dirty="0" err="1" smtClean="0"/>
              <a:t>bitstream</a:t>
            </a:r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Two implementations developed</a:t>
            </a:r>
          </a:p>
          <a:p>
            <a:pPr lvl="1"/>
            <a:r>
              <a:rPr lang="en-GB" dirty="0" smtClean="0"/>
              <a:t>First: </a:t>
            </a:r>
            <a:r>
              <a:rPr lang="en-GB" dirty="0" smtClean="0"/>
              <a:t>TU based </a:t>
            </a:r>
          </a:p>
          <a:p>
            <a:pPr lvl="2"/>
            <a:r>
              <a:rPr lang="en-GB" dirty="0" smtClean="0"/>
              <a:t>Pre-condition based on (</a:t>
            </a:r>
            <a:r>
              <a:rPr lang="en-GB" i="1" dirty="0" smtClean="0"/>
              <a:t>x, y</a:t>
            </a:r>
            <a:r>
              <a:rPr lang="en-GB" dirty="0" smtClean="0"/>
              <a:t>) position of last significant coefficient</a:t>
            </a:r>
          </a:p>
          <a:p>
            <a:pPr lvl="2"/>
            <a:r>
              <a:rPr lang="en-GB" dirty="0" smtClean="0"/>
              <a:t>Always codes top-left coefficients with GT1 flags</a:t>
            </a:r>
          </a:p>
          <a:p>
            <a:pPr lvl="3"/>
            <a:r>
              <a:rPr lang="en-GB" dirty="0" smtClean="0"/>
              <a:t>Most likely to be &gt; 1</a:t>
            </a:r>
          </a:p>
          <a:p>
            <a:pPr lvl="3"/>
            <a:r>
              <a:rPr lang="en-GB" dirty="0" smtClean="0"/>
              <a:t>Excluded for computation of GT1 group flag </a:t>
            </a:r>
          </a:p>
          <a:p>
            <a:pPr lvl="1"/>
            <a:r>
              <a:rPr lang="en-GB" dirty="0" smtClean="0"/>
              <a:t>Second: </a:t>
            </a:r>
            <a:r>
              <a:rPr lang="en-GB" dirty="0" smtClean="0"/>
              <a:t>sub-TU based</a:t>
            </a:r>
          </a:p>
          <a:p>
            <a:pPr lvl="2"/>
            <a:r>
              <a:rPr lang="en-GB" dirty="0" smtClean="0"/>
              <a:t>Only code GT1 group flag if at least 8 possible coefficients exist in TU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71759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TU based 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Elimination of </a:t>
            </a:r>
            <a:r>
              <a:rPr lang="en-GB" sz="1800" dirty="0" err="1" smtClean="0"/>
              <a:t>cabac_zero_word</a:t>
            </a:r>
            <a:r>
              <a:rPr lang="en-GB" sz="1800" dirty="0" smtClean="0"/>
              <a:t> in:</a:t>
            </a:r>
          </a:p>
          <a:p>
            <a:pPr lvl="1"/>
            <a:r>
              <a:rPr lang="en-GB" sz="1600" dirty="0" smtClean="0"/>
              <a:t>DaylightRoad2, random access at QP=17</a:t>
            </a:r>
          </a:p>
          <a:p>
            <a:pPr lvl="1"/>
            <a:r>
              <a:rPr lang="en-GB" sz="1600" dirty="0" err="1" smtClean="0"/>
              <a:t>BasketballDrill</a:t>
            </a:r>
            <a:r>
              <a:rPr lang="en-GB" sz="1600" dirty="0" smtClean="0"/>
              <a:t>, low delay B at QP=7</a:t>
            </a:r>
          </a:p>
          <a:p>
            <a:pPr lvl="1"/>
            <a:r>
              <a:rPr lang="en-GB" sz="1600" dirty="0" smtClean="0"/>
              <a:t>Cactus, random access at QP=12</a:t>
            </a:r>
          </a:p>
          <a:p>
            <a:pPr marL="0" indent="0">
              <a:buNone/>
            </a:pPr>
            <a:r>
              <a:rPr lang="en-GB" dirty="0" smtClean="0"/>
              <a:t>  </a:t>
            </a:r>
            <a:endParaRPr lang="en-GB" dirty="0"/>
          </a:p>
          <a:p>
            <a:endParaRPr lang="en-GB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589105"/>
              </p:ext>
            </p:extLst>
          </p:nvPr>
        </p:nvGraphicFramePr>
        <p:xfrm>
          <a:off x="2483768" y="2636912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80662"/>
              </p:ext>
            </p:extLst>
          </p:nvPr>
        </p:nvGraphicFramePr>
        <p:xfrm>
          <a:off x="2483768" y="4509120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RA(LowQP)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362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sub-TU 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Additionally, elimination of </a:t>
            </a:r>
            <a:r>
              <a:rPr lang="en-GB" sz="1800" dirty="0" err="1" smtClean="0"/>
              <a:t>cabac_zero_word</a:t>
            </a:r>
            <a:r>
              <a:rPr lang="en-GB" sz="1800" dirty="0" smtClean="0"/>
              <a:t> in:</a:t>
            </a:r>
          </a:p>
          <a:p>
            <a:pPr lvl="1"/>
            <a:r>
              <a:rPr lang="en-GB" sz="1600" dirty="0" smtClean="0"/>
              <a:t>DaylightRoad2, random access at QP=22</a:t>
            </a:r>
          </a:p>
          <a:p>
            <a:endParaRPr lang="en-GB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62217"/>
              </p:ext>
            </p:extLst>
          </p:nvPr>
        </p:nvGraphicFramePr>
        <p:xfrm>
          <a:off x="2195736" y="2204864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5657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DaylightRoad2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909060" cy="233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600" y="1200561"/>
            <a:ext cx="3895090" cy="233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895090" cy="2332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920828" y="3690403"/>
            <a:ext cx="1917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TU Implementation</a:t>
            </a:r>
            <a:endParaRPr lang="en-GB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245959" y="5073972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Sub-TU Implementation</a:t>
            </a:r>
            <a:endParaRPr lang="en-GB" sz="1600" dirty="0"/>
          </a:p>
        </p:txBody>
      </p:sp>
      <p:cxnSp>
        <p:nvCxnSpPr>
          <p:cNvPr id="15" name="Straight Arrow Connector 14"/>
          <p:cNvCxnSpPr>
            <a:stCxn id="7" idx="3"/>
            <a:endCxn id="8" idx="1"/>
          </p:cNvCxnSpPr>
          <p:nvPr/>
        </p:nvCxnSpPr>
        <p:spPr>
          <a:xfrm flipV="1">
            <a:off x="4232588" y="2366739"/>
            <a:ext cx="688012" cy="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7" idx="2"/>
            <a:endCxn id="9" idx="0"/>
          </p:cNvCxnSpPr>
          <p:nvPr/>
        </p:nvCxnSpPr>
        <p:spPr>
          <a:xfrm flipH="1">
            <a:off x="2271073" y="3536727"/>
            <a:ext cx="6985" cy="540345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881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– </a:t>
            </a:r>
            <a:r>
              <a:rPr lang="en-GB" dirty="0" err="1" smtClean="0"/>
              <a:t>CatRobot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10" name="TextBox 9"/>
          <p:cNvSpPr txBox="1"/>
          <p:nvPr/>
        </p:nvSpPr>
        <p:spPr>
          <a:xfrm>
            <a:off x="5920828" y="3690403"/>
            <a:ext cx="1917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TU Implementation</a:t>
            </a:r>
            <a:endParaRPr lang="en-GB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245959" y="5073972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Sub-TU Implementation</a:t>
            </a:r>
            <a:endParaRPr lang="en-GB" sz="16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232588" y="2366739"/>
            <a:ext cx="688012" cy="1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271073" y="3536727"/>
            <a:ext cx="6985" cy="540345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17" y="4077072"/>
            <a:ext cx="3895090" cy="233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462" y="1204372"/>
            <a:ext cx="3895090" cy="233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4372"/>
            <a:ext cx="3895090" cy="2332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0798435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819</Words>
  <Application>Microsoft Office PowerPoint</Application>
  <PresentationFormat>On-screen Show (4:3)</PresentationFormat>
  <Paragraphs>309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 Unicode MS</vt:lpstr>
      <vt:lpstr>メイリオ</vt:lpstr>
      <vt:lpstr>ＭＳ Ｐゴシック</vt:lpstr>
      <vt:lpstr>ＭＳ Ｐ明朝</vt:lpstr>
      <vt:lpstr>Arial</vt:lpstr>
      <vt:lpstr>HGPｺﾞｼｯｸE</vt:lpstr>
      <vt:lpstr>HGP行書体</vt:lpstr>
      <vt:lpstr>HGP創英角ｺﾞｼｯｸUB</vt:lpstr>
      <vt:lpstr>Lucida Sans</vt:lpstr>
      <vt:lpstr>GBM_Master</vt:lpstr>
      <vt:lpstr>GT1 flag coding</vt:lpstr>
      <vt:lpstr>Introduction</vt:lpstr>
      <vt:lpstr>Introduction</vt:lpstr>
      <vt:lpstr>Proposal</vt:lpstr>
      <vt:lpstr>Implementation</vt:lpstr>
      <vt:lpstr>Results – TU based implementation</vt:lpstr>
      <vt:lpstr>Results – sub-TU implementation</vt:lpstr>
      <vt:lpstr>Results – DaylightRoad2</vt:lpstr>
      <vt:lpstr>Results – CatRobot</vt:lpstr>
      <vt:lpstr>Results – BQTerrace</vt:lpstr>
      <vt:lpstr>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2019-07-04T13:04:58Z</dcterms:modified>
</cp:coreProperties>
</file>