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8"/>
  </p:notesMasterIdLst>
  <p:handoutMasterIdLst>
    <p:handoutMasterId r:id="rId19"/>
  </p:handoutMasterIdLst>
  <p:sldIdLst>
    <p:sldId id="435" r:id="rId6"/>
    <p:sldId id="442" r:id="rId7"/>
    <p:sldId id="452" r:id="rId8"/>
    <p:sldId id="453" r:id="rId9"/>
    <p:sldId id="454" r:id="rId10"/>
    <p:sldId id="455" r:id="rId11"/>
    <p:sldId id="436" r:id="rId12"/>
    <p:sldId id="456" r:id="rId13"/>
    <p:sldId id="457" r:id="rId14"/>
    <p:sldId id="458" r:id="rId15"/>
    <p:sldId id="459" r:id="rId16"/>
    <p:sldId id="451" r:id="rId17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AADC"/>
    <a:srgbClr val="8CB4E1"/>
    <a:srgbClr val="CB1476"/>
    <a:srgbClr val="009E8E"/>
    <a:srgbClr val="8A318E"/>
    <a:srgbClr val="8B1069"/>
    <a:srgbClr val="39B54A"/>
    <a:srgbClr val="00ADEE"/>
    <a:srgbClr val="602A7A"/>
    <a:srgbClr val="1BA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98" autoAdjust="0"/>
    <p:restoredTop sz="94150" autoAdjust="0"/>
  </p:normalViewPr>
  <p:slideViewPr>
    <p:cSldViewPr snapToGrid="0">
      <p:cViewPr varScale="1">
        <p:scale>
          <a:sx n="140" d="100"/>
          <a:sy n="140" d="100"/>
        </p:scale>
        <p:origin x="492" y="126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40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761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7179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899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40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59645C0-04D3-D04B-87EB-E85315A5A09B}"/>
              </a:ext>
            </a:extLst>
          </p:cNvPr>
          <p:cNvSpPr txBox="1">
            <a:spLocks/>
          </p:cNvSpPr>
          <p:nvPr/>
        </p:nvSpPr>
        <p:spPr>
          <a:xfrm>
            <a:off x="369025" y="2535026"/>
            <a:ext cx="6010283" cy="2188049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JVET-0516</a:t>
            </a:r>
          </a:p>
          <a:p>
            <a:pPr>
              <a:spcBef>
                <a:spcPts val="750"/>
              </a:spcBef>
            </a:pPr>
            <a:r>
              <a:rPr lang="en-US" sz="2800" dirty="0">
                <a:solidFill>
                  <a:schemeClr val="bg1"/>
                </a:solidFill>
              </a:rPr>
              <a:t>non-CE4: BCW for pairwise</a:t>
            </a:r>
          </a:p>
          <a:p>
            <a:pPr>
              <a:spcBef>
                <a:spcPts val="750"/>
              </a:spcBef>
            </a:pPr>
            <a:endParaRPr lang="en-US" sz="3200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1400" dirty="0">
                <a:latin typeface="Century Gothic" panose="020B0502020202020204" pitchFamily="34" charset="0"/>
              </a:rPr>
              <a:t>Ticket#312 bug fix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200" dirty="0">
                <a:latin typeface="Century Gothic" panose="020B0502020202020204" pitchFamily="34" charset="0"/>
              </a:rPr>
              <a:t>Fix initialization problem in BCW</a:t>
            </a:r>
            <a:br>
              <a:rPr lang="en-GB" sz="1200" dirty="0">
                <a:latin typeface="Century Gothic" panose="020B0502020202020204" pitchFamily="34" charset="0"/>
              </a:rPr>
            </a:br>
            <a:r>
              <a:rPr lang="en-GB" sz="1200" dirty="0">
                <a:latin typeface="Century Gothic" panose="020B0502020202020204" pitchFamily="34" charset="0"/>
              </a:rPr>
              <a:t>inheritance for constructed affine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1400" dirty="0">
                <a:latin typeface="Century Gothic" panose="020B0502020202020204" pitchFamily="34" charset="0"/>
              </a:rPr>
              <a:t>Perfectly match </a:t>
            </a:r>
            <a:r>
              <a:rPr lang="en-US" sz="1400" dirty="0">
                <a:latin typeface="Century Gothic" panose="020B0502020202020204" pitchFamily="34" charset="0"/>
              </a:rPr>
              <a:t>method 1</a:t>
            </a:r>
            <a:r>
              <a:rPr lang="en-GB" sz="1400" dirty="0">
                <a:latin typeface="Century Gothic" panose="020B0502020202020204" pitchFamily="34" charset="0"/>
              </a:rPr>
              <a:t>results</a:t>
            </a:r>
            <a:br>
              <a:rPr lang="en-US" sz="1400" dirty="0">
                <a:latin typeface="Century Gothic" panose="020B0502020202020204" pitchFamily="34" charset="0"/>
              </a:rPr>
            </a:br>
            <a:r>
              <a:rPr lang="en-US" sz="1400" dirty="0">
                <a:latin typeface="Century Gothic" panose="020B0502020202020204" pitchFamily="34" charset="0"/>
              </a:rPr>
              <a:t>of JVET-O0367</a:t>
            </a: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2" name="Title 9">
            <a:extLst>
              <a:ext uri="{FF2B5EF4-FFF2-40B4-BE49-F238E27FC236}">
                <a16:creationId xmlns:a16="http://schemas.microsoft.com/office/drawing/2014/main" id="{EEC8283A-E4F9-4855-9F49-E4E3C9C6DAC3}"/>
              </a:ext>
            </a:extLst>
          </p:cNvPr>
          <p:cNvSpPr txBox="1">
            <a:spLocks/>
          </p:cNvSpPr>
          <p:nvPr/>
        </p:nvSpPr>
        <p:spPr>
          <a:xfrm>
            <a:off x="0" y="265579"/>
            <a:ext cx="9144000" cy="729137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Partial results</a:t>
            </a:r>
            <a:br>
              <a:rPr lang="en-US" sz="2400" b="0" dirty="0">
                <a:solidFill>
                  <a:prstClr val="black"/>
                </a:solidFill>
                <a:latin typeface="Century Gothic" panose="020B0502020202020204" pitchFamily="34" charset="0"/>
                <a:ea typeface="+mn-ea"/>
                <a:cs typeface="+mn-cs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  <a:ea typeface="+mn-ea"/>
                <a:cs typeface="+mn-cs"/>
              </a:rPr>
              <a:t>Method 3 with Ticket#312 bug fix</a:t>
            </a: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77C9168-BAAF-4C45-8EA5-7E5C3D0CA8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064177"/>
              </p:ext>
            </p:extLst>
          </p:nvPr>
        </p:nvGraphicFramePr>
        <p:xfrm>
          <a:off x="4175598" y="1286749"/>
          <a:ext cx="4462780" cy="16421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7280">
                  <a:extLst>
                    <a:ext uri="{9D8B030D-6E8A-4147-A177-3AD203B41FA5}">
                      <a16:colId xmlns:a16="http://schemas.microsoft.com/office/drawing/2014/main" val="1209274505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3665804764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1027093344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222452438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546449239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118943596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Random Access Main 10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5772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Over VTM-5.0 with Ticket#312 bug-fix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6984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Y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U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V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EncT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DecT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89552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A1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i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i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i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i="1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i="1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1288668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A2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i="1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i="1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i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i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i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2265150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B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26058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C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65920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Overall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b="1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23167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D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85889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F (optional)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602034485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231ED4C-6111-4B35-9159-0D661BDBB2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839577"/>
              </p:ext>
            </p:extLst>
          </p:nvPr>
        </p:nvGraphicFramePr>
        <p:xfrm>
          <a:off x="4175598" y="3071248"/>
          <a:ext cx="4462780" cy="1457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7280">
                  <a:extLst>
                    <a:ext uri="{9D8B030D-6E8A-4147-A177-3AD203B41FA5}">
                      <a16:colId xmlns:a16="http://schemas.microsoft.com/office/drawing/2014/main" val="24542738"/>
                    </a:ext>
                  </a:extLst>
                </a:gridCol>
                <a:gridCol w="683895">
                  <a:extLst>
                    <a:ext uri="{9D8B030D-6E8A-4147-A177-3AD203B41FA5}">
                      <a16:colId xmlns:a16="http://schemas.microsoft.com/office/drawing/2014/main" val="3620368898"/>
                    </a:ext>
                  </a:extLst>
                </a:gridCol>
                <a:gridCol w="683260">
                  <a:extLst>
                    <a:ext uri="{9D8B030D-6E8A-4147-A177-3AD203B41FA5}">
                      <a16:colId xmlns:a16="http://schemas.microsoft.com/office/drawing/2014/main" val="2350588191"/>
                    </a:ext>
                  </a:extLst>
                </a:gridCol>
                <a:gridCol w="758825">
                  <a:extLst>
                    <a:ext uri="{9D8B030D-6E8A-4147-A177-3AD203B41FA5}">
                      <a16:colId xmlns:a16="http://schemas.microsoft.com/office/drawing/2014/main" val="4071453053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1773550085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369157703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Low delay B Main10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4860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Over VTM-5.0 with Ticket#312 bug-fix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64974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Y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U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V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EncT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DecT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35514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B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03833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C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92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E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-0.20%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6228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Overall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49337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D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56708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F (optional)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31664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1658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721452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JVET-O0516 BCW for pairwise</a:t>
            </a:r>
            <a:br>
              <a:rPr lang="en-US" sz="2400" dirty="0">
                <a:latin typeface="Century Gothic" panose="020B0502020202020204" pitchFamily="34" charset="0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Conclusion</a:t>
            </a: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616375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1400" dirty="0">
                <a:latin typeface="Century Gothic" panose="020B0502020202020204" pitchFamily="34" charset="0"/>
              </a:rPr>
              <a:t>Proposed 3 methods for BCW inheritance for pairwise candidate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200" dirty="0">
                <a:latin typeface="Century Gothic" panose="020B0502020202020204" pitchFamily="34" charset="0"/>
              </a:rPr>
              <a:t>2 first methods</a:t>
            </a: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en-GB" sz="1000" dirty="0">
                <a:latin typeface="Century Gothic" panose="020B0502020202020204" pitchFamily="34" charset="0"/>
              </a:rPr>
              <a:t>Address most bi-directional pairwise candidates</a:t>
            </a: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en-GB" sz="1000" dirty="0">
                <a:latin typeface="Century Gothic" panose="020B0502020202020204" pitchFamily="34" charset="0"/>
              </a:rPr>
              <a:t>Give small losses in RA and small gains in LDB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200" dirty="0">
                <a:latin typeface="Century Gothic" panose="020B0502020202020204" pitchFamily="34" charset="0"/>
              </a:rPr>
              <a:t>Method 3</a:t>
            </a: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en-GB" sz="1000" dirty="0">
                <a:latin typeface="Century Gothic" panose="020B0502020202020204" pitchFamily="34" charset="0"/>
              </a:rPr>
              <a:t>Address bi-directional pairwise candidate created from bi-directional candidates</a:t>
            </a: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en-GB" sz="1000" dirty="0">
                <a:latin typeface="Century Gothic" panose="020B0502020202020204" pitchFamily="34" charset="0"/>
              </a:rPr>
              <a:t>Keep same performances as VTM-5.0</a:t>
            </a:r>
          </a:p>
          <a:p>
            <a:pPr lvl="2">
              <a:lnSpc>
                <a:spcPct val="100000"/>
              </a:lnSpc>
              <a:buClr>
                <a:srgbClr val="00ADEE"/>
              </a:buClr>
            </a:pPr>
            <a:r>
              <a:rPr lang="en-GB" sz="1000" dirty="0">
                <a:latin typeface="Century Gothic" panose="020B0502020202020204" pitchFamily="34" charset="0"/>
              </a:rPr>
              <a:t>(Give small gains in LDB with Ticket#312 bug fix)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1400" dirty="0">
                <a:latin typeface="Century Gothic" panose="020B0502020202020204" pitchFamily="34" charset="0"/>
              </a:rPr>
              <a:t>Recommended adoption of method 3 (or method 2)</a:t>
            </a:r>
          </a:p>
          <a:p>
            <a:pPr lvl="1">
              <a:lnSpc>
                <a:spcPct val="100000"/>
              </a:lnSpc>
              <a:buClr>
                <a:srgbClr val="00ADEE"/>
              </a:buClr>
            </a:pPr>
            <a:r>
              <a:rPr lang="en-GB" sz="1100" dirty="0">
                <a:latin typeface="Century Gothic" panose="020B0502020202020204" pitchFamily="34" charset="0"/>
              </a:rPr>
              <a:t>Seems to be the best from coding efficiency viewpoint.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1400" dirty="0">
                <a:latin typeface="Century Gothic" panose="020B0502020202020204" pitchFamily="34" charset="0"/>
              </a:rPr>
              <a:t>Similar to JVET-O0367</a:t>
            </a:r>
          </a:p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GB" sz="1400" dirty="0">
                <a:latin typeface="Century Gothic" panose="020B0502020202020204" pitchFamily="34" charset="0"/>
              </a:rPr>
              <a:t>Thanks to LGE for crosscheck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01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9">
            <a:extLst>
              <a:ext uri="{FF2B5EF4-FFF2-40B4-BE49-F238E27FC236}">
                <a16:creationId xmlns:a16="http://schemas.microsoft.com/office/drawing/2014/main" id="{88D5FAED-803B-1D4A-94E4-5B096C395D7B}"/>
              </a:ext>
            </a:extLst>
          </p:cNvPr>
          <p:cNvSpPr txBox="1">
            <a:spLocks/>
          </p:cNvSpPr>
          <p:nvPr/>
        </p:nvSpPr>
        <p:spPr>
          <a:xfrm>
            <a:off x="0" y="265579"/>
            <a:ext cx="9144000" cy="729137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Motivation</a:t>
            </a: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5396DB31-58EA-4349-8626-59AD8B3F0B2A}"/>
              </a:ext>
            </a:extLst>
          </p:cNvPr>
          <p:cNvSpPr txBox="1">
            <a:spLocks/>
          </p:cNvSpPr>
          <p:nvPr/>
        </p:nvSpPr>
        <p:spPr>
          <a:xfrm>
            <a:off x="159083" y="1345842"/>
            <a:ext cx="4527217" cy="2654658"/>
          </a:xfrm>
          <a:prstGeom prst="rect">
            <a:avLst/>
          </a:prstGeom>
        </p:spPr>
        <p:txBody>
          <a:bodyPr anchor="t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1400" b="1" dirty="0">
                <a:latin typeface="Century Gothic" panose="020B0502020202020204" pitchFamily="34" charset="0"/>
              </a:rPr>
              <a:t>In both merge and affine merge lists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All candidates can inherit BCW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Except temporal candidates and zeros</a:t>
            </a:r>
            <a:br>
              <a:rPr lang="en-US" sz="1200" dirty="0">
                <a:latin typeface="Century Gothic" panose="020B0502020202020204" pitchFamily="34" charset="0"/>
              </a:rPr>
            </a:br>
            <a:r>
              <a:rPr lang="en-US" sz="1200" dirty="0">
                <a:latin typeface="Century Gothic" panose="020B0502020202020204" pitchFamily="34" charset="0"/>
              </a:rPr>
              <a:t>(BCW not temporally saved)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200" b="1" dirty="0">
                <a:latin typeface="Century Gothic" panose="020B0502020202020204" pitchFamily="34" charset="0"/>
              </a:rPr>
              <a:t>Pairwise candidate </a:t>
            </a:r>
            <a:r>
              <a:rPr lang="en-US" sz="1200" dirty="0">
                <a:latin typeface="Century Gothic" panose="020B0502020202020204" pitchFamily="34" charset="0"/>
              </a:rPr>
              <a:t>has no BCW</a:t>
            </a:r>
            <a:br>
              <a:rPr lang="en-US" sz="1200" dirty="0">
                <a:latin typeface="Century Gothic" panose="020B0502020202020204" pitchFamily="34" charset="0"/>
              </a:rPr>
            </a:br>
            <a:r>
              <a:rPr lang="en-US" sz="1200" dirty="0">
                <a:latin typeface="Century Gothic" panose="020B0502020202020204" pitchFamily="34" charset="0"/>
              </a:rPr>
              <a:t>(only candidate without BCW inheritance)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400" dirty="0">
                <a:latin typeface="Century Gothic" panose="020B0502020202020204" pitchFamily="34" charset="0"/>
              </a:rPr>
              <a:t>JVET-O0516 proposes 3 methods of BCW inheritance for pairwise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EB4B2AF-F236-4843-8860-1324A3775A78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FE9A864-369F-874B-9A43-D897D44539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7FDFA29-B93E-4301-A90A-D0114CE239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986992"/>
              </p:ext>
            </p:extLst>
          </p:nvPr>
        </p:nvGraphicFramePr>
        <p:xfrm>
          <a:off x="5016680" y="1383499"/>
          <a:ext cx="402336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1680">
                  <a:extLst>
                    <a:ext uri="{9D8B030D-6E8A-4147-A177-3AD203B41FA5}">
                      <a16:colId xmlns:a16="http://schemas.microsoft.com/office/drawing/2014/main" val="3227223778"/>
                    </a:ext>
                  </a:extLst>
                </a:gridCol>
                <a:gridCol w="2011680">
                  <a:extLst>
                    <a:ext uri="{9D8B030D-6E8A-4147-A177-3AD203B41FA5}">
                      <a16:colId xmlns:a16="http://schemas.microsoft.com/office/drawing/2014/main" val="1569605805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Merge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Affine Merge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764869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5x spatial</a:t>
                      </a:r>
                      <a:endParaRPr lang="en-US" sz="1400" kern="1200" dirty="0">
                        <a:solidFill>
                          <a:srgbClr val="00B050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fr-FR" sz="1400" kern="120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1x </a:t>
                      </a:r>
                      <a:r>
                        <a:rPr lang="fr-FR" sz="1400" kern="1200" dirty="0" err="1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SbTMVP</a:t>
                      </a:r>
                      <a:endParaRPr lang="en-US" sz="1400" kern="1200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9529546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fr-FR" sz="1400" kern="120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1x temporal</a:t>
                      </a:r>
                      <a:endParaRPr lang="en-US" sz="1400" kern="1200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fr-FR" sz="1400" kern="1200" dirty="0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2x </a:t>
                      </a:r>
                      <a:r>
                        <a:rPr lang="fr-FR" sz="1400" kern="1200" dirty="0" err="1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inherited</a:t>
                      </a:r>
                      <a:r>
                        <a:rPr lang="fr-FR" sz="1400" kern="1200" dirty="0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affine</a:t>
                      </a:r>
                      <a:endParaRPr lang="en-US" sz="1400" kern="1200" dirty="0">
                        <a:solidFill>
                          <a:srgbClr val="00B050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007350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fr-FR" sz="1400" kern="1200" dirty="0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5x HMVP</a:t>
                      </a:r>
                      <a:endParaRPr lang="en-US" sz="1400" kern="1200" dirty="0">
                        <a:solidFill>
                          <a:srgbClr val="00B050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>
                          <a:solidFill>
                            <a:srgbClr val="92D05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6x </a:t>
                      </a:r>
                      <a:r>
                        <a:rPr lang="fr-FR" sz="1400" kern="1200" dirty="0" err="1">
                          <a:solidFill>
                            <a:srgbClr val="92D05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constructed</a:t>
                      </a:r>
                      <a:r>
                        <a:rPr lang="fr-FR" sz="1400" kern="1200" dirty="0">
                          <a:solidFill>
                            <a:srgbClr val="92D05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affine</a:t>
                      </a:r>
                      <a:endParaRPr lang="en-US" sz="1400" kern="1200" dirty="0">
                        <a:solidFill>
                          <a:srgbClr val="92D050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9396761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fr-FR" sz="1400" kern="1200" dirty="0">
                          <a:solidFill>
                            <a:schemeClr val="accent4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1x </a:t>
                      </a:r>
                      <a:r>
                        <a:rPr lang="fr-FR" sz="1400" kern="1200" dirty="0" err="1">
                          <a:solidFill>
                            <a:schemeClr val="accent4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pairwise</a:t>
                      </a:r>
                      <a:endParaRPr lang="en-US" sz="1400" kern="1200" dirty="0">
                        <a:solidFill>
                          <a:schemeClr val="accent4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fr-FR" sz="1400" kern="1200" dirty="0" err="1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Zeros</a:t>
                      </a:r>
                      <a:endParaRPr lang="en-US" sz="1400" kern="1200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4498801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algn="ctr" defTabSz="685800" rtl="0" eaLnBrk="1" latinLnBrk="0" hangingPunct="1"/>
                      <a:r>
                        <a:rPr lang="fr-FR" sz="1400" kern="1200" dirty="0" err="1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zeros</a:t>
                      </a:r>
                      <a:endParaRPr lang="en-US" sz="1400" kern="1200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400" kern="12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8541822"/>
                  </a:ext>
                </a:extLst>
              </a:tr>
            </a:tbl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DBE749EA-DFFB-4591-BDCD-966D54D40314}"/>
              </a:ext>
            </a:extLst>
          </p:cNvPr>
          <p:cNvGrpSpPr/>
          <p:nvPr/>
        </p:nvGrpSpPr>
        <p:grpSpPr>
          <a:xfrm>
            <a:off x="5542460" y="3277225"/>
            <a:ext cx="2971800" cy="723275"/>
            <a:chOff x="5669280" y="3610455"/>
            <a:chExt cx="2971800" cy="723275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918E1B8-4ACA-4B08-AD24-F7D5543C6A4F}"/>
                </a:ext>
              </a:extLst>
            </p:cNvPr>
            <p:cNvSpPr txBox="1"/>
            <p:nvPr/>
          </p:nvSpPr>
          <p:spPr>
            <a:xfrm>
              <a:off x="5846323" y="3610455"/>
              <a:ext cx="2794757" cy="72327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marL="0" indent="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fr-FR" dirty="0" err="1">
                  <a:latin typeface="Century Gothic" panose="020B0502020202020204" pitchFamily="34" charset="0"/>
                </a:rPr>
                <a:t>With</a:t>
              </a:r>
              <a:r>
                <a:rPr lang="fr-FR" dirty="0">
                  <a:latin typeface="Century Gothic" panose="020B0502020202020204" pitchFamily="34" charset="0"/>
                </a:rPr>
                <a:t> BCW </a:t>
              </a:r>
              <a:r>
                <a:rPr lang="fr-FR" sz="1200" dirty="0">
                  <a:latin typeface="Century Gothic" panose="020B0502020202020204" pitchFamily="34" charset="0"/>
                </a:rPr>
                <a:t>(   last meeting adoption)</a:t>
              </a:r>
            </a:p>
            <a:p>
              <a:pPr>
                <a:spcAft>
                  <a:spcPts val="300"/>
                </a:spcAft>
              </a:pPr>
              <a:r>
                <a:rPr lang="en-US" dirty="0">
                  <a:latin typeface="Century Gothic" panose="020B0502020202020204" pitchFamily="34" charset="0"/>
                </a:rPr>
                <a:t>Without BCW </a:t>
              </a:r>
              <a:r>
                <a:rPr lang="en-US" sz="1200" dirty="0">
                  <a:latin typeface="Century Gothic" panose="020B0502020202020204" pitchFamily="34" charset="0"/>
                </a:rPr>
                <a:t>(but possible)</a:t>
              </a:r>
            </a:p>
            <a:p>
              <a:pPr marL="0" indent="0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None/>
              </a:pPr>
              <a:r>
                <a:rPr lang="en-US" dirty="0">
                  <a:latin typeface="Century Gothic" panose="020B0502020202020204" pitchFamily="34" charset="0"/>
                </a:rPr>
                <a:t>N/A </a:t>
              </a:r>
              <a:r>
                <a:rPr lang="en-US" sz="1200" dirty="0">
                  <a:latin typeface="Century Gothic" panose="020B0502020202020204" pitchFamily="34" charset="0"/>
                </a:rPr>
                <a:t>(BCW not temporally saved)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9A2906B-079A-49B3-A4E0-94FDAD089229}"/>
                </a:ext>
              </a:extLst>
            </p:cNvPr>
            <p:cNvSpPr/>
            <p:nvPr/>
          </p:nvSpPr>
          <p:spPr>
            <a:xfrm>
              <a:off x="5669280" y="3698085"/>
              <a:ext cx="91440" cy="91440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en-US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07FDF4A-70E4-4118-8DC6-3A1A8AE83689}"/>
                </a:ext>
              </a:extLst>
            </p:cNvPr>
            <p:cNvSpPr/>
            <p:nvPr/>
          </p:nvSpPr>
          <p:spPr>
            <a:xfrm>
              <a:off x="5669280" y="3926576"/>
              <a:ext cx="91440" cy="91440"/>
            </a:xfrm>
            <a:prstGeom prst="rect">
              <a:avLst/>
            </a:prstGeom>
            <a:solidFill>
              <a:schemeClr val="accent4"/>
            </a:solidFill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en-US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5BFAB24-70EF-429B-AC63-4A2A8A604F84}"/>
                </a:ext>
              </a:extLst>
            </p:cNvPr>
            <p:cNvSpPr/>
            <p:nvPr/>
          </p:nvSpPr>
          <p:spPr>
            <a:xfrm>
              <a:off x="5669280" y="4164079"/>
              <a:ext cx="91440" cy="91440"/>
            </a:xfrm>
            <a:prstGeom prst="rect">
              <a:avLst/>
            </a:prstGeom>
            <a:solidFill>
              <a:srgbClr val="FF0000"/>
            </a:solidFill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en-US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60F1646-D13A-422F-940F-7315B173464A}"/>
                </a:ext>
              </a:extLst>
            </p:cNvPr>
            <p:cNvSpPr/>
            <p:nvPr/>
          </p:nvSpPr>
          <p:spPr>
            <a:xfrm>
              <a:off x="6797040" y="3694023"/>
              <a:ext cx="91440" cy="91440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 anchor="ctr">
              <a:spAutoFit/>
            </a:bodyPr>
            <a:lstStyle/>
            <a:p>
              <a:pPr marL="210312" indent="0" algn="l">
                <a:spcBef>
                  <a:spcPts val="3750"/>
                </a:spcBef>
                <a:spcAft>
                  <a:spcPts val="3750"/>
                </a:spcAft>
                <a:buNone/>
              </a:pPr>
              <a:endParaRPr lang="en-US" sz="1800" b="1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708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9">
            <a:extLst>
              <a:ext uri="{FF2B5EF4-FFF2-40B4-BE49-F238E27FC236}">
                <a16:creationId xmlns:a16="http://schemas.microsoft.com/office/drawing/2014/main" id="{88D5FAED-803B-1D4A-94E4-5B096C395D7B}"/>
              </a:ext>
            </a:extLst>
          </p:cNvPr>
          <p:cNvSpPr txBox="1">
            <a:spLocks/>
          </p:cNvSpPr>
          <p:nvPr/>
        </p:nvSpPr>
        <p:spPr>
          <a:xfrm>
            <a:off x="0" y="265579"/>
            <a:ext cx="9144000" cy="729137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Pairwise construction in VTM-5.0</a:t>
            </a: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5396DB31-58EA-4349-8626-59AD8B3F0B2A}"/>
              </a:ext>
            </a:extLst>
          </p:cNvPr>
          <p:cNvSpPr txBox="1">
            <a:spLocks/>
          </p:cNvSpPr>
          <p:nvPr/>
        </p:nvSpPr>
        <p:spPr>
          <a:xfrm>
            <a:off x="159083" y="1345842"/>
            <a:ext cx="4534837" cy="2967256"/>
          </a:xfrm>
          <a:prstGeom prst="rect">
            <a:avLst/>
          </a:prstGeom>
        </p:spPr>
        <p:txBody>
          <a:bodyPr anchor="t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1400" b="1" dirty="0">
                <a:latin typeface="Century Gothic" panose="020B0502020202020204" pitchFamily="34" charset="0"/>
              </a:rPr>
              <a:t>Pairwise candidate in VTM-5.0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Based on 2 first merge candidates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Both use reference picture list Lx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000" dirty="0">
                <a:latin typeface="Century Gothic" panose="020B0502020202020204" pitchFamily="34" charset="0"/>
              </a:rPr>
              <a:t>Average MVs and use reference picture of 1</a:t>
            </a:r>
            <a:r>
              <a:rPr lang="en-US" sz="1000" baseline="30000" dirty="0">
                <a:latin typeface="Century Gothic" panose="020B0502020202020204" pitchFamily="34" charset="0"/>
              </a:rPr>
              <a:t>st</a:t>
            </a:r>
            <a:r>
              <a:rPr lang="en-US" sz="1000" dirty="0">
                <a:latin typeface="Century Gothic" panose="020B0502020202020204" pitchFamily="34" charset="0"/>
              </a:rPr>
              <a:t> candidate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Only one uses reference picture list Lx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000" dirty="0">
                <a:latin typeface="Century Gothic" panose="020B0502020202020204" pitchFamily="34" charset="0"/>
              </a:rPr>
              <a:t>Use MV and reference picture of this candidate for Lx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endParaRPr lang="en-US" sz="15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400" dirty="0">
                <a:latin typeface="Century Gothic" panose="020B0502020202020204" pitchFamily="34" charset="0"/>
              </a:rPr>
              <a:t>Some BCW index can be derived if: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100" dirty="0">
                <a:latin typeface="Century Gothic" panose="020B0502020202020204" pitchFamily="34" charset="0"/>
              </a:rPr>
              <a:t>At least one bi-directional candidate is used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100" dirty="0">
                <a:latin typeface="Century Gothic" panose="020B0502020202020204" pitchFamily="34" charset="0"/>
              </a:rPr>
              <a:t>A bi-directional pairwise candidate is being computed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EB4B2AF-F236-4843-8860-1324A3775A78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FE9A864-369F-874B-9A43-D897D44539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6A9E5EE5-FD5B-4E69-AD49-5E2DA67A9B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565311"/>
              </p:ext>
            </p:extLst>
          </p:nvPr>
        </p:nvGraphicFramePr>
        <p:xfrm>
          <a:off x="5477267" y="1649730"/>
          <a:ext cx="3108960" cy="1844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70724226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7539817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29725966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2834701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89255121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4541822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452298903"/>
                    </a:ext>
                  </a:extLst>
                </a:gridCol>
              </a:tblGrid>
              <a:tr h="16764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Cand0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Cand1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Pairwise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913768"/>
                  </a:ext>
                </a:extLst>
              </a:tr>
              <a:tr h="167640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L0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L1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L0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L1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L0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L1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98389"/>
                  </a:ext>
                </a:extLst>
              </a:tr>
              <a:tr h="0">
                <a:tc rowSpan="9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Reference</a:t>
                      </a:r>
                      <a:b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frames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506729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83704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35534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81844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70884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61566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35397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3579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6436198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A43FF3C8-4878-47CF-995C-D11582CC7B08}"/>
              </a:ext>
            </a:extLst>
          </p:cNvPr>
          <p:cNvSpPr txBox="1"/>
          <p:nvPr/>
        </p:nvSpPr>
        <p:spPr>
          <a:xfrm>
            <a:off x="5477267" y="3630295"/>
            <a:ext cx="310896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dirty="0" err="1">
                <a:latin typeface="Century Gothic" panose="020B0502020202020204" pitchFamily="34" charset="0"/>
              </a:rPr>
              <a:t>Darker</a:t>
            </a:r>
            <a:r>
              <a:rPr lang="fr-FR" dirty="0">
                <a:latin typeface="Century Gothic" panose="020B0502020202020204" pitchFamily="34" charset="0"/>
              </a:rPr>
              <a:t> for </a:t>
            </a:r>
            <a:r>
              <a:rPr lang="en-US" dirty="0">
                <a:latin typeface="Century Gothic" panose="020B0502020202020204" pitchFamily="34" charset="0"/>
              </a:rPr>
              <a:t>bi-directional</a:t>
            </a:r>
            <a:r>
              <a:rPr lang="fr-FR" dirty="0">
                <a:latin typeface="Century Gothic" panose="020B0502020202020204" pitchFamily="34" charset="0"/>
              </a:rPr>
              <a:t> candidates</a:t>
            </a:r>
            <a:endParaRPr lang="en-US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088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9">
            <a:extLst>
              <a:ext uri="{FF2B5EF4-FFF2-40B4-BE49-F238E27FC236}">
                <a16:creationId xmlns:a16="http://schemas.microsoft.com/office/drawing/2014/main" id="{88D5FAED-803B-1D4A-94E4-5B096C395D7B}"/>
              </a:ext>
            </a:extLst>
          </p:cNvPr>
          <p:cNvSpPr txBox="1">
            <a:spLocks/>
          </p:cNvSpPr>
          <p:nvPr/>
        </p:nvSpPr>
        <p:spPr>
          <a:xfrm>
            <a:off x="0" y="265579"/>
            <a:ext cx="9144000" cy="729137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JVET-O0516 BCW for pairwise</a:t>
            </a:r>
            <a:br>
              <a:rPr lang="en-US" sz="2400" b="0" dirty="0">
                <a:solidFill>
                  <a:prstClr val="black"/>
                </a:solidFill>
                <a:latin typeface="Century Gothic" panose="020B0502020202020204" pitchFamily="34" charset="0"/>
                <a:ea typeface="+mn-ea"/>
                <a:cs typeface="+mn-cs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  <a:ea typeface="+mn-ea"/>
                <a:cs typeface="+mn-cs"/>
              </a:rPr>
              <a:t>Proposed method 1</a:t>
            </a: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5396DB31-58EA-4349-8626-59AD8B3F0B2A}"/>
              </a:ext>
            </a:extLst>
          </p:cNvPr>
          <p:cNvSpPr txBox="1">
            <a:spLocks/>
          </p:cNvSpPr>
          <p:nvPr/>
        </p:nvSpPr>
        <p:spPr>
          <a:xfrm>
            <a:off x="159083" y="1345842"/>
            <a:ext cx="4470761" cy="2654658"/>
          </a:xfrm>
          <a:prstGeom prst="rect">
            <a:avLst/>
          </a:prstGeom>
        </p:spPr>
        <p:txBody>
          <a:bodyPr anchor="t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1400" b="1" dirty="0">
                <a:latin typeface="Century Gothic" panose="020B0502020202020204" pitchFamily="34" charset="0"/>
              </a:rPr>
              <a:t>BCW for pairwise candidate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When 1</a:t>
            </a:r>
            <a:r>
              <a:rPr lang="en-US" sz="1200" baseline="30000" dirty="0">
                <a:latin typeface="Century Gothic" panose="020B0502020202020204" pitchFamily="34" charset="0"/>
              </a:rPr>
              <a:t>st</a:t>
            </a:r>
            <a:r>
              <a:rPr lang="en-US" sz="1200" dirty="0">
                <a:latin typeface="Century Gothic" panose="020B0502020202020204" pitchFamily="34" charset="0"/>
              </a:rPr>
              <a:t> candidate is bi-directional (3 first lines)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000" b="1" dirty="0">
                <a:latin typeface="Century Gothic" panose="020B0502020202020204" pitchFamily="34" charset="0"/>
              </a:rPr>
              <a:t>Pairwise inherits BCW from 1</a:t>
            </a:r>
            <a:r>
              <a:rPr lang="en-US" sz="1000" b="1" baseline="30000" dirty="0">
                <a:latin typeface="Century Gothic" panose="020B0502020202020204" pitchFamily="34" charset="0"/>
              </a:rPr>
              <a:t>st</a:t>
            </a:r>
            <a:r>
              <a:rPr lang="en-US" sz="1000" b="1" dirty="0">
                <a:latin typeface="Century Gothic" panose="020B0502020202020204" pitchFamily="34" charset="0"/>
              </a:rPr>
              <a:t> candidate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When 2</a:t>
            </a:r>
            <a:r>
              <a:rPr lang="en-US" sz="1200" baseline="30000" dirty="0">
                <a:latin typeface="Century Gothic" panose="020B0502020202020204" pitchFamily="34" charset="0"/>
              </a:rPr>
              <a:t>nd</a:t>
            </a:r>
            <a:r>
              <a:rPr lang="en-US" sz="1200" dirty="0">
                <a:latin typeface="Century Gothic" panose="020B0502020202020204" pitchFamily="34" charset="0"/>
              </a:rPr>
              <a:t> candidate is bi-directional (2 following lines) with same reference picture on common list (b</a:t>
            </a:r>
            <a:r>
              <a:rPr lang="en-US" sz="1200" baseline="-25000" dirty="0">
                <a:latin typeface="Century Gothic" panose="020B0502020202020204" pitchFamily="34" charset="0"/>
              </a:rPr>
              <a:t>0</a:t>
            </a:r>
            <a:r>
              <a:rPr lang="en-US" sz="1200" dirty="0">
                <a:latin typeface="Century Gothic" panose="020B0502020202020204" pitchFamily="34" charset="0"/>
              </a:rPr>
              <a:t>=a</a:t>
            </a:r>
            <a:r>
              <a:rPr lang="en-US" sz="1200" baseline="-25000" dirty="0">
                <a:latin typeface="Century Gothic" panose="020B0502020202020204" pitchFamily="34" charset="0"/>
              </a:rPr>
              <a:t>0</a:t>
            </a:r>
            <a:r>
              <a:rPr lang="en-US" sz="1200" dirty="0">
                <a:latin typeface="Century Gothic" panose="020B0502020202020204" pitchFamily="34" charset="0"/>
              </a:rPr>
              <a:t> or b</a:t>
            </a:r>
            <a:r>
              <a:rPr lang="en-US" sz="1200" baseline="-25000" dirty="0">
                <a:latin typeface="Century Gothic" panose="020B0502020202020204" pitchFamily="34" charset="0"/>
              </a:rPr>
              <a:t>1</a:t>
            </a:r>
            <a:r>
              <a:rPr lang="en-US" sz="1200" dirty="0">
                <a:latin typeface="Century Gothic" panose="020B0502020202020204" pitchFamily="34" charset="0"/>
              </a:rPr>
              <a:t>=a</a:t>
            </a:r>
            <a:r>
              <a:rPr lang="en-US" sz="1200" baseline="-25000" dirty="0">
                <a:latin typeface="Century Gothic" panose="020B0502020202020204" pitchFamily="34" charset="0"/>
              </a:rPr>
              <a:t>1</a:t>
            </a:r>
            <a:r>
              <a:rPr lang="en-US" sz="1200" dirty="0">
                <a:latin typeface="Century Gothic" panose="020B0502020202020204" pitchFamily="34" charset="0"/>
              </a:rPr>
              <a:t>)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000" b="1" dirty="0">
                <a:latin typeface="Century Gothic" panose="020B0502020202020204" pitchFamily="34" charset="0"/>
              </a:rPr>
              <a:t>Pairwise inherits BCW from 2</a:t>
            </a:r>
            <a:r>
              <a:rPr lang="en-US" sz="1000" b="1" baseline="30000" dirty="0">
                <a:latin typeface="Century Gothic" panose="020B0502020202020204" pitchFamily="34" charset="0"/>
              </a:rPr>
              <a:t>nd</a:t>
            </a:r>
            <a:r>
              <a:rPr lang="en-US" sz="1000" b="1" dirty="0">
                <a:latin typeface="Century Gothic" panose="020B0502020202020204" pitchFamily="34" charset="0"/>
              </a:rPr>
              <a:t> candidate</a:t>
            </a:r>
            <a:endParaRPr lang="en-US" sz="1800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endParaRPr lang="en-US" sz="1400" dirty="0"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EB4B2AF-F236-4843-8860-1324A3775A78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FE9A864-369F-874B-9A43-D897D44539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6A9E5EE5-FD5B-4E69-AD49-5E2DA67A9BB0}"/>
              </a:ext>
            </a:extLst>
          </p:cNvPr>
          <p:cNvGraphicFramePr>
            <a:graphicFrameLocks noGrp="1"/>
          </p:cNvGraphicFramePr>
          <p:nvPr/>
        </p:nvGraphicFramePr>
        <p:xfrm>
          <a:off x="5477267" y="1649730"/>
          <a:ext cx="3108960" cy="1844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70724226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7539817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29725966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2834701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89255121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4541822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452298903"/>
                    </a:ext>
                  </a:extLst>
                </a:gridCol>
              </a:tblGrid>
              <a:tr h="16764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Cand0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Cand1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Pairwise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913768"/>
                  </a:ext>
                </a:extLst>
              </a:tr>
              <a:tr h="167640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L0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L1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L0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L1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L0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L1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98389"/>
                  </a:ext>
                </a:extLst>
              </a:tr>
              <a:tr h="0">
                <a:tc rowSpan="9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Reference</a:t>
                      </a:r>
                      <a:b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frames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506729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83704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35534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81844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70884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61566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35397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3579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6436198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A43FF3C8-4878-47CF-995C-D11582CC7B08}"/>
              </a:ext>
            </a:extLst>
          </p:cNvPr>
          <p:cNvSpPr txBox="1"/>
          <p:nvPr/>
        </p:nvSpPr>
        <p:spPr>
          <a:xfrm>
            <a:off x="5477267" y="3630295"/>
            <a:ext cx="310896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dirty="0" err="1">
                <a:latin typeface="Century Gothic" panose="020B0502020202020204" pitchFamily="34" charset="0"/>
              </a:rPr>
              <a:t>Darker</a:t>
            </a:r>
            <a:r>
              <a:rPr lang="fr-FR" dirty="0">
                <a:latin typeface="Century Gothic" panose="020B0502020202020204" pitchFamily="34" charset="0"/>
              </a:rPr>
              <a:t> for </a:t>
            </a:r>
            <a:r>
              <a:rPr lang="en-US" dirty="0">
                <a:latin typeface="Century Gothic" panose="020B0502020202020204" pitchFamily="34" charset="0"/>
              </a:rPr>
              <a:t>bi-directional</a:t>
            </a:r>
            <a:r>
              <a:rPr lang="fr-FR" dirty="0">
                <a:latin typeface="Century Gothic" panose="020B0502020202020204" pitchFamily="34" charset="0"/>
              </a:rPr>
              <a:t> candidates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AF6CF0-1114-472E-A0F6-7D09A3F8927D}"/>
              </a:ext>
            </a:extLst>
          </p:cNvPr>
          <p:cNvSpPr/>
          <p:nvPr/>
        </p:nvSpPr>
        <p:spPr>
          <a:xfrm>
            <a:off x="7848599" y="1981200"/>
            <a:ext cx="749808" cy="845820"/>
          </a:xfrm>
          <a:prstGeom prst="rect">
            <a:avLst/>
          </a:prstGeom>
          <a:ln w="15875">
            <a:solidFill>
              <a:schemeClr val="accent2"/>
            </a:solidFill>
          </a:ln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9FE048D-1298-4F68-B918-0440B6D58924}"/>
              </a:ext>
            </a:extLst>
          </p:cNvPr>
          <p:cNvCxnSpPr/>
          <p:nvPr/>
        </p:nvCxnSpPr>
        <p:spPr>
          <a:xfrm>
            <a:off x="7848599" y="2491740"/>
            <a:ext cx="749808" cy="0"/>
          </a:xfrm>
          <a:prstGeom prst="line">
            <a:avLst/>
          </a:prstGeom>
          <a:ln w="15875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37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5396DB31-58EA-4349-8626-59AD8B3F0B2A}"/>
              </a:ext>
            </a:extLst>
          </p:cNvPr>
          <p:cNvSpPr txBox="1">
            <a:spLocks/>
          </p:cNvSpPr>
          <p:nvPr/>
        </p:nvSpPr>
        <p:spPr>
          <a:xfrm>
            <a:off x="159083" y="1345842"/>
            <a:ext cx="4470761" cy="2654658"/>
          </a:xfrm>
          <a:prstGeom prst="rect">
            <a:avLst/>
          </a:prstGeom>
        </p:spPr>
        <p:txBody>
          <a:bodyPr anchor="t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1400" b="1" dirty="0">
                <a:latin typeface="Century Gothic" panose="020B0502020202020204" pitchFamily="34" charset="0"/>
              </a:rPr>
              <a:t>BCW for pairwise candidate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Same as method 1 without reference picture indices comparisons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When 1</a:t>
            </a:r>
            <a:r>
              <a:rPr lang="en-US" sz="1200" baseline="30000" dirty="0">
                <a:latin typeface="Century Gothic" panose="020B0502020202020204" pitchFamily="34" charset="0"/>
              </a:rPr>
              <a:t>st</a:t>
            </a:r>
            <a:r>
              <a:rPr lang="en-US" sz="1200" dirty="0">
                <a:latin typeface="Century Gothic" panose="020B0502020202020204" pitchFamily="34" charset="0"/>
              </a:rPr>
              <a:t> candidate is bi-directional (3 first lines)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000" b="1" dirty="0">
                <a:latin typeface="Century Gothic" panose="020B0502020202020204" pitchFamily="34" charset="0"/>
              </a:rPr>
              <a:t>Pairwise inherits BCW from 1</a:t>
            </a:r>
            <a:r>
              <a:rPr lang="en-US" sz="1000" b="1" baseline="30000" dirty="0">
                <a:latin typeface="Century Gothic" panose="020B0502020202020204" pitchFamily="34" charset="0"/>
              </a:rPr>
              <a:t>st</a:t>
            </a:r>
            <a:r>
              <a:rPr lang="en-US" sz="1000" b="1" dirty="0">
                <a:latin typeface="Century Gothic" panose="020B0502020202020204" pitchFamily="34" charset="0"/>
              </a:rPr>
              <a:t> candidate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endParaRPr lang="en-US" sz="1000" b="1" dirty="0">
              <a:latin typeface="Century Gothic" panose="020B0502020202020204" pitchFamily="34" charset="0"/>
            </a:endParaRPr>
          </a:p>
          <a:p>
            <a:pPr lvl="2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endParaRPr lang="en-US" sz="1000" b="1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400" dirty="0">
                <a:latin typeface="Century Gothic" panose="020B0502020202020204" pitchFamily="34" charset="0"/>
              </a:rPr>
              <a:t>Same method as method 2 of JVET-O0367</a:t>
            </a: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endParaRPr lang="en-US" sz="1400" dirty="0">
              <a:latin typeface="Century Gothic" panose="020B0502020202020204" pitchFamily="34" charset="0"/>
            </a:endParaRP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EB4B2AF-F236-4843-8860-1324A3775A78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FE9A864-369F-874B-9A43-D897D44539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6A9E5EE5-FD5B-4E69-AD49-5E2DA67A9BB0}"/>
              </a:ext>
            </a:extLst>
          </p:cNvPr>
          <p:cNvGraphicFramePr>
            <a:graphicFrameLocks noGrp="1"/>
          </p:cNvGraphicFramePr>
          <p:nvPr/>
        </p:nvGraphicFramePr>
        <p:xfrm>
          <a:off x="5477267" y="1649730"/>
          <a:ext cx="3108960" cy="1844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70724226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7539817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29725966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2834701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89255121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4541822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452298903"/>
                    </a:ext>
                  </a:extLst>
                </a:gridCol>
              </a:tblGrid>
              <a:tr h="16764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Cand0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Cand1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Pairwise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913768"/>
                  </a:ext>
                </a:extLst>
              </a:tr>
              <a:tr h="167640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L0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L1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L0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L1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L0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L1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98389"/>
                  </a:ext>
                </a:extLst>
              </a:tr>
              <a:tr h="0">
                <a:tc rowSpan="9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Reference</a:t>
                      </a:r>
                      <a:b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frames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506729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83704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35534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81844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70884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61566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35397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3579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6436198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A43FF3C8-4878-47CF-995C-D11582CC7B08}"/>
              </a:ext>
            </a:extLst>
          </p:cNvPr>
          <p:cNvSpPr txBox="1"/>
          <p:nvPr/>
        </p:nvSpPr>
        <p:spPr>
          <a:xfrm>
            <a:off x="5477267" y="3630295"/>
            <a:ext cx="310896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dirty="0" err="1">
                <a:latin typeface="Century Gothic" panose="020B0502020202020204" pitchFamily="34" charset="0"/>
              </a:rPr>
              <a:t>Darker</a:t>
            </a:r>
            <a:r>
              <a:rPr lang="fr-FR" dirty="0">
                <a:latin typeface="Century Gothic" panose="020B0502020202020204" pitchFamily="34" charset="0"/>
              </a:rPr>
              <a:t> for </a:t>
            </a:r>
            <a:r>
              <a:rPr lang="en-US" dirty="0">
                <a:latin typeface="Century Gothic" panose="020B0502020202020204" pitchFamily="34" charset="0"/>
              </a:rPr>
              <a:t>bi-directional</a:t>
            </a:r>
            <a:r>
              <a:rPr lang="fr-FR" dirty="0">
                <a:latin typeface="Century Gothic" panose="020B0502020202020204" pitchFamily="34" charset="0"/>
              </a:rPr>
              <a:t> candidates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AF6CF0-1114-472E-A0F6-7D09A3F8927D}"/>
              </a:ext>
            </a:extLst>
          </p:cNvPr>
          <p:cNvSpPr/>
          <p:nvPr/>
        </p:nvSpPr>
        <p:spPr>
          <a:xfrm>
            <a:off x="7848599" y="1981200"/>
            <a:ext cx="749808" cy="512064"/>
          </a:xfrm>
          <a:prstGeom prst="rect">
            <a:avLst/>
          </a:prstGeom>
          <a:ln w="15875">
            <a:solidFill>
              <a:schemeClr val="accent4"/>
            </a:solidFill>
          </a:ln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2F600BC1-9168-4E07-867E-C9C7CFBCC5D9}"/>
              </a:ext>
            </a:extLst>
          </p:cNvPr>
          <p:cNvSpPr txBox="1">
            <a:spLocks/>
          </p:cNvSpPr>
          <p:nvPr/>
        </p:nvSpPr>
        <p:spPr>
          <a:xfrm>
            <a:off x="0" y="265579"/>
            <a:ext cx="9144000" cy="729137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JVET-O0516 BCW for pairwise</a:t>
            </a:r>
            <a:br>
              <a:rPr lang="en-US" sz="2400" b="0" dirty="0">
                <a:solidFill>
                  <a:prstClr val="black"/>
                </a:solidFill>
                <a:latin typeface="Century Gothic" panose="020B0502020202020204" pitchFamily="34" charset="0"/>
                <a:ea typeface="+mn-ea"/>
                <a:cs typeface="+mn-cs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Proposed method</a:t>
            </a: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  <a:ea typeface="+mn-ea"/>
                <a:cs typeface="+mn-cs"/>
              </a:rPr>
              <a:t> 2</a:t>
            </a: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4043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5396DB31-58EA-4349-8626-59AD8B3F0B2A}"/>
              </a:ext>
            </a:extLst>
          </p:cNvPr>
          <p:cNvSpPr txBox="1">
            <a:spLocks/>
          </p:cNvSpPr>
          <p:nvPr/>
        </p:nvSpPr>
        <p:spPr>
          <a:xfrm>
            <a:off x="159083" y="1345842"/>
            <a:ext cx="4470761" cy="2654658"/>
          </a:xfrm>
          <a:prstGeom prst="rect">
            <a:avLst/>
          </a:prstGeom>
        </p:spPr>
        <p:txBody>
          <a:bodyPr anchor="t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r>
              <a:rPr lang="en-US" sz="1400" b="1" dirty="0">
                <a:latin typeface="Century Gothic" panose="020B0502020202020204" pitchFamily="34" charset="0"/>
              </a:rPr>
              <a:t>BCW for pairwise candidate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Even more restricted method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200" dirty="0">
                <a:latin typeface="Century Gothic" panose="020B0502020202020204" pitchFamily="34" charset="0"/>
              </a:rPr>
              <a:t>When both candidates are bi-directional (first line) and have same BCW weights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000" b="1" dirty="0">
                <a:latin typeface="Century Gothic" panose="020B0502020202020204" pitchFamily="34" charset="0"/>
              </a:rPr>
              <a:t>Pairwise inherits BCW from 1</a:t>
            </a:r>
            <a:r>
              <a:rPr lang="en-US" sz="1000" b="1" baseline="30000" dirty="0">
                <a:latin typeface="Century Gothic" panose="020B0502020202020204" pitchFamily="34" charset="0"/>
              </a:rPr>
              <a:t>st</a:t>
            </a:r>
            <a:r>
              <a:rPr lang="en-US" sz="1000" b="1" dirty="0">
                <a:latin typeface="Century Gothic" panose="020B0502020202020204" pitchFamily="34" charset="0"/>
              </a:rPr>
              <a:t> candidate</a:t>
            </a:r>
          </a:p>
          <a:p>
            <a:pPr lvl="2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endParaRPr lang="en-US" sz="1000" b="1" dirty="0">
              <a:latin typeface="Century Gothic" panose="020B0502020202020204" pitchFamily="34" charset="0"/>
            </a:endParaRPr>
          </a:p>
          <a:p>
            <a:pPr lvl="2"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endParaRPr lang="en-US" sz="1000" b="1" dirty="0">
              <a:latin typeface="Century Gothic" panose="020B0502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buClr>
                <a:srgbClr val="00ADEE"/>
              </a:buClr>
            </a:pPr>
            <a:r>
              <a:rPr lang="en-US" sz="1400" dirty="0">
                <a:latin typeface="Century Gothic" panose="020B0502020202020204" pitchFamily="34" charset="0"/>
              </a:rPr>
              <a:t>Same method as method 1 of JVET-O0367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EB4B2AF-F236-4843-8860-1324A3775A78}"/>
              </a:ext>
            </a:extLst>
          </p:cNvPr>
          <p:cNvSpPr txBox="1">
            <a:spLocks/>
          </p:cNvSpPr>
          <p:nvPr/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 kern="1200">
                <a:solidFill>
                  <a:srgbClr val="FFFFFF"/>
                </a:solidFill>
                <a:latin typeface="Century Gothic" panose="020B0502020202020204" pitchFamily="34" charset="0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FE9A864-369F-874B-9A43-D897D44539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6A9E5EE5-FD5B-4E69-AD49-5E2DA67A9BB0}"/>
              </a:ext>
            </a:extLst>
          </p:cNvPr>
          <p:cNvGraphicFramePr>
            <a:graphicFrameLocks noGrp="1"/>
          </p:cNvGraphicFramePr>
          <p:nvPr/>
        </p:nvGraphicFramePr>
        <p:xfrm>
          <a:off x="5477267" y="1649730"/>
          <a:ext cx="3108960" cy="1844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70724226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753981787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3297259663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128347019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892551215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645418226"/>
                    </a:ext>
                  </a:extLst>
                </a:gridCol>
                <a:gridCol w="365760">
                  <a:extLst>
                    <a:ext uri="{9D8B030D-6E8A-4147-A177-3AD203B41FA5}">
                      <a16:colId xmlns:a16="http://schemas.microsoft.com/office/drawing/2014/main" val="1452298903"/>
                    </a:ext>
                  </a:extLst>
                </a:gridCol>
              </a:tblGrid>
              <a:tr h="16764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Cand0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Cand1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Pairwise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mpd="sng"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7913768"/>
                  </a:ext>
                </a:extLst>
              </a:tr>
              <a:tr h="167640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L0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L1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L0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L1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L0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kern="1200" dirty="0">
                          <a:solidFill>
                            <a:schemeClr val="lt1"/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L1</a:t>
                      </a:r>
                      <a:endParaRPr lang="en-US" sz="1100" b="1" kern="1200" dirty="0">
                        <a:solidFill>
                          <a:schemeClr val="lt1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T w="38100" cmpd="sng">
                      <a:noFill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98389"/>
                  </a:ext>
                </a:extLst>
              </a:tr>
              <a:tr h="0">
                <a:tc rowSpan="9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Reference</a:t>
                      </a:r>
                      <a:b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</a:b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frames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506729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83704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35534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81844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70884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61566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35397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82AAD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82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23579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b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Century Gothic" panose="020B0502020202020204" pitchFamily="34" charset="0"/>
                        </a:rPr>
                        <a:t>a</a:t>
                      </a:r>
                      <a:r>
                        <a:rPr lang="en-CA" sz="1100" baseline="-25000" dirty="0">
                          <a:effectLst/>
                          <a:latin typeface="Century Gothic" panose="020B0502020202020204" pitchFamily="34" charset="0"/>
                        </a:rPr>
                        <a:t>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6436198"/>
                  </a:ext>
                </a:extLst>
              </a:tr>
            </a:tbl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A43FF3C8-4878-47CF-995C-D11582CC7B08}"/>
              </a:ext>
            </a:extLst>
          </p:cNvPr>
          <p:cNvSpPr txBox="1"/>
          <p:nvPr/>
        </p:nvSpPr>
        <p:spPr>
          <a:xfrm>
            <a:off x="5477267" y="3630295"/>
            <a:ext cx="310896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fr-FR" dirty="0" err="1">
                <a:latin typeface="Century Gothic" panose="020B0502020202020204" pitchFamily="34" charset="0"/>
              </a:rPr>
              <a:t>Darker</a:t>
            </a:r>
            <a:r>
              <a:rPr lang="fr-FR" dirty="0">
                <a:latin typeface="Century Gothic" panose="020B0502020202020204" pitchFamily="34" charset="0"/>
              </a:rPr>
              <a:t> for </a:t>
            </a:r>
            <a:r>
              <a:rPr lang="en-US" dirty="0">
                <a:latin typeface="Century Gothic" panose="020B0502020202020204" pitchFamily="34" charset="0"/>
              </a:rPr>
              <a:t>bi-directional</a:t>
            </a:r>
            <a:r>
              <a:rPr lang="fr-FR" dirty="0">
                <a:latin typeface="Century Gothic" panose="020B0502020202020204" pitchFamily="34" charset="0"/>
              </a:rPr>
              <a:t> candidates</a:t>
            </a:r>
            <a:endParaRPr lang="en-US" dirty="0">
              <a:latin typeface="Century Gothic" panose="020B0502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DAF6CF0-1114-472E-A0F6-7D09A3F8927D}"/>
              </a:ext>
            </a:extLst>
          </p:cNvPr>
          <p:cNvSpPr/>
          <p:nvPr/>
        </p:nvSpPr>
        <p:spPr>
          <a:xfrm>
            <a:off x="7848599" y="1981200"/>
            <a:ext cx="749808" cy="182880"/>
          </a:xfrm>
          <a:prstGeom prst="rect">
            <a:avLst/>
          </a:prstGeom>
          <a:ln w="15875">
            <a:solidFill>
              <a:schemeClr val="accent6"/>
            </a:solidFill>
          </a:ln>
        </p:spPr>
        <p:txBody>
          <a:bodyPr wrap="square" rtlCol="0" anchor="ctr">
            <a:spAutoFit/>
          </a:bodyPr>
          <a:lstStyle/>
          <a:p>
            <a:pPr marL="210312" indent="0" algn="l">
              <a:spcBef>
                <a:spcPts val="3750"/>
              </a:spcBef>
              <a:spcAft>
                <a:spcPts val="3750"/>
              </a:spcAft>
              <a:buNone/>
            </a:pPr>
            <a:endParaRPr lang="en-US" sz="18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774B48FB-7AC7-4DE1-8A07-E059768B5B96}"/>
              </a:ext>
            </a:extLst>
          </p:cNvPr>
          <p:cNvSpPr txBox="1">
            <a:spLocks/>
          </p:cNvSpPr>
          <p:nvPr/>
        </p:nvSpPr>
        <p:spPr>
          <a:xfrm>
            <a:off x="0" y="265579"/>
            <a:ext cx="9144000" cy="729137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JVET-O0516 BCW for pairwise</a:t>
            </a:r>
            <a:br>
              <a:rPr lang="en-US" sz="2400" b="0" dirty="0">
                <a:solidFill>
                  <a:prstClr val="black"/>
                </a:solidFill>
                <a:latin typeface="Century Gothic" panose="020B0502020202020204" pitchFamily="34" charset="0"/>
                <a:ea typeface="+mn-ea"/>
                <a:cs typeface="+mn-cs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</a:rPr>
              <a:t>Proposed method</a:t>
            </a: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  <a:ea typeface="+mn-ea"/>
                <a:cs typeface="+mn-cs"/>
              </a:rPr>
              <a:t> 3</a:t>
            </a: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63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2" name="Title 9">
            <a:extLst>
              <a:ext uri="{FF2B5EF4-FFF2-40B4-BE49-F238E27FC236}">
                <a16:creationId xmlns:a16="http://schemas.microsoft.com/office/drawing/2014/main" id="{EEC8283A-E4F9-4855-9F49-E4E3C9C6DAC3}"/>
              </a:ext>
            </a:extLst>
          </p:cNvPr>
          <p:cNvSpPr txBox="1">
            <a:spLocks/>
          </p:cNvSpPr>
          <p:nvPr/>
        </p:nvSpPr>
        <p:spPr>
          <a:xfrm>
            <a:off x="0" y="265579"/>
            <a:ext cx="9144000" cy="729137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Experimental results</a:t>
            </a:r>
            <a:br>
              <a:rPr lang="en-US" sz="2400" b="0" dirty="0">
                <a:solidFill>
                  <a:prstClr val="black"/>
                </a:solidFill>
                <a:latin typeface="Century Gothic" panose="020B0502020202020204" pitchFamily="34" charset="0"/>
                <a:ea typeface="+mn-ea"/>
                <a:cs typeface="+mn-cs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  <a:ea typeface="+mn-ea"/>
                <a:cs typeface="+mn-cs"/>
              </a:rPr>
              <a:t>Method 1</a:t>
            </a: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CEA662A-7E54-4FF7-9F4F-F163ADAAA9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536776"/>
              </p:ext>
            </p:extLst>
          </p:nvPr>
        </p:nvGraphicFramePr>
        <p:xfrm>
          <a:off x="2340610" y="1286749"/>
          <a:ext cx="4462780" cy="16192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7280">
                  <a:extLst>
                    <a:ext uri="{9D8B030D-6E8A-4147-A177-3AD203B41FA5}">
                      <a16:colId xmlns:a16="http://schemas.microsoft.com/office/drawing/2014/main" val="1914518610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2040255890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1436481298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28665022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30252651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360239663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Random Access Main 10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94747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Over VTM-5.0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70114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Y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U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V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EncT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 err="1">
                          <a:effectLst/>
                          <a:latin typeface="Century Gothic" panose="020B0502020202020204" pitchFamily="34" charset="0"/>
                        </a:rPr>
                        <a:t>DecT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741639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A1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0.03%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-0.19%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0.15%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121540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A2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0.05%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0.04%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0.05%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303354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B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0.04%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0.04%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-0.07%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10267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C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0.07%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-0.15%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97%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84248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Overall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0.03%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0.00%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-0.03%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881078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D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0.03%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0.05%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0.11%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98%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978019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F (optional)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0.08%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0.04%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97%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75469573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BB9EA20-3127-45DA-AA0F-9E405B5639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025736"/>
              </p:ext>
            </p:extLst>
          </p:nvPr>
        </p:nvGraphicFramePr>
        <p:xfrm>
          <a:off x="2340610" y="3071248"/>
          <a:ext cx="4462780" cy="1457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7280">
                  <a:extLst>
                    <a:ext uri="{9D8B030D-6E8A-4147-A177-3AD203B41FA5}">
                      <a16:colId xmlns:a16="http://schemas.microsoft.com/office/drawing/2014/main" val="2540227219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4214307452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6353235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2566502372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2023876"/>
                    </a:ext>
                  </a:extLst>
                </a:gridCol>
                <a:gridCol w="593090">
                  <a:extLst>
                    <a:ext uri="{9D8B030D-6E8A-4147-A177-3AD203B41FA5}">
                      <a16:colId xmlns:a16="http://schemas.microsoft.com/office/drawing/2014/main" val="73820747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Low delay B Main10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18136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Over VTM-5.0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67905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Y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U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V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EncT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DecT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31286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B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-0.02%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0.20%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-0.17%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10275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C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-0.20%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-0.05%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516777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E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-0.03%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-0.44%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-0.65%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729840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Overall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-0.01%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-0.09%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-0.25%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261440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D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-0.10%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0.69%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1688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F (optional)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-0.12%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-0.17%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-0.34%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102%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60786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874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" name="Title 9">
            <a:extLst>
              <a:ext uri="{FF2B5EF4-FFF2-40B4-BE49-F238E27FC236}">
                <a16:creationId xmlns:a16="http://schemas.microsoft.com/office/drawing/2014/main" id="{EEC8283A-E4F9-4855-9F49-E4E3C9C6DAC3}"/>
              </a:ext>
            </a:extLst>
          </p:cNvPr>
          <p:cNvSpPr txBox="1">
            <a:spLocks/>
          </p:cNvSpPr>
          <p:nvPr/>
        </p:nvSpPr>
        <p:spPr>
          <a:xfrm>
            <a:off x="0" y="265579"/>
            <a:ext cx="9144000" cy="729137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Experimental results</a:t>
            </a:r>
            <a:br>
              <a:rPr lang="en-US" sz="2400" b="0" dirty="0">
                <a:solidFill>
                  <a:prstClr val="black"/>
                </a:solidFill>
                <a:latin typeface="Century Gothic" panose="020B0502020202020204" pitchFamily="34" charset="0"/>
                <a:ea typeface="+mn-ea"/>
                <a:cs typeface="+mn-cs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  <a:ea typeface="+mn-ea"/>
                <a:cs typeface="+mn-cs"/>
              </a:rPr>
              <a:t>Method 2</a:t>
            </a: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AD75A38-1690-4B75-9B4B-2ACD061E1C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165008"/>
              </p:ext>
            </p:extLst>
          </p:nvPr>
        </p:nvGraphicFramePr>
        <p:xfrm>
          <a:off x="2340610" y="1286749"/>
          <a:ext cx="4462780" cy="16192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7280">
                  <a:extLst>
                    <a:ext uri="{9D8B030D-6E8A-4147-A177-3AD203B41FA5}">
                      <a16:colId xmlns:a16="http://schemas.microsoft.com/office/drawing/2014/main" val="1188630804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2047236388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2185740975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3987515994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3370085003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106694267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Random Access Main 10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14573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Over VTM-5.0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8397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Y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U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V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EncT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DecT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182800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A1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0.03%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-0.13%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0.12%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49884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A2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0.05%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0.07%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0.06%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964942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B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0.02%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-0.03%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289228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Class C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-0.05%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824547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Overall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0.02%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-0.01%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0.01%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881253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D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0.02%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0.11%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-0.04%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137599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F (optional)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0.06%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96%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5342530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40400FC-A95E-445E-99A0-941C7D606F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450069"/>
              </p:ext>
            </p:extLst>
          </p:nvPr>
        </p:nvGraphicFramePr>
        <p:xfrm>
          <a:off x="2340610" y="3071248"/>
          <a:ext cx="4462780" cy="1457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7280">
                  <a:extLst>
                    <a:ext uri="{9D8B030D-6E8A-4147-A177-3AD203B41FA5}">
                      <a16:colId xmlns:a16="http://schemas.microsoft.com/office/drawing/2014/main" val="2320211860"/>
                    </a:ext>
                  </a:extLst>
                </a:gridCol>
                <a:gridCol w="683895">
                  <a:extLst>
                    <a:ext uri="{9D8B030D-6E8A-4147-A177-3AD203B41FA5}">
                      <a16:colId xmlns:a16="http://schemas.microsoft.com/office/drawing/2014/main" val="213802003"/>
                    </a:ext>
                  </a:extLst>
                </a:gridCol>
                <a:gridCol w="683260">
                  <a:extLst>
                    <a:ext uri="{9D8B030D-6E8A-4147-A177-3AD203B41FA5}">
                      <a16:colId xmlns:a16="http://schemas.microsoft.com/office/drawing/2014/main" val="1274696523"/>
                    </a:ext>
                  </a:extLst>
                </a:gridCol>
                <a:gridCol w="758825">
                  <a:extLst>
                    <a:ext uri="{9D8B030D-6E8A-4147-A177-3AD203B41FA5}">
                      <a16:colId xmlns:a16="http://schemas.microsoft.com/office/drawing/2014/main" val="3828501301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1297601661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350665526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Low delay B Main10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63862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Over VTM-5.0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6892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Y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U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V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EncT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DecT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920996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B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-0.03%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0.05%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-0.18%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316634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C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0.16%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-0.14%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0673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E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-0.07%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-0.22%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-0.64%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97218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Overall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-0.02%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0.02%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-0.28%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139623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D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-0.03%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0.11%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0.49%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12058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F (optional)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-0.04%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-0.13%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-0.50%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01722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875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1121500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9AE4F524-D31D-4842-9559-5CD245DD9F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E300AE2-B490-974F-B5AD-A2F4589140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2" name="Title 9">
            <a:extLst>
              <a:ext uri="{FF2B5EF4-FFF2-40B4-BE49-F238E27FC236}">
                <a16:creationId xmlns:a16="http://schemas.microsoft.com/office/drawing/2014/main" id="{EEC8283A-E4F9-4855-9F49-E4E3C9C6DAC3}"/>
              </a:ext>
            </a:extLst>
          </p:cNvPr>
          <p:cNvSpPr txBox="1">
            <a:spLocks/>
          </p:cNvSpPr>
          <p:nvPr/>
        </p:nvSpPr>
        <p:spPr>
          <a:xfrm>
            <a:off x="0" y="265579"/>
            <a:ext cx="9144000" cy="729137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i="0" kern="1200">
                <a:solidFill>
                  <a:schemeClr val="tx1"/>
                </a:solidFill>
                <a:latin typeface="Calibri"/>
                <a:ea typeface="+mj-ea"/>
                <a:cs typeface="Calibri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Experimental results</a:t>
            </a:r>
            <a:br>
              <a:rPr lang="en-US" sz="2400" b="0" dirty="0">
                <a:solidFill>
                  <a:prstClr val="black"/>
                </a:solidFill>
                <a:latin typeface="Century Gothic" panose="020B0502020202020204" pitchFamily="34" charset="0"/>
                <a:ea typeface="+mn-ea"/>
                <a:cs typeface="+mn-cs"/>
              </a:rPr>
            </a:br>
            <a:r>
              <a:rPr lang="en-US" sz="1600" b="0" dirty="0">
                <a:solidFill>
                  <a:srgbClr val="00ADEE"/>
                </a:solidFill>
                <a:latin typeface="Century Gothic" panose="020B0502020202020204" pitchFamily="34" charset="0"/>
                <a:ea typeface="+mn-ea"/>
                <a:cs typeface="+mn-cs"/>
              </a:rPr>
              <a:t>Method 3</a:t>
            </a:r>
            <a:endParaRPr lang="en-US" sz="1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77C9168-BAAF-4C45-8EA5-7E5C3D0CA8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214186"/>
              </p:ext>
            </p:extLst>
          </p:nvPr>
        </p:nvGraphicFramePr>
        <p:xfrm>
          <a:off x="2340610" y="1286749"/>
          <a:ext cx="4462780" cy="16192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7280">
                  <a:extLst>
                    <a:ext uri="{9D8B030D-6E8A-4147-A177-3AD203B41FA5}">
                      <a16:colId xmlns:a16="http://schemas.microsoft.com/office/drawing/2014/main" val="1209274505"/>
                    </a:ext>
                  </a:extLst>
                </a:gridCol>
                <a:gridCol w="668020">
                  <a:extLst>
                    <a:ext uri="{9D8B030D-6E8A-4147-A177-3AD203B41FA5}">
                      <a16:colId xmlns:a16="http://schemas.microsoft.com/office/drawing/2014/main" val="3665804764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1027093344"/>
                    </a:ext>
                  </a:extLst>
                </a:gridCol>
                <a:gridCol w="742315">
                  <a:extLst>
                    <a:ext uri="{9D8B030D-6E8A-4147-A177-3AD203B41FA5}">
                      <a16:colId xmlns:a16="http://schemas.microsoft.com/office/drawing/2014/main" val="2224524386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2546449239"/>
                    </a:ext>
                  </a:extLst>
                </a:gridCol>
                <a:gridCol w="606425">
                  <a:extLst>
                    <a:ext uri="{9D8B030D-6E8A-4147-A177-3AD203B41FA5}">
                      <a16:colId xmlns:a16="http://schemas.microsoft.com/office/drawing/2014/main" val="118943596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Random Access Main 10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5772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Over VTM-5.0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6984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Y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U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V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EncT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DecT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89552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A1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-0.09%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0.09%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88668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A2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0.03%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-0.02%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0.03%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265150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B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-0.02%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-0.10%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26058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C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-0.02%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-0.06%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0.01%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765920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Overall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0.00%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-0.04%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-0.01%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3167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D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0.09%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-0.03%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85889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F (optional)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-0.02%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0.07%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97%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02034485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231ED4C-6111-4B35-9159-0D661BDBB2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612109"/>
              </p:ext>
            </p:extLst>
          </p:nvPr>
        </p:nvGraphicFramePr>
        <p:xfrm>
          <a:off x="2340610" y="3071248"/>
          <a:ext cx="4462780" cy="14573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7280">
                  <a:extLst>
                    <a:ext uri="{9D8B030D-6E8A-4147-A177-3AD203B41FA5}">
                      <a16:colId xmlns:a16="http://schemas.microsoft.com/office/drawing/2014/main" val="24542738"/>
                    </a:ext>
                  </a:extLst>
                </a:gridCol>
                <a:gridCol w="683895">
                  <a:extLst>
                    <a:ext uri="{9D8B030D-6E8A-4147-A177-3AD203B41FA5}">
                      <a16:colId xmlns:a16="http://schemas.microsoft.com/office/drawing/2014/main" val="3620368898"/>
                    </a:ext>
                  </a:extLst>
                </a:gridCol>
                <a:gridCol w="683260">
                  <a:extLst>
                    <a:ext uri="{9D8B030D-6E8A-4147-A177-3AD203B41FA5}">
                      <a16:colId xmlns:a16="http://schemas.microsoft.com/office/drawing/2014/main" val="2350588191"/>
                    </a:ext>
                  </a:extLst>
                </a:gridCol>
                <a:gridCol w="758825">
                  <a:extLst>
                    <a:ext uri="{9D8B030D-6E8A-4147-A177-3AD203B41FA5}">
                      <a16:colId xmlns:a16="http://schemas.microsoft.com/office/drawing/2014/main" val="4071453053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1773550085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369157703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Low delay B Main10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48606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Over VTM-5.0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64974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Y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U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V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EncT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DecT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35514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B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-0.01%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0.36%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-0.09%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98%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03833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C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0.04%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0.08%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-0.04%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0921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E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-0.03%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-0.03%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-0.30%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101%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362288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Overall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Century Gothic" panose="020B0502020202020204" pitchFamily="34" charset="0"/>
                        </a:rPr>
                        <a:t>0.00%</a:t>
                      </a:r>
                      <a:endParaRPr lang="en-US" sz="1100" b="1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0.17%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-0.13%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Century Gothic" panose="020B0502020202020204" pitchFamily="34" charset="0"/>
                        </a:rPr>
                        <a:t>100%</a:t>
                      </a:r>
                      <a:endParaRPr lang="en-US" sz="1100" b="1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49337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D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0.01%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-0.31%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0.28%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97%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56708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Class F (optional)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0.05%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Century Gothic" panose="020B0502020202020204" pitchFamily="34" charset="0"/>
                        </a:rPr>
                        <a:t>-0.25%</a:t>
                      </a:r>
                      <a:endParaRPr lang="en-US" sz="110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0.20%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Century Gothic" panose="020B0502020202020204" pitchFamily="34" charset="0"/>
                        </a:rPr>
                        <a:t>99%</a:t>
                      </a:r>
                      <a:endParaRPr lang="en-US" sz="1100" dirty="0">
                        <a:effectLst/>
                        <a:latin typeface="Century Gothic" panose="020B0502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31664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212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602BC67-704A-4474-B02F-AC0C62DC9E2D}">
  <ds:schemaRefs>
    <ds:schemaRef ds:uri="http://purl.org/dc/dcmitype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purl.org/dc/terms/"/>
    <ds:schemaRef ds:uri="http://www.w3.org/XML/1998/namespace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13961</TotalTime>
  <Words>1498</Words>
  <Application>Microsoft Office PowerPoint</Application>
  <PresentationFormat>On-screen Show (16:9)</PresentationFormat>
  <Paragraphs>714</Paragraphs>
  <Slides>12</Slides>
  <Notes>6</Notes>
  <HiddenSlides>1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Intro Section Slides</vt:lpstr>
      <vt:lpstr>1_Interior Slides - blue green bottom bar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JVET-O0516 BCW for pairwise Conclusion</vt:lpstr>
      <vt:lpstr>Thank you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Antoine Robert</cp:lastModifiedBy>
  <cp:revision>1089</cp:revision>
  <cp:lastPrinted>2018-02-07T16:54:36Z</cp:lastPrinted>
  <dcterms:created xsi:type="dcterms:W3CDTF">2015-05-07T16:31:13Z</dcterms:created>
  <dcterms:modified xsi:type="dcterms:W3CDTF">2019-07-04T08:50:13Z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