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2"/>
  </p:notesMasterIdLst>
  <p:handoutMasterIdLst>
    <p:handoutMasterId r:id="rId13"/>
  </p:handoutMasterIdLst>
  <p:sldIdLst>
    <p:sldId id="282" r:id="rId5"/>
    <p:sldId id="325" r:id="rId6"/>
    <p:sldId id="357" r:id="rId7"/>
    <p:sldId id="359" r:id="rId8"/>
    <p:sldId id="360" r:id="rId9"/>
    <p:sldId id="361" r:id="rId10"/>
    <p:sldId id="341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  <p14:sldId id="325"/>
            <p14:sldId id="357"/>
            <p14:sldId id="359"/>
            <p14:sldId id="360"/>
            <p14:sldId id="361"/>
            <p14:sldId id="341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32" autoAdjust="0"/>
    <p:restoredTop sz="95467"/>
  </p:normalViewPr>
  <p:slideViewPr>
    <p:cSldViewPr snapToGrid="0" snapToObjects="1">
      <p:cViewPr varScale="1">
        <p:scale>
          <a:sx n="70" d="100"/>
          <a:sy n="70" d="100"/>
        </p:scale>
        <p:origin x="1056" y="7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03-Jul-19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03-Jul-19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8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184" y="1152000"/>
            <a:ext cx="11488486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150" y="201600"/>
            <a:ext cx="11488486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197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187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894" r:id="rId2"/>
    <p:sldLayoutId id="2147483892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JVET-O0513: </a:t>
            </a:r>
            <a:r>
              <a:rPr lang="en-US" sz="2800" dirty="0"/>
              <a:t>Non-CE4: Adaptive blending filtering for TPM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hangingPunct="0"/>
            <a:r>
              <a:rPr lang="en-CA" altLang="zh-CN" sz="1600" dirty="0"/>
              <a:t>Semih Esenlik, Han Gao, Biao Wang, Anand Meher Kotra, </a:t>
            </a:r>
            <a:r>
              <a:rPr lang="en-CA" altLang="zh-CN" sz="1600" dirty="0" smtClean="0"/>
              <a:t>Zhijie </a:t>
            </a:r>
            <a:r>
              <a:rPr lang="en-CA" altLang="zh-CN" sz="1600" dirty="0"/>
              <a:t>Zhao, Elena Alshina (Huawei</a:t>
            </a:r>
            <a:r>
              <a:rPr lang="en-CA" altLang="zh-CN" sz="1600" dirty="0" smtClean="0"/>
              <a:t>)</a:t>
            </a:r>
          </a:p>
          <a:p>
            <a:pPr hangingPunct="0"/>
            <a:r>
              <a:rPr lang="en-CA" altLang="zh-CN" sz="1600" dirty="0" smtClean="0"/>
              <a:t>Max </a:t>
            </a:r>
            <a:r>
              <a:rPr lang="en-CA" altLang="zh-CN" sz="1600" dirty="0"/>
              <a:t>Bläser, Johannes Sauer (RWTH Aachen)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Problem Statement</a:t>
            </a:r>
            <a:endParaRPr lang="zh-CN" altLang="en-US" dirty="0"/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729175" y="1562100"/>
            <a:ext cx="10733557" cy="4419600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ym typeface="Wingdings" panose="05000000000000000000" pitchFamily="2" charset="2"/>
              </a:rPr>
              <a:t>The TPM applies a blending filter that is tuned for natural content. </a:t>
            </a:r>
          </a:p>
          <a:p>
            <a:r>
              <a:rPr lang="en-US" altLang="zh-CN" dirty="0">
                <a:sym typeface="Wingdings" panose="05000000000000000000" pitchFamily="2" charset="2"/>
              </a:rPr>
              <a:t>In the case of screen content, the blending filter limits the usage TPM due to over-smoothing.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385467"/>
              </p:ext>
            </p:extLst>
          </p:nvPr>
        </p:nvGraphicFramePr>
        <p:xfrm>
          <a:off x="4467601" y="2651061"/>
          <a:ext cx="2573904" cy="2228664"/>
        </p:xfrm>
        <a:graphic>
          <a:graphicData uri="http://schemas.openxmlformats.org/drawingml/2006/table">
            <a:tbl>
              <a:tblPr/>
              <a:tblGrid>
                <a:gridCol w="321738"/>
                <a:gridCol w="321738"/>
                <a:gridCol w="321738"/>
                <a:gridCol w="321738"/>
                <a:gridCol w="321738"/>
                <a:gridCol w="321738"/>
                <a:gridCol w="321738"/>
                <a:gridCol w="321738"/>
              </a:tblGrid>
              <a:tr h="213152"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en-US" sz="1800" b="0" i="0" u="none" strike="noStrike" kern="12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A slice header flag is introduced to disable TPM blending filter.</a:t>
            </a:r>
          </a:p>
          <a:p>
            <a:endParaRPr lang="en-US" dirty="0"/>
          </a:p>
          <a:p>
            <a:r>
              <a:rPr lang="en-US" dirty="0" smtClean="0"/>
              <a:t>The weighting maps are as follows: </a:t>
            </a:r>
          </a:p>
          <a:p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965028"/>
              </p:ext>
            </p:extLst>
          </p:nvPr>
        </p:nvGraphicFramePr>
        <p:xfrm>
          <a:off x="6531033" y="2926850"/>
          <a:ext cx="2573904" cy="2228664"/>
        </p:xfrm>
        <a:graphic>
          <a:graphicData uri="http://schemas.openxmlformats.org/drawingml/2006/table">
            <a:tbl>
              <a:tblPr/>
              <a:tblGrid>
                <a:gridCol w="321738"/>
                <a:gridCol w="321738"/>
                <a:gridCol w="321738"/>
                <a:gridCol w="321738"/>
                <a:gridCol w="321738"/>
                <a:gridCol w="321738"/>
                <a:gridCol w="321738"/>
                <a:gridCol w="321738"/>
              </a:tblGrid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en-US" sz="1800" b="0" i="0" u="none" strike="noStrike" kern="12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443674"/>
              </p:ext>
            </p:extLst>
          </p:nvPr>
        </p:nvGraphicFramePr>
        <p:xfrm>
          <a:off x="2751812" y="2926850"/>
          <a:ext cx="2573904" cy="2228664"/>
        </p:xfrm>
        <a:graphic>
          <a:graphicData uri="http://schemas.openxmlformats.org/drawingml/2006/table">
            <a:tbl>
              <a:tblPr/>
              <a:tblGrid>
                <a:gridCol w="321738"/>
                <a:gridCol w="321738"/>
                <a:gridCol w="321738"/>
                <a:gridCol w="321738"/>
                <a:gridCol w="321738"/>
                <a:gridCol w="321738"/>
                <a:gridCol w="321738"/>
                <a:gridCol w="321738"/>
              </a:tblGrid>
              <a:tr h="213152"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en-US" sz="1800" b="0" i="0" u="none" strike="noStrike" kern="12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</a:tr>
              <a:tr h="2131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4263" marR="4263" marT="42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b" latinLnBrk="0" hangingPunct="1"/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263" marR="4263" marT="4263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323242" y="5359407"/>
            <a:ext cx="317598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CA" sz="1400" dirty="0" err="1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slice_triangle_blending_enabled_flag</a:t>
            </a:r>
            <a:r>
              <a:rPr lang="en-CA" sz="14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sz="14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equal to 1</a:t>
            </a:r>
            <a:endParaRPr lang="en-US" sz="140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23507" y="5359407"/>
            <a:ext cx="318895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CA" sz="1400" dirty="0" err="1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slice_triangle_blending_enabled_flag</a:t>
            </a:r>
            <a:r>
              <a:rPr lang="en-CA" sz="14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CA" sz="14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equal to 0</a:t>
            </a:r>
            <a:endParaRPr lang="en-US" sz="140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88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Simulation results are obtained by disabling blending unconditionally for all of the slices of sequence.</a:t>
            </a:r>
          </a:p>
          <a:p>
            <a:r>
              <a:rPr lang="en-US" dirty="0" smtClean="0"/>
              <a:t>TPM blending is disabled unconditionally for all slices.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143775"/>
              </p:ext>
            </p:extLst>
          </p:nvPr>
        </p:nvGraphicFramePr>
        <p:xfrm>
          <a:off x="3567280" y="2587358"/>
          <a:ext cx="5192520" cy="1968070"/>
        </p:xfrm>
        <a:graphic>
          <a:graphicData uri="http://schemas.openxmlformats.org/drawingml/2006/table">
            <a:tbl>
              <a:tblPr/>
              <a:tblGrid>
                <a:gridCol w="865420"/>
                <a:gridCol w="865420"/>
                <a:gridCol w="865420"/>
                <a:gridCol w="865420"/>
                <a:gridCol w="865420"/>
                <a:gridCol w="865420"/>
              </a:tblGrid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496540" y="4555428"/>
            <a:ext cx="533400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VTM5.0</a:t>
            </a:r>
          </a:p>
          <a:p>
            <a:pPr algn="l">
              <a:lnSpc>
                <a:spcPts val="3440"/>
              </a:lnSpc>
            </a:pPr>
            <a:r>
              <a:rPr lang="en-US" altLang="zh-CN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disable TPM blending</a:t>
            </a:r>
            <a:endParaRPr lang="zh-CN" altLang="en-US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49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Supplementary 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In JVET-O0489 Geometric partitions mode (GEO) is introduced. Supplementary results to demonstrate the coding gain on top of GEO mode.</a:t>
            </a:r>
          </a:p>
          <a:p>
            <a:r>
              <a:rPr lang="en-US" altLang="zh-CN" dirty="0"/>
              <a:t>TPM </a:t>
            </a:r>
            <a:r>
              <a:rPr lang="en-US" altLang="zh-CN" dirty="0" smtClean="0"/>
              <a:t>and GEO blending is </a:t>
            </a:r>
            <a:r>
              <a:rPr lang="en-US" altLang="zh-CN" dirty="0"/>
              <a:t>disabled unconditionally for all slices.</a:t>
            </a:r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398325"/>
              </p:ext>
            </p:extLst>
          </p:nvPr>
        </p:nvGraphicFramePr>
        <p:xfrm>
          <a:off x="2989185" y="2764779"/>
          <a:ext cx="6220620" cy="1968070"/>
        </p:xfrm>
        <a:graphic>
          <a:graphicData uri="http://schemas.openxmlformats.org/drawingml/2006/table">
            <a:tbl>
              <a:tblPr/>
              <a:tblGrid>
                <a:gridCol w="1036770"/>
                <a:gridCol w="1036770"/>
                <a:gridCol w="1036770"/>
                <a:gridCol w="1036770"/>
                <a:gridCol w="1036770"/>
                <a:gridCol w="1036770"/>
              </a:tblGrid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VTM-5.0 + GEO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VTM-5.0 </a:t>
                      </a:r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+ GEO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8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82490" y="4732849"/>
            <a:ext cx="533400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VTM5.0 + GEO</a:t>
            </a:r>
          </a:p>
          <a:p>
            <a:pPr algn="l">
              <a:lnSpc>
                <a:spcPts val="3440"/>
              </a:lnSpc>
            </a:pPr>
            <a:r>
              <a:rPr lang="en-US" altLang="zh-CN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disable TPM blending</a:t>
            </a:r>
            <a:endParaRPr lang="zh-CN" altLang="en-US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04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726022" y="1501989"/>
            <a:ext cx="10733557" cy="4690459"/>
          </a:xfrm>
        </p:spPr>
        <p:txBody>
          <a:bodyPr/>
          <a:lstStyle/>
          <a:p>
            <a:r>
              <a:rPr lang="en-US" dirty="0" smtClean="0"/>
              <a:t>It is proposed to include a flag in the slide header to disable blending of TPM.</a:t>
            </a:r>
          </a:p>
          <a:p>
            <a:endParaRPr lang="en-US" dirty="0"/>
          </a:p>
          <a:p>
            <a:r>
              <a:rPr lang="en-US" dirty="0" smtClean="0"/>
              <a:t>It is suggested to study in this contribution together with related 2 contributions in CE.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60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11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5879</TotalTime>
  <Words>563</Words>
  <Application>Microsoft Office PowerPoint</Application>
  <PresentationFormat>Custom</PresentationFormat>
  <Paragraphs>295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Microsoft YaHei</vt:lpstr>
      <vt:lpstr>黑体</vt:lpstr>
      <vt:lpstr>宋体</vt:lpstr>
      <vt:lpstr>Arial</vt:lpstr>
      <vt:lpstr>Calibri</vt:lpstr>
      <vt:lpstr>Wingdings</vt:lpstr>
      <vt:lpstr>1_Title Slide</vt:lpstr>
      <vt:lpstr>Chart page</vt:lpstr>
      <vt:lpstr>4_Chart page</vt:lpstr>
      <vt:lpstr>End page</vt:lpstr>
      <vt:lpstr>JVET-O0513: Non-CE4: Adaptive blending filtering for TPM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Semih Esenlik</cp:lastModifiedBy>
  <cp:revision>1903</cp:revision>
  <dcterms:created xsi:type="dcterms:W3CDTF">2018-06-21T13:34:14Z</dcterms:created>
  <dcterms:modified xsi:type="dcterms:W3CDTF">2019-07-03T18:54:23Z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1562137224</vt:lpwstr>
  </property>
</Properties>
</file>