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8"/>
  </p:notesMasterIdLst>
  <p:handoutMasterIdLst>
    <p:handoutMasterId r:id="rId9"/>
  </p:handoutMasterIdLst>
  <p:sldIdLst>
    <p:sldId id="315" r:id="rId2"/>
    <p:sldId id="321" r:id="rId3"/>
    <p:sldId id="323" r:id="rId4"/>
    <p:sldId id="325" r:id="rId5"/>
    <p:sldId id="326" r:id="rId6"/>
    <p:sldId id="320" r:id="rId7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91" d="100"/>
          <a:sy n="91" d="100"/>
        </p:scale>
        <p:origin x="1278" y="84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2019/7/1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 smtClean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 smtClean="0"/>
              <a:t>24pnt level</a:t>
            </a:r>
            <a:endParaRPr lang="ja-JP" altLang="en-US" dirty="0" smtClean="0"/>
          </a:p>
          <a:p>
            <a:pPr lvl="1"/>
            <a:r>
              <a:rPr lang="en-GB" altLang="ja-JP" dirty="0" smtClean="0"/>
              <a:t>20pnt level</a:t>
            </a:r>
          </a:p>
          <a:p>
            <a:pPr lvl="2"/>
            <a:r>
              <a:rPr lang="en-GB" altLang="ja-JP" dirty="0" smtClean="0"/>
              <a:t>18pnt level</a:t>
            </a:r>
          </a:p>
          <a:p>
            <a:pPr lvl="3"/>
            <a:r>
              <a:rPr lang="en-GB" altLang="ja-JP" dirty="0" smtClean="0"/>
              <a:t>16pnt level</a:t>
            </a:r>
          </a:p>
          <a:p>
            <a:pPr lvl="4"/>
            <a:r>
              <a:rPr lang="en-GB" altLang="ja-JP" dirty="0" smtClean="0"/>
              <a:t>14pnt level</a:t>
            </a:r>
          </a:p>
          <a:p>
            <a:pPr lvl="5"/>
            <a:r>
              <a:rPr lang="en-GB" altLang="ja-JP" sz="1200" dirty="0" smtClean="0"/>
              <a:t>12pnt level</a:t>
            </a:r>
          </a:p>
          <a:p>
            <a:pPr lvl="6"/>
            <a:r>
              <a:rPr lang="en-GB" altLang="ja-JP" sz="1000" dirty="0" smtClean="0"/>
              <a:t>10pnt level</a:t>
            </a:r>
          </a:p>
          <a:p>
            <a:pPr lvl="7"/>
            <a:r>
              <a:rPr lang="en-GB" altLang="ja-JP" sz="800" dirty="0" smtClean="0"/>
              <a:t>8pnt level</a:t>
            </a:r>
          </a:p>
          <a:p>
            <a:pPr lvl="8"/>
            <a:r>
              <a:rPr lang="en-GB" altLang="ja-JP" sz="600" dirty="0" smtClean="0"/>
              <a:t>6 </a:t>
            </a:r>
            <a:r>
              <a:rPr lang="en-GB" altLang="ja-JP" sz="600" dirty="0" err="1" smtClean="0"/>
              <a:t>pnt</a:t>
            </a:r>
            <a:r>
              <a:rPr lang="en-GB" altLang="ja-JP" sz="600" dirty="0" smtClean="0"/>
              <a:t> level</a:t>
            </a:r>
            <a:endParaRPr lang="en-GB" altLang="ja-JP" sz="800" dirty="0" smtClean="0"/>
          </a:p>
          <a:p>
            <a:pPr lvl="8"/>
            <a:endParaRPr lang="en-GB" altLang="ja-JP" dirty="0" smtClean="0"/>
          </a:p>
          <a:p>
            <a:pPr lvl="8"/>
            <a:endParaRPr lang="ja-JP" altLang="en-US" dirty="0" smtClean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JVET-O0510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2019/7/1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2019/7/1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2019/7/1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065878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 smtClean="0"/>
              <a:t>CCLM Coding bug fix (MDLM)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JVET-O0512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Sony Europe </a:t>
            </a:r>
            <a:r>
              <a:rPr lang="en-US" altLang="ja-JP" dirty="0" smtClean="0">
                <a:latin typeface="Arial" charset="0"/>
              </a:rPr>
              <a:t>BV.</a:t>
            </a:r>
            <a:endParaRPr lang="en-US" altLang="ja-JP" dirty="0" smtClean="0">
              <a:latin typeface="Arial" charset="0"/>
            </a:endParaRP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Steve Keating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GB" sz="1800" dirty="0" smtClean="0"/>
              <a:t>LM Chroma can use samples from: </a:t>
            </a:r>
          </a:p>
          <a:p>
            <a:pPr lvl="1"/>
            <a:r>
              <a:rPr lang="en-GB" sz="1600" dirty="0" smtClean="0"/>
              <a:t>above and to the left of the block (MDLM=off) </a:t>
            </a:r>
          </a:p>
          <a:p>
            <a:pPr lvl="1"/>
            <a:r>
              <a:rPr lang="en-GB" sz="1600" dirty="0" smtClean="0"/>
              <a:t>or just samples from above (MDLM=T) </a:t>
            </a:r>
          </a:p>
          <a:p>
            <a:pPr lvl="1"/>
            <a:r>
              <a:rPr lang="en-GB" sz="1600" dirty="0" smtClean="0"/>
              <a:t>or just samples from the left (MDLM=L)</a:t>
            </a:r>
          </a:p>
          <a:p>
            <a:endParaRPr lang="en-GB" sz="1800" dirty="0" smtClean="0"/>
          </a:p>
          <a:p>
            <a:r>
              <a:rPr lang="en-GB" sz="1800" dirty="0" smtClean="0"/>
              <a:t>Two symbols are used to code this:  </a:t>
            </a:r>
            <a:r>
              <a:rPr lang="en-GB" sz="1800" dirty="0" err="1" smtClean="0"/>
              <a:t>MDLM_on</a:t>
            </a:r>
            <a:r>
              <a:rPr lang="en-GB" sz="1800" dirty="0" smtClean="0"/>
              <a:t> and </a:t>
            </a:r>
            <a:r>
              <a:rPr lang="en-GB" sz="1800" dirty="0" err="1" smtClean="0"/>
              <a:t>MDLM_direction</a:t>
            </a:r>
            <a:endParaRPr lang="en-GB" sz="1800" dirty="0" smtClean="0"/>
          </a:p>
          <a:p>
            <a:endParaRPr lang="en-GB" sz="1800" dirty="0"/>
          </a:p>
          <a:p>
            <a:r>
              <a:rPr lang="en-GB" sz="1800" dirty="0" smtClean="0"/>
              <a:t>Currently these two symbols share a CABAC context</a:t>
            </a: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JVET-O0512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GB" sz="1800" dirty="0" smtClean="0"/>
              <a:t>Code the </a:t>
            </a:r>
            <a:r>
              <a:rPr lang="en-GB" sz="1800" dirty="0" err="1" smtClean="0"/>
              <a:t>MDLM_direction</a:t>
            </a:r>
            <a:r>
              <a:rPr lang="en-GB" sz="1800" dirty="0" smtClean="0"/>
              <a:t> flag independently with either an EP bin or with a separate CABAC context</a:t>
            </a:r>
            <a:endParaRPr lang="en-GB" sz="1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JVET-O0512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944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results for coding the flag with an EP bin are: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/>
              <a:t>And for coding with a separate CABAC context are: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JVET-O0512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1772816"/>
            <a:ext cx="4516313" cy="16621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5" y="4365104"/>
            <a:ext cx="4516313" cy="166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691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Coding the </a:t>
            </a:r>
            <a:r>
              <a:rPr lang="en-GB" dirty="0" err="1" smtClean="0"/>
              <a:t>MDLM_direction</a:t>
            </a:r>
            <a:r>
              <a:rPr lang="en-GB" dirty="0" smtClean="0"/>
              <a:t> flag with an EP bin avoids the use of a shared context and gives a small gain in coding efficiency.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JVET-O0512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61270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156</Words>
  <Application>Microsoft Office PowerPoint</Application>
  <PresentationFormat>On-screen Show (4:3)</PresentationFormat>
  <Paragraphs>45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 Unicode MS</vt:lpstr>
      <vt:lpstr>ＭＳ Ｐゴシック</vt:lpstr>
      <vt:lpstr>Arial</vt:lpstr>
      <vt:lpstr>HGPｺﾞｼｯｸE</vt:lpstr>
      <vt:lpstr>HGP行書体</vt:lpstr>
      <vt:lpstr>HGP創英角ｺﾞｼｯｸUB</vt:lpstr>
      <vt:lpstr>Lucida Sans</vt:lpstr>
      <vt:lpstr>メイリオ</vt:lpstr>
      <vt:lpstr>ＭＳ Ｐ明朝</vt:lpstr>
      <vt:lpstr>GBM_Master</vt:lpstr>
      <vt:lpstr>CCLM Coding bug fix (MDLM)</vt:lpstr>
      <vt:lpstr>Introduction</vt:lpstr>
      <vt:lpstr>Proposal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2019-07-01T13:02:01Z</dcterms:modified>
</cp:coreProperties>
</file>